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88" r:id="rId2"/>
    <p:sldId id="768" r:id="rId3"/>
    <p:sldId id="766" r:id="rId4"/>
    <p:sldId id="769" r:id="rId5"/>
    <p:sldId id="770" r:id="rId6"/>
    <p:sldId id="771" r:id="rId7"/>
    <p:sldId id="772" r:id="rId8"/>
    <p:sldId id="773" r:id="rId9"/>
    <p:sldId id="774" r:id="rId10"/>
    <p:sldId id="775" r:id="rId11"/>
    <p:sldId id="777" r:id="rId12"/>
    <p:sldId id="776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  <p:sldId id="786" r:id="rId22"/>
    <p:sldId id="787" r:id="rId23"/>
    <p:sldId id="788" r:id="rId24"/>
    <p:sldId id="789" r:id="rId25"/>
    <p:sldId id="738" r:id="rId2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F"/>
    <a:srgbClr val="FFE393"/>
    <a:srgbClr val="FF9933"/>
    <a:srgbClr val="FFFF99"/>
    <a:srgbClr val="0033CC"/>
    <a:srgbClr val="66FF66"/>
    <a:srgbClr val="FF3300"/>
    <a:srgbClr val="CC9900"/>
    <a:srgbClr val="FFFF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9700" autoAdjust="0"/>
  </p:normalViewPr>
  <p:slideViewPr>
    <p:cSldViewPr snapToGrid="0">
      <p:cViewPr varScale="1">
        <p:scale>
          <a:sx n="76" d="100"/>
          <a:sy n="76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51063-1CBE-4C7A-B815-0002F5F490D4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96855-8B24-4052-929B-021F07BE6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8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67DE-49A7-443D-BCF0-4566DA094BB7}" type="datetimeFigureOut">
              <a:rPr lang="en-GB" smtClean="0"/>
              <a:pPr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722C-C92F-4A0B-800C-A3D71103E1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0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noProof="0" dirty="0"/>
              <a:t>Уважаеми…………..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66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6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0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2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2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9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0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1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9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1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6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3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5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7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7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F722C-C92F-4A0B-800C-A3D71103E10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2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92EF85-B08C-4109-9BD7-A3E94494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EEC062B-8402-47F7-A6CD-F82F5D6AFE17}" type="datetime1">
              <a:rPr lang="bg-BG" smtClean="0"/>
              <a:pPr/>
              <a:t>20.9.2023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6C1207-88DB-465D-9133-CD1E5596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„Васил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8A9181-671C-4915-B292-4367A8CF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47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314A215-DE77-4AC0-8FCB-1D1CD4FF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4C3C6D43-6E0F-49BE-B03B-940F17E21D92}" type="datetime1">
              <a:rPr lang="bg-BG" smtClean="0"/>
              <a:pPr/>
              <a:t>20.9.2023 г.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D274B0C-C0C1-479C-BFCF-8B885499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882860-BAC2-4DAF-A259-3A07E43D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лавие и 4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20387F4-3B38-4CE4-AD84-FE24278ED2D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12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9B58756-84CA-4FCC-A301-B77EE68A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52636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A64C468B-8CF3-4285-8E12-75B555337786}" type="datetime1">
              <a:rPr lang="bg-BG" smtClean="0"/>
              <a:pPr/>
              <a:t>20.9.2023 г.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3687148-6518-4E31-B535-904305F4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</a:t>
            </a:r>
            <a:endParaRPr lang="x-none" dirty="0"/>
          </a:p>
          <a:p>
            <a:r>
              <a:rPr lang="bg-BG" dirty="0"/>
              <a:t>Некласифицирана информация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D972420-1AE6-4A0C-A233-C8AEE798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2636"/>
            <a:ext cx="35814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309220AF-99D2-4088-BF11-A2536404386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4F0A116-FCC9-4DB6-8469-68771FA8D1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4150" y="63500"/>
            <a:ext cx="482824" cy="612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E88B19-6333-496D-AF84-0485E6A29A40}"/>
              </a:ext>
            </a:extLst>
          </p:cNvPr>
          <p:cNvCxnSpPr/>
          <p:nvPr userDrawn="1"/>
        </p:nvCxnSpPr>
        <p:spPr>
          <a:xfrm>
            <a:off x="88488" y="806243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552451-8381-40F4-A4B8-1A15D4032D71}"/>
              </a:ext>
            </a:extLst>
          </p:cNvPr>
          <p:cNvCxnSpPr/>
          <p:nvPr userDrawn="1"/>
        </p:nvCxnSpPr>
        <p:spPr>
          <a:xfrm>
            <a:off x="84000" y="6334452"/>
            <a:ext cx="12024000" cy="0"/>
          </a:xfrm>
          <a:prstGeom prst="line">
            <a:avLst/>
          </a:prstGeom>
          <a:ln w="63500" cmpd="tri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99CFC9-D9C8-4254-8864-B427D7D1C0E6}"/>
              </a:ext>
            </a:extLst>
          </p:cNvPr>
          <p:cNvCxnSpPr>
            <a:cxnSpLocks/>
          </p:cNvCxnSpPr>
          <p:nvPr userDrawn="1"/>
        </p:nvCxnSpPr>
        <p:spPr>
          <a:xfrm>
            <a:off x="4038600" y="6645709"/>
            <a:ext cx="411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>
            <a:extLst>
              <a:ext uri="{FF2B5EF4-FFF2-40B4-BE49-F238E27FC236}">
                <a16:creationId xmlns:a16="http://schemas.microsoft.com/office/drawing/2014/main" id="{BBF4E25D-0FDB-4F56-A762-E24AF973D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7" y="476466"/>
            <a:ext cx="1182374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24B04A-413B-40A5-9430-462B87E1437A}"/>
              </a:ext>
            </a:extLst>
          </p:cNvPr>
          <p:cNvSpPr txBox="1"/>
          <p:nvPr userDrawn="1"/>
        </p:nvSpPr>
        <p:spPr>
          <a:xfrm>
            <a:off x="4447148" y="340856"/>
            <a:ext cx="588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Времето е в нас и ние сме във времето</a:t>
            </a:r>
            <a:r>
              <a:rPr lang="x-none" sz="2800" b="0" i="1" dirty="0">
                <a:latin typeface="Monotype Corsiva" panose="03010101010201010101" pitchFamily="66" charset="0"/>
                <a:cs typeface="Arabic Typesetting" panose="020B0604020202020204" pitchFamily="66" charset="-78"/>
              </a:rPr>
              <a:t>...</a:t>
            </a:r>
            <a:endParaRPr lang="en-GB" sz="2800" b="0" i="1" dirty="0">
              <a:latin typeface="Monotype Corsiva" panose="03010101010201010101" pitchFamily="66" charset="0"/>
              <a:cs typeface="Arabic Typesetting" panose="020B0604020202020204" pitchFamily="66" charset="-78"/>
            </a:endParaRPr>
          </a:p>
        </p:txBody>
      </p:sp>
      <p:pic>
        <p:nvPicPr>
          <p:cNvPr id="26" name="Picture 25" descr="A picture containing drawing, box, room&#10;&#10;Description automatically generated">
            <a:extLst>
              <a:ext uri="{FF2B5EF4-FFF2-40B4-BE49-F238E27FC236}">
                <a16:creationId xmlns:a16="http://schemas.microsoft.com/office/drawing/2014/main" id="{B73C1D33-7C05-4B74-A179-892D501FA6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" y="63500"/>
            <a:ext cx="725586" cy="612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977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89E65D-FC69-434F-90CD-D996443F2489}"/>
              </a:ext>
            </a:extLst>
          </p:cNvPr>
          <p:cNvSpPr txBox="1"/>
          <p:nvPr/>
        </p:nvSpPr>
        <p:spPr>
          <a:xfrm>
            <a:off x="0" y="96205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НАЦИОНАЛЕН ВОЕНЕН УНИВЕРСИТЕТ „ВАСИЛ ЛЕВСКИ“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7" name="Picture 12" descr="1_Samo_Za_Videoto">
            <a:extLst>
              <a:ext uri="{FF2B5EF4-FFF2-40B4-BE49-F238E27FC236}">
                <a16:creationId xmlns:a16="http://schemas.microsoft.com/office/drawing/2014/main" id="{23C2CAF0-7424-49FE-A8ED-D22BA4CD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1" y="1485273"/>
            <a:ext cx="4615131" cy="30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2641D12-E561-49A4-8D12-BB5172E9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37" y="1485272"/>
            <a:ext cx="4615131" cy="30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90403D8-A63F-496A-87AB-BC443E3D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4285"/>
            <a:ext cx="4114800" cy="513715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 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8107986-9639-708B-D6DA-E90F4FCB8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62" y="1609579"/>
            <a:ext cx="2305675" cy="2837754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375470" y="5158195"/>
            <a:ext cx="11441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ОКАЗВАНЕ НА ПОМОЩ НА НАСЕЛЕНИЕТО ОТ </a:t>
            </a:r>
          </a:p>
          <a:p>
            <a:pPr algn="ctr"/>
            <a:r>
              <a:rPr lang="bg-BG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ВЪОРЪЖЕНИТЕ СИЛИ ПРИ КРИЗИ ОТ ВОЕНЕН ХАРАКТЕР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7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„Васил </a:t>
            </a:r>
            <a:r>
              <a:rPr lang="ru-RU" dirty="0" err="1"/>
              <a:t>Левски</a:t>
            </a:r>
            <a:r>
              <a:rPr lang="ru-RU" dirty="0"/>
              <a:t>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>
                <a:latin typeface="Times New Roman" panose="02020603050405020304" pitchFamily="18" charset="0"/>
              </a:rPr>
              <a:t>На Въоръжените сили се възлагат за изпълнение следните мисии и задачи:</a:t>
            </a:r>
            <a:endParaRPr lang="ru-RU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391885" y="1876264"/>
            <a:ext cx="113211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0" u="none" strike="noStrike" baseline="0" dirty="0">
                <a:latin typeface="TimesNewRomanPSMT"/>
              </a:rPr>
              <a:t>Принос към националната сигурност в мирно време </a:t>
            </a:r>
            <a:r>
              <a:rPr lang="bg-BG" sz="2400" b="0" i="0" u="none" strike="noStrike" baseline="0" dirty="0">
                <a:latin typeface="TimesNewRomanPSMT"/>
              </a:rPr>
              <a:t>–</a:t>
            </a:r>
          </a:p>
          <a:p>
            <a:pPr algn="just"/>
            <a:r>
              <a:rPr lang="bg-BG" sz="2400" dirty="0">
                <a:latin typeface="TimesNewRomanPSMT"/>
              </a:rPr>
              <a:t>-</a:t>
            </a:r>
            <a:r>
              <a:rPr lang="bg-BG" sz="2400" b="0" i="0" u="none" strike="noStrike" baseline="0" dirty="0">
                <a:latin typeface="TimesNewRomanPSMT"/>
              </a:rPr>
              <a:t>поддържане на способности за ранно предупреждение за потенциални рискове и заплахи; </a:t>
            </a:r>
          </a:p>
          <a:p>
            <a:pPr algn="just"/>
            <a:r>
              <a:rPr lang="bg-BG" sz="2400" dirty="0">
                <a:latin typeface="TimesNewRomanPSMT"/>
              </a:rPr>
              <a:t>-</a:t>
            </a:r>
            <a:r>
              <a:rPr lang="bg-BG" sz="2400" b="0" i="0" u="none" strike="noStrike" baseline="0" dirty="0">
                <a:latin typeface="TimesNewRomanPSMT"/>
              </a:rPr>
              <a:t>дейности по контрола на въздушното и морското пространство; </a:t>
            </a:r>
          </a:p>
          <a:p>
            <a:pPr algn="just"/>
            <a:r>
              <a:rPr lang="bg-BG" sz="2400" dirty="0">
                <a:latin typeface="TimesNewRomanPSMT"/>
              </a:rPr>
              <a:t>-</a:t>
            </a:r>
            <a:r>
              <a:rPr lang="bg-BG" sz="2400" b="0" i="0" u="none" strike="noStrike" baseline="0" dirty="0">
                <a:latin typeface="TimesNewRomanPSMT"/>
              </a:rPr>
              <a:t>операции по сдържане и неутрализиране на терористични, екстремистки и престъпни групи; </a:t>
            </a:r>
          </a:p>
          <a:p>
            <a:pPr algn="just"/>
            <a:r>
              <a:rPr lang="bg-BG" sz="2400" dirty="0">
                <a:latin typeface="TimesNewRomanPSMT"/>
              </a:rPr>
              <a:t>-</a:t>
            </a:r>
            <a:r>
              <a:rPr lang="bg-BG" sz="2400" b="0" i="0" u="none" strike="noStrike" baseline="0" dirty="0">
                <a:latin typeface="TimesNewRomanPSMT"/>
              </a:rPr>
              <a:t>защита на стратегически обекти; </a:t>
            </a:r>
          </a:p>
          <a:p>
            <a:pPr algn="just"/>
            <a:r>
              <a:rPr lang="bg-BG" sz="2400" dirty="0">
                <a:latin typeface="TimesNewRomanPSMT"/>
              </a:rPr>
              <a:t>-</a:t>
            </a:r>
            <a:r>
              <a:rPr lang="bg-BG" sz="2400" b="0" i="0" u="none" strike="noStrike" baseline="0" dirty="0">
                <a:latin typeface="TimesNewRomanPSMT"/>
              </a:rPr>
              <a:t>защита и подпомагане на населението при природни бедствия, аварии и екологични катастрофи; </a:t>
            </a:r>
          </a:p>
          <a:p>
            <a:pPr algn="just"/>
            <a:r>
              <a:rPr lang="bg-BG" sz="2400" dirty="0">
                <a:latin typeface="TimesNewRomanPSMT"/>
              </a:rPr>
              <a:t>-</a:t>
            </a:r>
            <a:r>
              <a:rPr lang="bg-BG" sz="2400" b="0" i="0" u="none" strike="noStrike" baseline="0" dirty="0">
                <a:latin typeface="TimesNewRomanPSMT"/>
              </a:rPr>
              <a:t>неутрализиране на невзривени боеприпаси; </a:t>
            </a:r>
          </a:p>
          <a:p>
            <a:pPr algn="just"/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12135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Национален </a:t>
            </a:r>
            <a:r>
              <a:rPr lang="ru-RU" dirty="0" err="1"/>
              <a:t>военен</a:t>
            </a:r>
            <a:r>
              <a:rPr lang="ru-RU" dirty="0"/>
              <a:t> университет „Васил Левски“ </a:t>
            </a:r>
            <a:r>
              <a:rPr lang="ru-RU" dirty="0" err="1"/>
              <a:t>Некласифицирана</a:t>
            </a:r>
            <a:r>
              <a:rPr lang="ru-RU" dirty="0"/>
              <a:t>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2800" b="1" i="1" dirty="0">
                <a:latin typeface="Times New Roman" panose="02020603050405020304" pitchFamily="18" charset="0"/>
              </a:rPr>
              <a:t>На Въоръжените сили се възлагат за изпълнение следните мисии и задачи: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391883" y="2148407"/>
            <a:ext cx="11321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0" u="none" strike="noStrike" baseline="0" dirty="0">
                <a:latin typeface="TimesNewRomanPSMT"/>
              </a:rPr>
              <a:t>Принос към националната сигурност в мирно време </a:t>
            </a:r>
            <a:r>
              <a:rPr lang="bg-BG" sz="2400" b="0" i="0" u="none" strike="noStrike" baseline="0" dirty="0">
                <a:latin typeface="TimesNewRomanPSMT"/>
              </a:rPr>
              <a:t>–</a:t>
            </a:r>
          </a:p>
          <a:p>
            <a:pPr algn="just"/>
            <a:r>
              <a:rPr lang="bg-BG" sz="2400" b="0" i="0" u="none" strike="noStrike" baseline="0" dirty="0">
                <a:latin typeface="TimesNewRomanPSMT"/>
              </a:rPr>
              <a:t>-оказване на хуманитарна помощ; съдействие за контрола на миграцията; </a:t>
            </a:r>
          </a:p>
          <a:p>
            <a:pPr algn="just"/>
            <a:r>
              <a:rPr lang="bg-BG" sz="2400" b="0" i="0" u="none" strike="noStrike" baseline="0" dirty="0">
                <a:latin typeface="TimesNewRomanPSMT"/>
              </a:rPr>
              <a:t>-спасителни и евакуационни дейности; </a:t>
            </a:r>
          </a:p>
          <a:p>
            <a:pPr algn="just"/>
            <a:r>
              <a:rPr lang="bg-BG" sz="2400" dirty="0">
                <a:latin typeface="TimesNewRomanPSMT"/>
              </a:rPr>
              <a:t>-</a:t>
            </a:r>
            <a:r>
              <a:rPr lang="bg-BG" sz="2400" b="0" i="0" u="none" strike="noStrike" baseline="0" dirty="0">
                <a:latin typeface="TimesNewRomanPSMT"/>
              </a:rPr>
              <a:t>помощ, при необходимост, на други държавни органи, организации и местните власти за предотвратяване и преодоляване на последствията от терористични атаки, природни бедствия, екологични и индустриални катастрофи и опасно разпространение на инфекциозни заболявания.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6827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>
                <a:latin typeface="Times New Roman" panose="02020603050405020304" pitchFamily="18" charset="0"/>
              </a:rPr>
              <a:t>3.СИСТЕМА ЗА ОТБРАНА НА СТРАНАТА.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391885" y="1876264"/>
            <a:ext cx="5867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0" u="none" strike="noStrike" baseline="0" dirty="0">
                <a:latin typeface="TimesNewRomanPSMT"/>
              </a:rPr>
              <a:t>Отбраната на страната по своята същност е система от дейности на държавните органи, институциите, организациите и гражданите, насочени към изграждане и използване на способности за разкриване, предотвратяване и противодействие на заплахи, застрашаващи независимостта, суверенитета и териториалната цялост на страната.</a:t>
            </a:r>
            <a:endParaRPr lang="bg-BG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4DF89-C28C-EEB4-353C-11AD41B9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175" y="1876263"/>
            <a:ext cx="5225770" cy="36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2800" b="1" i="1" dirty="0">
                <a:latin typeface="Times New Roman" panose="02020603050405020304" pitchFamily="18" charset="0"/>
              </a:rPr>
              <a:t>В съдържанието на отбраната на страната се включват следните основни дейности: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898038"/>
            <a:ext cx="11321143" cy="404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съвместни действия със съюзниците и международни организации за създаване на стабилна среда за сигурност;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водене на разузнаване и контраразузнаване;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прогнозиране на военните заплахи и планиране на отбраната;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охрана на държавните граници, въздушното пространство и териториалното море;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изграждане и поддържане на система за управление на страната и въоръжените сили за действие при военнополитически кризи и военни конфликти;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0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2800" b="1" i="1" dirty="0">
                <a:latin typeface="Times New Roman" panose="02020603050405020304" pitchFamily="18" charset="0"/>
              </a:rPr>
              <a:t>В съдържанието на отбраната на страната се включват следните основни дейности: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898038"/>
            <a:ext cx="113211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изграждане, подготовка, всестранно осигуряване и поддържане в необходимата степен на готовност на въоръжените сили и невоенния компонент за действие при военнополитически кризи и военни конфликти;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подготовка и поддържане на националната икономика и непроизводствената сфера за действие при военнополитически кризи и военни конфликти;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подготовка на населението за действие при военнополитически кризи и военни конфликти;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подготовка на територията на страната и поддържане на националната инфраструктура за действие при военнополитически кризи и военен конфликт;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използване на въоръжените сили и невоенния компоненти за защита територията на страната.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5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>
                <a:latin typeface="Times New Roman" panose="02020603050405020304" pitchFamily="18" charset="0"/>
              </a:rPr>
              <a:t>4.ПОДГОТОВКА НА СТРАНАТА ЗА ОТБРАНА.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bg-BG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ринципи при използване на Въоръжените сили: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безпристрастност; постигане на съгласие;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ограничения за употреба на сила;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последователност; легитимност;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надеждност; взаимно уважение;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хуманно отношение към населението в съответствие с международното хуманитарно право и резолюциите на ООН в тази област;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-прозрачност;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-свобода на придвижването;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-опазване на околната среда. </a:t>
            </a:r>
          </a:p>
        </p:txBody>
      </p:sp>
    </p:spTree>
    <p:extLst>
      <p:ext uri="{BB962C8B-B14F-4D97-AF65-F5344CB8AC3E}">
        <p14:creationId xmlns:p14="http://schemas.microsoft.com/office/powerpoint/2010/main" val="241578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2800" b="1" i="1" dirty="0">
                <a:latin typeface="Times New Roman" panose="02020603050405020304" pitchFamily="18" charset="0"/>
              </a:rPr>
              <a:t>Основни елементи на системата за отбрана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endParaRPr lang="bg-B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О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ргани за ръководство;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В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ъоръжени сили;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Невоенен компонент;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Инфраструктура на страната.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6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рганите за ръководство</a:t>
            </a:r>
            <a:endParaRPr lang="ru-RU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endParaRPr lang="bg-B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Народното събрание,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Президента на страната,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Министерския съвет,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Министъра на отбраната,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ъководители на институциите от централната и териториалната администрация и тези за местно самоуправление.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ъоръжените сили включват</a:t>
            </a:r>
            <a:endParaRPr lang="ru-RU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03299"/>
            <a:ext cx="11321143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Българската армия;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лужба „Военна полиция”;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Служба „Военно разузнаване”;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Военните академии и висшите военни училища;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Военномедицинска академия;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Националната гвардейска част;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Военно-географската служба;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Стационарната комуникационна и информационна система;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Централното военно окръжие;</a:t>
            </a:r>
            <a:endParaRPr lang="bg-BG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Централния артилерийски технически изпитателен полигон;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Комендантство на МО.</a:t>
            </a:r>
            <a:endParaRPr lang="bg-BG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94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66256" y="943931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Невоенен компонент</a:t>
            </a:r>
            <a:endParaRPr lang="ru-RU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1464128" y="1566725"/>
            <a:ext cx="8779327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endParaRPr lang="bg-B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силите и средствата на министерствата;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ведомствата от централната администрация;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специализираните служби;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териториалната администрация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bg-BG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органите на местното самоуправление;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търговските дружества, държавните предприятия;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организациите и гражданите.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5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1B70-3574-D13B-41CA-D5ABD1843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2DB22-575F-F57B-5C3E-84DD4F9D6390}"/>
              </a:ext>
            </a:extLst>
          </p:cNvPr>
          <p:cNvSpPr txBox="1"/>
          <p:nvPr/>
        </p:nvSpPr>
        <p:spPr>
          <a:xfrm>
            <a:off x="1235528" y="2046514"/>
            <a:ext cx="100365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УВОД</a:t>
            </a:r>
          </a:p>
          <a:p>
            <a:pPr marL="342900" indent="-342900">
              <a:buAutoNum type="arabicPeriod"/>
            </a:pPr>
            <a:r>
              <a:rPr lang="bg-BG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СЪЩНОСТ НА КРИЗИТЕ ОТ ВОЕНЕН ХАРАКТЕР.</a:t>
            </a:r>
          </a:p>
          <a:p>
            <a:pPr marL="342900" indent="-342900">
              <a:buAutoNum type="arabicPeriod"/>
            </a:pPr>
            <a:r>
              <a:rPr lang="bg-BG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РОЛЯ МИСИИ И ЗАДАЧИ НА ВЪОРЪЖЕНИТЕ СИЛИ НА РЕПУБЛИКА БЪЛГАРИЯ</a:t>
            </a:r>
          </a:p>
          <a:p>
            <a:pPr marL="342900" indent="-342900">
              <a:buFontTx/>
              <a:buAutoNum type="arabicPeriod"/>
            </a:pPr>
            <a:r>
              <a:rPr lang="bg-BG" sz="1800" b="1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ЗА ОТБРАНА НА СТРАНАТА.</a:t>
            </a:r>
          </a:p>
          <a:p>
            <a:pPr marL="342900" indent="-342900">
              <a:buFontTx/>
              <a:buAutoNum type="arabicPeriod"/>
            </a:pPr>
            <a:r>
              <a:rPr lang="bg-BG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НА СТРАНАТА ЗА ОТБРАНА.</a:t>
            </a:r>
            <a:endParaRPr lang="en-US" sz="1800" dirty="0">
              <a:effectLst/>
              <a:latin typeface="Unv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2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1464128" y="919739"/>
            <a:ext cx="9263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Инфраструктурата на страната на системата за отбрана </a:t>
            </a:r>
            <a:endParaRPr lang="ru-RU" altLang="en-US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транспортните комуникации;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съобщителната система;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системата от изградените в мирно време пунктове за управление;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системата на енергетиката и енергийните ресурси;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системата от държавни бази и складове за материални средства;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системата от лечебни учреждения; системата за метеорологическо и навигационно осигуряване; </a:t>
            </a:r>
          </a:p>
          <a:p>
            <a:pPr indent="457200" algn="just">
              <a:spcBef>
                <a:spcPts val="3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системата за водоснабдяване на населението и основните елементи от инфраструктурата на </a:t>
            </a:r>
            <a:r>
              <a:rPr lang="bg-B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ъоръжените сили.</a:t>
            </a:r>
            <a:endParaRPr lang="bg-BG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6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1464128" y="919739"/>
            <a:ext cx="9263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bg-BG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тбранително-мобилизационна подготовка на страната</a:t>
            </a:r>
            <a:endParaRPr lang="ru-RU" altLang="en-US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467151"/>
            <a:ext cx="113211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гражданско планиране в интерес на отбраната;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планиране и поддържане на военновременната система за управление;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осигуряване на граждански ресурси в интерес на отбраната;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подготовка на територията и инфраструктурата за отбрана;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организиране на подготовката;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защитата на служителите и населението при положение на война;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военно и извънредно положение.</a:t>
            </a:r>
            <a:endParaRPr lang="bg-BG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7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1464128" y="919739"/>
            <a:ext cx="9263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effectLst/>
                <a:latin typeface="TimesNewRomanPS-BoldMT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Подготовката на националното стопанство</a:t>
            </a:r>
            <a:endParaRPr lang="ru-RU" altLang="en-US" sz="2800" b="1" dirty="0">
              <a:latin typeface="TimesNewRomanPS-BoldM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7" y="1321773"/>
            <a:ext cx="113211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подготовка на националното стопанство, на неговите основни отрасли, обекти и териториални звена;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разработване и актуализиране на военновременни програми за производство и ремонт;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определяне на количеството и структурните параметри за военновременни мощности; определяне на военновременните запаси и тяхното съхраняване;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определяне на оптималния състав на работната сила за националното стопанство за военно време;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осигуряване на въоръжение и техника, резервни части и суровини от внос за въоръжените сили;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провеждане на научноизследователска дейност за създаване на нови технологии; 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bg-BG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 осигуряване на дейностите по отбранително-мобилизационната подготовка и други.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7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881743" y="919739"/>
            <a:ext cx="10798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effectLst/>
                <a:latin typeface="TimesNewRomanPS-BoldMT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Подготовката на населението в интерес на отбраната страната </a:t>
            </a:r>
            <a:endParaRPr lang="bg-BG" altLang="en-US" sz="2800" b="1" dirty="0">
              <a:latin typeface="TimesNewRomanPS-BoldM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993294"/>
            <a:ext cx="1132114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поддържане на националния дух; </a:t>
            </a:r>
          </a:p>
          <a:p>
            <a:pPr indent="457200" algn="just">
              <a:spcAft>
                <a:spcPts val="600"/>
              </a:spcAft>
            </a:pPr>
            <a:r>
              <a:rPr lang="bg-BG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на кадри от централната и териториалната администрация;</a:t>
            </a:r>
          </a:p>
          <a:p>
            <a:pPr indent="457200" algn="just">
              <a:spcAft>
                <a:spcPts val="600"/>
              </a:spcAft>
            </a:pPr>
            <a:r>
              <a:rPr lang="bg-BG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bg-B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извънказармено военно обучение; </a:t>
            </a:r>
          </a:p>
          <a:p>
            <a:pPr indent="457200" algn="just">
              <a:spcAft>
                <a:spcPts val="600"/>
              </a:spcAft>
            </a:pPr>
            <a:r>
              <a:rPr lang="bg-BG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натрупване на мобилизационен контингент;</a:t>
            </a:r>
          </a:p>
          <a:p>
            <a:pPr indent="457200" algn="just">
              <a:spcAft>
                <a:spcPts val="600"/>
              </a:spcAft>
            </a:pPr>
            <a:r>
              <a:rPr lang="bg-BG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за действие в областта на защита на населението и управлението при кризи; </a:t>
            </a:r>
          </a:p>
          <a:p>
            <a:pPr indent="457200" algn="just">
              <a:spcAft>
                <a:spcPts val="600"/>
              </a:spcAft>
            </a:pPr>
            <a:r>
              <a:rPr lang="bg-BG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bg-B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 на ранените и заболелите и грижи за военноинвалидите и пострадалите.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4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145391" y="1123479"/>
            <a:ext cx="7063015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bg-BG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ЗАКЛЮЧЕНИЕ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8" y="1929794"/>
            <a:ext cx="11321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Проблемите за същността и съдържанието на подготовката на страната за отбрана са сложни и разнообразни по съдържание, мащаби и характер. Успешното им решаване е в тясна зависимост от икономическите ресурси на страната, от мирновременното им планиране и разпределение, както и от ефективен контрол по тяхното изпълнение. Всичко това в голяма степен зависи от уменията на политическото и военното ръководство както да организира, така и настойчиво да преследва постигането на поставените цели.</a:t>
            </a:r>
          </a:p>
        </p:txBody>
      </p:sp>
    </p:spTree>
    <p:extLst>
      <p:ext uri="{BB962C8B-B14F-4D97-AF65-F5344CB8AC3E}">
        <p14:creationId xmlns:p14="http://schemas.microsoft.com/office/powerpoint/2010/main" val="1084664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6B541-11EC-4C09-A941-93A44648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4166"/>
            <a:ext cx="3581400" cy="365125"/>
          </a:xfrm>
        </p:spPr>
        <p:txBody>
          <a:bodyPr/>
          <a:lstStyle/>
          <a:p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BA5497-EA3B-4F4F-AF1A-1E1D0CE5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086"/>
            <a:ext cx="4114800" cy="365125"/>
          </a:xfrm>
          <a:prstGeom prst="rect">
            <a:avLst/>
          </a:prstGeom>
        </p:spPr>
        <p:txBody>
          <a:bodyPr lIns="0" rIns="0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bg-BG" dirty="0"/>
              <a:t>Национален военен университет „Васил Левски“ Некласифицирана информация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F0801-9984-4F30-89C9-0D2E68212825}"/>
              </a:ext>
            </a:extLst>
          </p:cNvPr>
          <p:cNvSpPr txBox="1"/>
          <p:nvPr/>
        </p:nvSpPr>
        <p:spPr>
          <a:xfrm>
            <a:off x="553642" y="5513094"/>
            <a:ext cx="1108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g-BG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kumimoji="0" lang="bg-BG" sz="2800" b="1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62BED8CF-092C-13FA-43D1-6E2C44318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"/>
          <a:stretch/>
        </p:blipFill>
        <p:spPr>
          <a:xfrm>
            <a:off x="549439" y="1064307"/>
            <a:ext cx="3889826" cy="418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57E62DCA-4C83-D3A4-306E-A0FFA0C06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96" y="1048073"/>
            <a:ext cx="4493804" cy="418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694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>
            <a:extLst>
              <a:ext uri="{FF2B5EF4-FFF2-40B4-BE49-F238E27FC236}">
                <a16:creationId xmlns:a16="http://schemas.microsoft.com/office/drawing/2014/main" id="{F352E8A9-E434-65C0-CE9E-CDD3A52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30" y="1008378"/>
            <a:ext cx="11734800" cy="1938992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g-BG" altLang="bg-BG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Оценката на съвременната среда за сигурност  показва, че в ключовите за българските национални интереси региони се запазват негативните тенденции за задълбочаване на съществуващите и възникване на нови конфликти и кризи, които пряко или косвено влияят върху националната сигурност. </a:t>
            </a:r>
          </a:p>
        </p:txBody>
      </p:sp>
      <p:sp>
        <p:nvSpPr>
          <p:cNvPr id="8" name="Правоъгълник 8">
            <a:extLst>
              <a:ext uri="{FF2B5EF4-FFF2-40B4-BE49-F238E27FC236}">
                <a16:creationId xmlns:a16="http://schemas.microsoft.com/office/drawing/2014/main" id="{C870B957-2B6B-4EFF-93A3-F286E336E841}"/>
              </a:ext>
            </a:extLst>
          </p:cNvPr>
          <p:cNvSpPr/>
          <p:nvPr/>
        </p:nvSpPr>
        <p:spPr>
          <a:xfrm>
            <a:off x="283030" y="2947370"/>
            <a:ext cx="11734800" cy="302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400" b="1" dirty="0"/>
              <a:t>	Основните рискове и заплахи за националната сигурност се пораждат от: кризата в Украйна и развитието на „хибридната война“; дейността на терористичната организация „Ислямска държава“; нерешените проблеми на сигурността в Западните Балкани; замразените конфликти в Черноморския регион; продължаващите конфликти в Афганистан, Близкия изток и Северна Африка; тероризмът; разпространението на ОМУ; нелегалната миграция и трафикът на хора, оръжия и наркотици; проблемите пред енергийната; кибератаките; организираната престъпност; демографските предизвикателства; екологичните проблеми и др.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CC20E-E012-0A9E-0C0A-9ACF37616F58}"/>
              </a:ext>
            </a:extLst>
          </p:cNvPr>
          <p:cNvSpPr txBox="1"/>
          <p:nvPr/>
        </p:nvSpPr>
        <p:spPr>
          <a:xfrm>
            <a:off x="2860221" y="6334780"/>
            <a:ext cx="611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Национален военен университет „Васил Левски“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Некласифицирана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03351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CA29D-CE9D-BB40-D58F-71F6A06A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11CEA-A04E-37BB-2C10-4656279809AC}"/>
              </a:ext>
            </a:extLst>
          </p:cNvPr>
          <p:cNvSpPr txBox="1"/>
          <p:nvPr/>
        </p:nvSpPr>
        <p:spPr>
          <a:xfrm>
            <a:off x="584200" y="1153886"/>
            <a:ext cx="5892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Военната сигурност на страната се изгражда на основата на стабилна икономика, развита инфраструктура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и  осигурена социална сфера. </a:t>
            </a: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bg-BG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я се постига чрез: изграждане и поддържане на достатъчен военен потенциал</a:t>
            </a:r>
            <a:r>
              <a:rPr lang="en-US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bg-BG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и отбранителни способности; активно формиране на благоприятна международна среда, която изключва възникване на военнополитическа криза и възможност за нейното овладяване в това число и с използване на военна сила; </a:t>
            </a:r>
            <a:r>
              <a:rPr lang="bg-BG" altLang="en-US" sz="2000" b="1" dirty="0">
                <a:solidFill>
                  <a:srgbClr val="D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отбрана на страната</a:t>
            </a:r>
            <a:r>
              <a:rPr lang="bg-BG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В съвременни условия отбраната на страната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се </a:t>
            </a:r>
            <a:r>
              <a:rPr lang="bg-BG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реализира в рамките на</a:t>
            </a:r>
            <a:r>
              <a:rPr lang="bg-BG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bg-BG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колективната отбрана на НАТО и общата политика за сигурност и отбрана на ЕС </a:t>
            </a:r>
            <a:r>
              <a:rPr lang="bg-BG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с ефективно използване на националните отбранителни способности.</a:t>
            </a:r>
            <a:r>
              <a:rPr lang="bg-BG" altLang="en-US" sz="2000" dirty="0">
                <a:solidFill>
                  <a:srgbClr val="FF0000"/>
                </a:solidFill>
                <a:latin typeface="Times New Roman CYR" panose="02020603050405020304" pitchFamily="18" charset="0"/>
              </a:rPr>
              <a:t> </a:t>
            </a:r>
            <a:r>
              <a:rPr lang="bg-BG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dirty="0"/>
          </a:p>
        </p:txBody>
      </p:sp>
      <p:pic>
        <p:nvPicPr>
          <p:cNvPr id="2050" name="Picture 2" descr="Връщат часовете по военно обучение в училище? - Новини от Бургас и региона">
            <a:extLst>
              <a:ext uri="{FF2B5EF4-FFF2-40B4-BE49-F238E27FC236}">
                <a16:creationId xmlns:a16="http://schemas.microsoft.com/office/drawing/2014/main" id="{EA46BA74-003D-CEBF-F107-A1C7A3DBE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17172"/>
            <a:ext cx="51904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9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628901" y="1037549"/>
            <a:ext cx="7772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1. </a:t>
            </a:r>
            <a:r>
              <a:rPr lang="ru-RU" sz="3200" b="1" dirty="0" err="1"/>
              <a:t>Същност</a:t>
            </a:r>
            <a:r>
              <a:rPr lang="ru-RU" sz="3200" b="1" dirty="0"/>
              <a:t> на </a:t>
            </a:r>
            <a:r>
              <a:rPr lang="ru-RU" sz="3200" b="1" dirty="0" err="1"/>
              <a:t>кризите</a:t>
            </a:r>
            <a:r>
              <a:rPr lang="ru-RU" sz="3200" b="1" dirty="0"/>
              <a:t> от </a:t>
            </a:r>
            <a:r>
              <a:rPr lang="ru-RU" sz="3200" b="1" dirty="0" err="1"/>
              <a:t>военен</a:t>
            </a:r>
            <a:r>
              <a:rPr lang="ru-RU" sz="3200" b="1" dirty="0"/>
              <a:t> характер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15271" y="2002971"/>
            <a:ext cx="10871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sz="2400" b="1" i="1" dirty="0">
                <a:latin typeface="Times New Roman" panose="02020603050405020304" pitchFamily="18" charset="0"/>
              </a:rPr>
              <a:t>Криза е всяка промяна на установеното състояние на живот, обхванала територии, обекти, сектори и сфери на икономиката и обществения живот или околната среда, предизвикана от човешка дейност или природни явления, в резултат на която условията за съществуване и за осъществяване на дейност в променената среда са силно нарушени.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1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628901" y="1037549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2800" b="1" i="1">
                <a:latin typeface="Times New Roman" panose="02020603050405020304" pitchFamily="18" charset="0"/>
              </a:rPr>
              <a:t>Кризите могат да бъдат предизвикани от:</a:t>
            </a:r>
            <a:endParaRPr lang="ru-RU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15271" y="2002971"/>
            <a:ext cx="10871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i="1" dirty="0">
                <a:latin typeface="Times New Roman" panose="02020603050405020304" pitchFamily="18" charset="0"/>
              </a:rPr>
              <a:t>- </a:t>
            </a:r>
            <a:r>
              <a:rPr lang="bg-BG" altLang="en-US" sz="2400" b="1" i="1" dirty="0">
                <a:latin typeface="Times New Roman" panose="02020603050405020304" pitchFamily="18" charset="0"/>
              </a:rPr>
              <a:t>промишлени аварии, катастрофи и опасни замърсявания;</a:t>
            </a:r>
          </a:p>
          <a:p>
            <a:r>
              <a:rPr lang="bg-BG" altLang="en-US" sz="2400" b="1" i="1" dirty="0">
                <a:latin typeface="Times New Roman" panose="02020603050405020304" pitchFamily="18" charset="0"/>
              </a:rPr>
              <a:t> пандемии;</a:t>
            </a:r>
          </a:p>
          <a:p>
            <a:r>
              <a:rPr lang="bg-BG" altLang="en-US" sz="2400" b="1" i="1" dirty="0">
                <a:latin typeface="Times New Roman" panose="02020603050405020304" pitchFamily="18" charset="0"/>
              </a:rPr>
              <a:t>- етно-религиозни противоречия, гражданско неподчинение, </a:t>
            </a:r>
          </a:p>
          <a:p>
            <a:r>
              <a:rPr lang="bg-BG" altLang="en-US" sz="2400" b="1" i="1" dirty="0">
                <a:latin typeface="Times New Roman" panose="02020603050405020304" pitchFamily="18" charset="0"/>
              </a:rPr>
              <a:t>масови прояви на насилие;</a:t>
            </a:r>
          </a:p>
          <a:p>
            <a:r>
              <a:rPr lang="bg-BG" altLang="en-US" sz="2400" b="1" i="1" dirty="0">
                <a:latin typeface="Times New Roman" panose="02020603050405020304" pitchFamily="18" charset="0"/>
              </a:rPr>
              <a:t> -засилени действия на местни и транснационални престъпни </a:t>
            </a:r>
          </a:p>
          <a:p>
            <a:r>
              <a:rPr lang="bg-BG" altLang="en-US" sz="2400" b="1" i="1" dirty="0">
                <a:latin typeface="Times New Roman" panose="02020603050405020304" pitchFamily="18" charset="0"/>
              </a:rPr>
              <a:t>структури, терористични организации;</a:t>
            </a:r>
          </a:p>
          <a:p>
            <a:r>
              <a:rPr lang="bg-BG" altLang="en-US" sz="2400" b="1" i="1" dirty="0">
                <a:latin typeface="Times New Roman" panose="02020603050405020304" pitchFamily="18" charset="0"/>
              </a:rPr>
              <a:t> - агресивни военни действия на друга страна;</a:t>
            </a:r>
          </a:p>
          <a:p>
            <a:r>
              <a:rPr lang="bg-BG" altLang="en-US" sz="2400" b="1" i="1" dirty="0">
                <a:latin typeface="Times New Roman" panose="02020603050405020304" pitchFamily="18" charset="0"/>
              </a:rPr>
              <a:t> - масови бежански потоци и други.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A80BC-F836-EC7E-821E-414DAEEC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8" y="2002971"/>
            <a:ext cx="2656114" cy="34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628901" y="1037549"/>
            <a:ext cx="7772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2800" b="1" i="1" dirty="0">
                <a:latin typeface="Times New Roman" panose="02020603050405020304" pitchFamily="18" charset="0"/>
              </a:rPr>
              <a:t>КРИЗАТА СЕ РАЗГЛЕЖДА КАТО: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15271" y="2002971"/>
            <a:ext cx="10871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sz="2800" b="1" i="1" dirty="0">
                <a:latin typeface="Times New Roman" panose="02020603050405020304" pitchFamily="18" charset="0"/>
              </a:rPr>
              <a:t>случай (събитие) или обстановка, които включват заплахата за териториите и владенията на държавата, бързо се променят и създават условия за съответните дипломатически, икономически, политически или значителни военни мерки от правителството, което с помощта на въоръжените сили и ресурсите очаква изпълнение на националните мисии на страната;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7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1963058" y="905095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altLang="en-US" sz="2800" b="1" i="1" dirty="0">
                <a:latin typeface="Times New Roman" panose="02020603050405020304" pitchFamily="18" charset="0"/>
              </a:rPr>
              <a:t>Роля мисии и задачи на Въоръжените сили на Република България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69700" y="2144485"/>
            <a:ext cx="5941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0" u="none" strike="noStrike" baseline="0" dirty="0">
                <a:latin typeface="TimesNewRomanPS-BoldMT"/>
              </a:rPr>
              <a:t>ролята </a:t>
            </a:r>
            <a:r>
              <a:rPr lang="bg-BG" sz="2800" b="0" i="0" u="none" strike="noStrike" baseline="0" dirty="0">
                <a:latin typeface="TimesNewRomanPSMT"/>
              </a:rPr>
              <a:t>на Въоръжените сили е да допринасят за осъществяване на националните интереси, заедно с войските на съюзниците да възпират и да побеждават евентуалните противници, да задържат заплахите далеч от границите на страната и да допринасят за запазване на международния мир и сигурност.</a:t>
            </a:r>
            <a:endParaRPr lang="bg-BG" dirty="0"/>
          </a:p>
        </p:txBody>
      </p:sp>
      <p:pic>
        <p:nvPicPr>
          <p:cNvPr id="1026" name="Picture 2" descr="Въвеждат военно обучение за учениците от 10-и и 11-и клас - България |  Vesti.bg">
            <a:extLst>
              <a:ext uri="{FF2B5EF4-FFF2-40B4-BE49-F238E27FC236}">
                <a16:creationId xmlns:a16="http://schemas.microsoft.com/office/drawing/2014/main" id="{079E8C6B-69C8-F1CF-C74B-1A22A75F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84" y="3046005"/>
            <a:ext cx="5388429" cy="30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69D14-FC40-6CA1-016E-ABA421B77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Национален военен университет „Васил Левски“ Некласифицирана информация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CA1F4-A368-FAA6-EAD4-3481808B355A}"/>
              </a:ext>
            </a:extLst>
          </p:cNvPr>
          <p:cNvSpPr txBox="1"/>
          <p:nvPr/>
        </p:nvSpPr>
        <p:spPr>
          <a:xfrm>
            <a:off x="2209800" y="880431"/>
            <a:ext cx="7772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en-US" sz="2800" b="1" i="1" dirty="0">
                <a:latin typeface="Times New Roman" panose="02020603050405020304" pitchFamily="18" charset="0"/>
              </a:rPr>
              <a:t>На </a:t>
            </a:r>
            <a:r>
              <a:rPr lang="ru-RU" altLang="en-US" sz="2800" b="1" i="1" dirty="0" err="1">
                <a:latin typeface="Times New Roman" panose="02020603050405020304" pitchFamily="18" charset="0"/>
              </a:rPr>
              <a:t>Въоръжените</a:t>
            </a:r>
            <a:r>
              <a:rPr lang="ru-RU" altLang="en-US" sz="2800" b="1" i="1" dirty="0">
                <a:latin typeface="Times New Roman" panose="02020603050405020304" pitchFamily="18" charset="0"/>
              </a:rPr>
              <a:t> </a:t>
            </a:r>
            <a:r>
              <a:rPr lang="ru-RU" altLang="en-US" sz="2800" b="1" i="1" dirty="0" err="1">
                <a:latin typeface="Times New Roman" panose="02020603050405020304" pitchFamily="18" charset="0"/>
              </a:rPr>
              <a:t>сили</a:t>
            </a:r>
            <a:r>
              <a:rPr lang="ru-RU" altLang="en-US" sz="2800" b="1" i="1" dirty="0">
                <a:latin typeface="Times New Roman" panose="02020603050405020304" pitchFamily="18" charset="0"/>
              </a:rPr>
              <a:t> се </a:t>
            </a:r>
            <a:r>
              <a:rPr lang="ru-RU" altLang="en-US" sz="2800" b="1" i="1" dirty="0" err="1">
                <a:latin typeface="Times New Roman" panose="02020603050405020304" pitchFamily="18" charset="0"/>
              </a:rPr>
              <a:t>възлагат</a:t>
            </a:r>
            <a:r>
              <a:rPr lang="ru-RU" altLang="en-US" sz="2800" b="1" i="1" dirty="0">
                <a:latin typeface="Times New Roman" panose="02020603050405020304" pitchFamily="18" charset="0"/>
              </a:rPr>
              <a:t> за </a:t>
            </a:r>
            <a:r>
              <a:rPr lang="ru-RU" altLang="en-US" sz="2800" b="1" i="1" dirty="0" err="1">
                <a:latin typeface="Times New Roman" panose="02020603050405020304" pitchFamily="18" charset="0"/>
              </a:rPr>
              <a:t>изпълнение</a:t>
            </a:r>
            <a:r>
              <a:rPr lang="ru-RU" altLang="en-US" sz="2800" b="1" i="1" dirty="0">
                <a:latin typeface="Times New Roman" panose="02020603050405020304" pitchFamily="18" charset="0"/>
              </a:rPr>
              <a:t> </a:t>
            </a:r>
            <a:r>
              <a:rPr lang="ru-RU" altLang="en-US" sz="2800" b="1" i="1" dirty="0" err="1">
                <a:latin typeface="Times New Roman" panose="02020603050405020304" pitchFamily="18" charset="0"/>
              </a:rPr>
              <a:t>следните</a:t>
            </a:r>
            <a:r>
              <a:rPr lang="ru-RU" altLang="en-US" sz="2800" b="1" i="1" dirty="0">
                <a:latin typeface="Times New Roman" panose="02020603050405020304" pitchFamily="18" charset="0"/>
              </a:rPr>
              <a:t> </a:t>
            </a:r>
            <a:r>
              <a:rPr lang="ru-RU" altLang="en-US" sz="2800" b="1" i="1" dirty="0" err="1">
                <a:latin typeface="Times New Roman" panose="02020603050405020304" pitchFamily="18" charset="0"/>
              </a:rPr>
              <a:t>мисии</a:t>
            </a:r>
            <a:r>
              <a:rPr lang="ru-RU" altLang="en-US" sz="2800" b="1" i="1" dirty="0">
                <a:latin typeface="Times New Roman" panose="02020603050405020304" pitchFamily="18" charset="0"/>
              </a:rPr>
              <a:t> и задачи: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7B1A-503B-A91A-28D3-9F1EB561B005}"/>
              </a:ext>
            </a:extLst>
          </p:cNvPr>
          <p:cNvSpPr txBox="1"/>
          <p:nvPr/>
        </p:nvSpPr>
        <p:spPr>
          <a:xfrm>
            <a:off x="435427" y="1834538"/>
            <a:ext cx="113211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i="0" u="none" strike="noStrike" baseline="0" dirty="0">
                <a:latin typeface="TimesNewRomanPS-BoldMT"/>
              </a:rPr>
              <a:t>Отбрана </a:t>
            </a:r>
            <a:r>
              <a:rPr lang="bg-BG" sz="2400" b="0" i="0" u="none" strike="noStrike" baseline="0" dirty="0">
                <a:latin typeface="TimesNewRomanPSMT"/>
              </a:rPr>
              <a:t>– обхваща задачите, свързани с гарантирането на националния суверенитет и независимост, защита на териториалната цялост на страната и на страните – членки на НАТО, в условията на чл. 5 от Северноатлантическия договор.</a:t>
            </a:r>
          </a:p>
          <a:p>
            <a:pPr algn="just"/>
            <a:r>
              <a:rPr lang="bg-BG" sz="2400" b="1" i="0" u="none" strike="noStrike" baseline="0" dirty="0">
                <a:latin typeface="TimesNewRomanPS-BoldMT"/>
              </a:rPr>
              <a:t>Подкрепа на международния мир и сигурност </a:t>
            </a:r>
            <a:r>
              <a:rPr lang="bg-BG" sz="2400" b="0" i="0" u="none" strike="noStrike" baseline="0" dirty="0">
                <a:latin typeface="TimesNewRomanPSMT"/>
              </a:rPr>
              <a:t>– включва изпълнение на международни и коалиционни ангажименти за участие в операции на НАТО и Европейския съюз в отговор на кризи, предотвратяване на конфликти, за борба с тероризма, участие в мисии на ООН, ОССЕ и други коалиционни формати, дейности по контрол на въоръженията, неразпространение на оръжия за масово унищожение, техните носители и материалите</a:t>
            </a:r>
          </a:p>
          <a:p>
            <a:pPr algn="just"/>
            <a:r>
              <a:rPr lang="bg-BG" sz="2400" b="0" i="0" u="none" strike="noStrike" baseline="0" dirty="0">
                <a:latin typeface="TimesNewRomanPSMT"/>
              </a:rPr>
              <a:t>за тяхното производство, международно военно сътрудничество,</a:t>
            </a:r>
            <a:r>
              <a:rPr lang="en-US" sz="2400" b="0" i="0" u="none" strike="noStrike" baseline="0" dirty="0">
                <a:latin typeface="TimesNewRomanPSMT"/>
              </a:rPr>
              <a:t> </a:t>
            </a:r>
            <a:r>
              <a:rPr lang="bg-BG" sz="2400" b="0" i="0" u="none" strike="noStrike" baseline="0" dirty="0">
                <a:latin typeface="TimesNewRomanPSMT"/>
              </a:rPr>
              <a:t>предоставяне на хуманитарна помощ, укрепване на доверието и</a:t>
            </a:r>
            <a:r>
              <a:rPr lang="en-US" sz="2400" b="0" i="0" u="none" strike="noStrike" baseline="0" dirty="0">
                <a:latin typeface="TimesNewRomanPSMT"/>
              </a:rPr>
              <a:t> </a:t>
            </a:r>
            <a:r>
              <a:rPr lang="bg-BG" sz="2400" b="0" i="0" u="none" strike="noStrike" baseline="0" dirty="0">
                <a:latin typeface="TimesNewRomanPSMT"/>
              </a:rPr>
              <a:t>сигурността.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312036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12542</TotalTime>
  <Words>1924</Words>
  <Application>Microsoft Office PowerPoint</Application>
  <PresentationFormat>Широк екран</PresentationFormat>
  <Paragraphs>179</Paragraphs>
  <Slides>25</Slides>
  <Notes>15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Monotype Corsiva</vt:lpstr>
      <vt:lpstr>Times New Roman</vt:lpstr>
      <vt:lpstr>Times New Roman CYR</vt:lpstr>
      <vt:lpstr>TimesNewRomanPS-BoldMT</vt:lpstr>
      <vt:lpstr>TimesNewRomanPSMT</vt:lpstr>
      <vt:lpstr>UnvCyr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началника на НВУ „Васил Левски“ за състоянието и перспективите за развитие на университета</dc:title>
  <dc:creator>Nikolay Urumov</dc:creator>
  <cp:lastModifiedBy>Rositsa Manolova-Ivanova</cp:lastModifiedBy>
  <cp:revision>944</cp:revision>
  <cp:lastPrinted>2023-03-07T15:23:43Z</cp:lastPrinted>
  <dcterms:created xsi:type="dcterms:W3CDTF">2019-12-29T08:06:21Z</dcterms:created>
  <dcterms:modified xsi:type="dcterms:W3CDTF">2023-09-20T17:33:22Z</dcterms:modified>
</cp:coreProperties>
</file>