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6"/>
  </p:notesMasterIdLst>
  <p:handoutMasterIdLst>
    <p:handoutMasterId r:id="rId27"/>
  </p:handoutMasterIdLst>
  <p:sldIdLst>
    <p:sldId id="588" r:id="rId2"/>
    <p:sldId id="740" r:id="rId3"/>
    <p:sldId id="742" r:id="rId4"/>
    <p:sldId id="739" r:id="rId5"/>
    <p:sldId id="741" r:id="rId6"/>
    <p:sldId id="744" r:id="rId7"/>
    <p:sldId id="745" r:id="rId8"/>
    <p:sldId id="746" r:id="rId9"/>
    <p:sldId id="747" r:id="rId10"/>
    <p:sldId id="748" r:id="rId11"/>
    <p:sldId id="749" r:id="rId12"/>
    <p:sldId id="752" r:id="rId13"/>
    <p:sldId id="750" r:id="rId14"/>
    <p:sldId id="751" r:id="rId15"/>
    <p:sldId id="761" r:id="rId16"/>
    <p:sldId id="753" r:id="rId17"/>
    <p:sldId id="754" r:id="rId18"/>
    <p:sldId id="755" r:id="rId19"/>
    <p:sldId id="756" r:id="rId20"/>
    <p:sldId id="757" r:id="rId21"/>
    <p:sldId id="758" r:id="rId22"/>
    <p:sldId id="759" r:id="rId23"/>
    <p:sldId id="760" r:id="rId24"/>
    <p:sldId id="738" r:id="rId25"/>
  </p:sldIdLst>
  <p:sldSz cx="12192000" cy="6858000"/>
  <p:notesSz cx="6797675" cy="992822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F"/>
    <a:srgbClr val="FFE393"/>
    <a:srgbClr val="FF9933"/>
    <a:srgbClr val="FFFF99"/>
    <a:srgbClr val="0033CC"/>
    <a:srgbClr val="66FF66"/>
    <a:srgbClr val="FF3300"/>
    <a:srgbClr val="CC9900"/>
    <a:srgbClr val="FFFFCC"/>
    <a:srgbClr val="0066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485" autoAdjust="0"/>
    <p:restoredTop sz="89700" autoAdjust="0"/>
  </p:normalViewPr>
  <p:slideViewPr>
    <p:cSldViewPr snapToGrid="0">
      <p:cViewPr varScale="1">
        <p:scale>
          <a:sx n="55" d="100"/>
          <a:sy n="55" d="100"/>
        </p:scale>
        <p:origin x="1278" y="3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горния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Контейнер за дата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551063-1CBE-4C7A-B815-0002F5F490D4}" type="datetimeFigureOut">
              <a:rPr lang="en-US" smtClean="0"/>
              <a:t>10/8/2023</a:t>
            </a:fld>
            <a:endParaRPr lang="en-US"/>
          </a:p>
        </p:txBody>
      </p:sp>
      <p:sp>
        <p:nvSpPr>
          <p:cNvPr id="4" name="Контейнер за долния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Контейнер за номер на слайда 4"/>
          <p:cNvSpPr>
            <a:spLocks noGrp="1"/>
          </p:cNvSpPr>
          <p:nvPr>
            <p:ph type="sldNum" sz="quarter" idx="3"/>
          </p:nvPr>
        </p:nvSpPr>
        <p:spPr>
          <a:xfrm>
            <a:off x="3849688" y="942975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996855-8B24-4052-929B-021F07BE6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316808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6967DE-49A7-443D-BCF0-4566DA094BB7}" type="datetimeFigureOut">
              <a:rPr lang="en-GB" smtClean="0"/>
              <a:pPr/>
              <a:t>08/10/2023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EF722C-C92F-4A0B-800C-A3D71103E10E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08031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изображение на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Контейнер за бележ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bg-BG" noProof="0" dirty="0"/>
              <a:t>Уважаеми…………..</a:t>
            </a:r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EF722C-C92F-4A0B-800C-A3D71103E10E}" type="slidenum">
              <a:rPr lang="en-GB" smtClean="0"/>
              <a:pPr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66610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изображение на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Контейнер за бележ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EF722C-C92F-4A0B-800C-A3D71103E10E}" type="slidenum">
              <a:rPr lang="en-GB" smtClean="0"/>
              <a:pPr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38543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изображение на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Контейнер за бележ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EF722C-C92F-4A0B-800C-A3D71103E10E}" type="slidenum">
              <a:rPr lang="en-GB" smtClean="0"/>
              <a:pPr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138747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изображение на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Контейнер за бележ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 b="0" noProof="0" dirty="0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EF722C-C92F-4A0B-800C-A3D71103E10E}" type="slidenum">
              <a:rPr lang="en-GB" smtClean="0"/>
              <a:pPr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56118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D592EF85-B08C-4109-9BD7-A3E9449467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52636"/>
            <a:ext cx="3581400" cy="365125"/>
          </a:xfrm>
          <a:prstGeom prst="rect">
            <a:avLst/>
          </a:prstGeom>
        </p:spPr>
        <p:txBody>
          <a:bodyPr/>
          <a:lstStyle>
            <a:lvl1pPr>
              <a:defRPr sz="1400" b="1">
                <a:solidFill>
                  <a:schemeClr val="tx1"/>
                </a:solidFill>
              </a:defRPr>
            </a:lvl1pPr>
          </a:lstStyle>
          <a:p>
            <a:fld id="{2EEC062B-8402-47F7-A6CD-F82F5D6AFE17}" type="datetime1">
              <a:rPr lang="bg-BG" smtClean="0"/>
              <a:pPr/>
              <a:t>8.10.2023 г.</a:t>
            </a:fld>
            <a:endParaRPr lang="en-GB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906C1207-88DB-465D-9133-CD1E559652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00086"/>
            <a:ext cx="4114800" cy="365125"/>
          </a:xfrm>
          <a:prstGeom prst="rect">
            <a:avLst/>
          </a:prstGeom>
        </p:spPr>
        <p:txBody>
          <a:bodyPr lIns="0" rIns="0"/>
          <a:lstStyle>
            <a:lvl1pPr algn="ctr">
              <a:defRPr sz="1400" b="1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Национален </a:t>
            </a:r>
            <a:r>
              <a:rPr lang="ru-RU" dirty="0" err="1"/>
              <a:t>военен</a:t>
            </a:r>
            <a:r>
              <a:rPr lang="ru-RU" dirty="0"/>
              <a:t> университет „Васил </a:t>
            </a:r>
            <a:r>
              <a:rPr lang="ru-RU" dirty="0" err="1"/>
              <a:t>Левски</a:t>
            </a:r>
            <a:r>
              <a:rPr lang="ru-RU" dirty="0"/>
              <a:t>“ </a:t>
            </a:r>
            <a:r>
              <a:rPr lang="ru-RU" dirty="0" err="1"/>
              <a:t>Некласифицирана</a:t>
            </a:r>
            <a:r>
              <a:rPr lang="ru-RU" dirty="0"/>
              <a:t> информация</a:t>
            </a:r>
            <a:endParaRPr lang="bg-BG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CD8A9181-671C-4915-B292-4367A8CFA8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52636"/>
            <a:ext cx="3581400" cy="365125"/>
          </a:xfrm>
          <a:prstGeom prst="rect">
            <a:avLst/>
          </a:prstGeom>
        </p:spPr>
        <p:txBody>
          <a:bodyPr/>
          <a:lstStyle>
            <a:lvl1pPr algn="r">
              <a:defRPr sz="1400" b="1">
                <a:solidFill>
                  <a:schemeClr val="tx1"/>
                </a:solidFill>
              </a:defRPr>
            </a:lvl1pPr>
          </a:lstStyle>
          <a:p>
            <a:fld id="{309220AF-99D2-4088-BF11-A2536404386D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154762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1314A215-DE77-4AC0-8FCB-1D1CD4FFA8F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52636"/>
            <a:ext cx="3581400" cy="365125"/>
          </a:xfrm>
          <a:prstGeom prst="rect">
            <a:avLst/>
          </a:prstGeom>
        </p:spPr>
        <p:txBody>
          <a:bodyPr/>
          <a:lstStyle>
            <a:lvl1pPr>
              <a:defRPr sz="1400" b="1">
                <a:solidFill>
                  <a:schemeClr val="tx1"/>
                </a:solidFill>
              </a:defRPr>
            </a:lvl1pPr>
          </a:lstStyle>
          <a:p>
            <a:fld id="{4C3C6D43-6E0F-49BE-B03B-940F17E21D92}" type="datetime1">
              <a:rPr lang="bg-BG" smtClean="0"/>
              <a:pPr/>
              <a:t>8.10.2023 г.</a:t>
            </a:fld>
            <a:endParaRPr lang="en-GB" dirty="0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DD274B0C-C0C1-479C-BFCF-8B88549964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00086"/>
            <a:ext cx="4114800" cy="365125"/>
          </a:xfrm>
          <a:prstGeom prst="rect">
            <a:avLst/>
          </a:prstGeom>
        </p:spPr>
        <p:txBody>
          <a:bodyPr lIns="0" rIns="0"/>
          <a:lstStyle>
            <a:lvl1pPr algn="ctr">
              <a:defRPr sz="1400" b="1">
                <a:solidFill>
                  <a:schemeClr val="tx1"/>
                </a:solidFill>
              </a:defRPr>
            </a:lvl1pPr>
          </a:lstStyle>
          <a:p>
            <a:r>
              <a:rPr lang="ru-RU"/>
              <a:t>Национален военен университет „Васил Левски“ Некласифицирана информация</a:t>
            </a:r>
            <a:endParaRPr lang="bg-BG" dirty="0"/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37882860-BAC2-4DAF-A259-3A07E43D47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52636"/>
            <a:ext cx="3581400" cy="365125"/>
          </a:xfrm>
          <a:prstGeom prst="rect">
            <a:avLst/>
          </a:prstGeom>
        </p:spPr>
        <p:txBody>
          <a:bodyPr/>
          <a:lstStyle>
            <a:lvl1pPr algn="r">
              <a:defRPr sz="1400" b="1">
                <a:solidFill>
                  <a:schemeClr val="tx1"/>
                </a:solidFill>
              </a:defRPr>
            </a:lvl1pPr>
          </a:lstStyle>
          <a:p>
            <a:fld id="{309220AF-99D2-4088-BF11-A2536404386D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39371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Заглавие и 4 съдържа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bg-BG"/>
              <a:t>Редакт. стил загл. образец</a:t>
            </a:r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</a:p>
        </p:txBody>
      </p:sp>
      <p:sp>
        <p:nvSpPr>
          <p:cNvPr id="4" name="Контейнер за съдържание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</a:p>
        </p:txBody>
      </p:sp>
      <p:sp>
        <p:nvSpPr>
          <p:cNvPr id="5" name="Контейнер за съдържание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</a:p>
        </p:txBody>
      </p:sp>
      <p:sp>
        <p:nvSpPr>
          <p:cNvPr id="6" name="Контейнер за съдържание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</a:p>
        </p:txBody>
      </p:sp>
      <p:sp>
        <p:nvSpPr>
          <p:cNvPr id="7" name="Контейнер за дата 6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bg-BG" altLang="bg-BG"/>
          </a:p>
        </p:txBody>
      </p:sp>
      <p:sp>
        <p:nvSpPr>
          <p:cNvPr id="8" name="Контейнер за долния колонтитул 7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bg-BG" altLang="bg-BG"/>
          </a:p>
        </p:txBody>
      </p:sp>
      <p:sp>
        <p:nvSpPr>
          <p:cNvPr id="9" name="Контейнер за номер на слайда 8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C20387F4-3B38-4CE4-AD84-FE24278ED2D2}" type="slidenum">
              <a:rPr lang="bg-BG" altLang="bg-BG"/>
              <a:pPr/>
              <a:t>‹#›</a:t>
            </a:fld>
            <a:endParaRPr lang="bg-BG" altLang="bg-BG"/>
          </a:p>
        </p:txBody>
      </p:sp>
    </p:spTree>
    <p:extLst>
      <p:ext uri="{BB962C8B-B14F-4D97-AF65-F5344CB8AC3E}">
        <p14:creationId xmlns:p14="http://schemas.microsoft.com/office/powerpoint/2010/main" val="22171294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jpeg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Date Placeholder 3">
            <a:extLst>
              <a:ext uri="{FF2B5EF4-FFF2-40B4-BE49-F238E27FC236}">
                <a16:creationId xmlns:a16="http://schemas.microsoft.com/office/drawing/2014/main" id="{09B58756-84CA-4FCC-A301-B77EE68A1E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52636"/>
            <a:ext cx="3581400" cy="365125"/>
          </a:xfrm>
          <a:prstGeom prst="rect">
            <a:avLst/>
          </a:prstGeom>
        </p:spPr>
        <p:txBody>
          <a:bodyPr/>
          <a:lstStyle>
            <a:lvl1pPr>
              <a:defRPr sz="1400" b="1">
                <a:solidFill>
                  <a:schemeClr val="tx1"/>
                </a:solidFill>
              </a:defRPr>
            </a:lvl1pPr>
          </a:lstStyle>
          <a:p>
            <a:fld id="{A64C468B-8CF3-4285-8E12-75B555337786}" type="datetime1">
              <a:rPr lang="bg-BG" smtClean="0"/>
              <a:pPr/>
              <a:t>8.10.2023 г.</a:t>
            </a:fld>
            <a:endParaRPr lang="en-GB" dirty="0"/>
          </a:p>
        </p:txBody>
      </p:sp>
      <p:sp>
        <p:nvSpPr>
          <p:cNvPr id="18" name="Footer Placeholder 4">
            <a:extLst>
              <a:ext uri="{FF2B5EF4-FFF2-40B4-BE49-F238E27FC236}">
                <a16:creationId xmlns:a16="http://schemas.microsoft.com/office/drawing/2014/main" id="{03687148-6518-4E31-B535-904305F4C6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00086"/>
            <a:ext cx="4114800" cy="365125"/>
          </a:xfrm>
          <a:prstGeom prst="rect">
            <a:avLst/>
          </a:prstGeom>
        </p:spPr>
        <p:txBody>
          <a:bodyPr lIns="0" rIns="0"/>
          <a:lstStyle>
            <a:lvl1pPr algn="ctr">
              <a:defRPr sz="1400" b="1">
                <a:solidFill>
                  <a:schemeClr val="tx1"/>
                </a:solidFill>
              </a:defRPr>
            </a:lvl1pPr>
          </a:lstStyle>
          <a:p>
            <a:r>
              <a:rPr lang="bg-BG" dirty="0"/>
              <a:t>Национален военен университет „Васил Левски“</a:t>
            </a:r>
            <a:endParaRPr lang="x-none" dirty="0"/>
          </a:p>
          <a:p>
            <a:r>
              <a:rPr lang="bg-BG" dirty="0"/>
              <a:t>Некласифицирана информация</a:t>
            </a:r>
          </a:p>
        </p:txBody>
      </p: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5D972420-1AE6-4A0C-A233-C8AEE7989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52636"/>
            <a:ext cx="3581400" cy="365125"/>
          </a:xfrm>
          <a:prstGeom prst="rect">
            <a:avLst/>
          </a:prstGeom>
        </p:spPr>
        <p:txBody>
          <a:bodyPr/>
          <a:lstStyle>
            <a:lvl1pPr algn="r">
              <a:defRPr sz="1400" b="1">
                <a:solidFill>
                  <a:schemeClr val="tx1"/>
                </a:solidFill>
              </a:defRPr>
            </a:lvl1pPr>
          </a:lstStyle>
          <a:p>
            <a:fld id="{309220AF-99D2-4088-BF11-A2536404386D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20" name="Picture 1">
            <a:extLst>
              <a:ext uri="{FF2B5EF4-FFF2-40B4-BE49-F238E27FC236}">
                <a16:creationId xmlns:a16="http://schemas.microsoft.com/office/drawing/2014/main" id="{24F0A116-FCC9-4DB6-8469-68771FA8D1E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634150" y="63500"/>
            <a:ext cx="482824" cy="612000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5E88B19-6333-496D-AF84-0485E6A29A40}"/>
              </a:ext>
            </a:extLst>
          </p:cNvPr>
          <p:cNvCxnSpPr/>
          <p:nvPr userDrawn="1"/>
        </p:nvCxnSpPr>
        <p:spPr>
          <a:xfrm>
            <a:off x="88488" y="806243"/>
            <a:ext cx="12024000" cy="0"/>
          </a:xfrm>
          <a:prstGeom prst="line">
            <a:avLst/>
          </a:prstGeom>
          <a:ln w="63500" cmpd="tri">
            <a:solidFill>
              <a:srgbClr val="FF0000"/>
            </a:solidFill>
            <a:headEnd type="diamon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EE552451-8381-40F4-A4B8-1A15D4032D71}"/>
              </a:ext>
            </a:extLst>
          </p:cNvPr>
          <p:cNvCxnSpPr/>
          <p:nvPr userDrawn="1"/>
        </p:nvCxnSpPr>
        <p:spPr>
          <a:xfrm>
            <a:off x="84000" y="6334452"/>
            <a:ext cx="12024000" cy="0"/>
          </a:xfrm>
          <a:prstGeom prst="line">
            <a:avLst/>
          </a:prstGeom>
          <a:ln w="63500" cmpd="tri">
            <a:solidFill>
              <a:srgbClr val="FF0000"/>
            </a:solidFill>
            <a:headEnd type="diamon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3599CFC9-D9C8-4254-8864-B427D7D1C0E6}"/>
              </a:ext>
            </a:extLst>
          </p:cNvPr>
          <p:cNvCxnSpPr>
            <a:cxnSpLocks/>
          </p:cNvCxnSpPr>
          <p:nvPr userDrawn="1"/>
        </p:nvCxnSpPr>
        <p:spPr>
          <a:xfrm>
            <a:off x="4038600" y="6645709"/>
            <a:ext cx="4114800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2">
            <a:extLst>
              <a:ext uri="{FF2B5EF4-FFF2-40B4-BE49-F238E27FC236}">
                <a16:creationId xmlns:a16="http://schemas.microsoft.com/office/drawing/2014/main" id="{BBF4E25D-0FDB-4F56-A762-E24AF973DAD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8687" y="476466"/>
            <a:ext cx="1182374" cy="25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0924B04A-413B-40A5-9430-462B87E1437A}"/>
              </a:ext>
            </a:extLst>
          </p:cNvPr>
          <p:cNvSpPr txBox="1"/>
          <p:nvPr userDrawn="1"/>
        </p:nvSpPr>
        <p:spPr>
          <a:xfrm>
            <a:off x="4447148" y="340856"/>
            <a:ext cx="58857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2800" b="0" i="1" dirty="0">
                <a:latin typeface="Monotype Corsiva" panose="03010101010201010101" pitchFamily="66" charset="0"/>
                <a:cs typeface="Arabic Typesetting" panose="020B0604020202020204" pitchFamily="66" charset="-78"/>
              </a:rPr>
              <a:t>Времето е в нас и ние сме във времето</a:t>
            </a:r>
            <a:r>
              <a:rPr lang="x-none" sz="2800" b="0" i="1" dirty="0">
                <a:latin typeface="Monotype Corsiva" panose="03010101010201010101" pitchFamily="66" charset="0"/>
                <a:cs typeface="Arabic Typesetting" panose="020B0604020202020204" pitchFamily="66" charset="-78"/>
              </a:rPr>
              <a:t>...</a:t>
            </a:r>
            <a:endParaRPr lang="en-GB" sz="2800" b="0" i="1" dirty="0">
              <a:latin typeface="Monotype Corsiva" panose="03010101010201010101" pitchFamily="66" charset="0"/>
              <a:cs typeface="Arabic Typesetting" panose="020B0604020202020204" pitchFamily="66" charset="-78"/>
            </a:endParaRPr>
          </a:p>
        </p:txBody>
      </p:sp>
      <p:pic>
        <p:nvPicPr>
          <p:cNvPr id="26" name="Picture 25" descr="A picture containing drawing, box, room&#10;&#10;Description automatically generated">
            <a:extLst>
              <a:ext uri="{FF2B5EF4-FFF2-40B4-BE49-F238E27FC236}">
                <a16:creationId xmlns:a16="http://schemas.microsoft.com/office/drawing/2014/main" id="{B73C1D33-7C05-4B74-A179-892D501FA623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003" y="63500"/>
            <a:ext cx="725586" cy="61200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40297716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7" Type="http://schemas.openxmlformats.org/officeDocument/2006/relationships/image" Target="../media/image43.jp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g"/><Relationship Id="rId5" Type="http://schemas.openxmlformats.org/officeDocument/2006/relationships/image" Target="../media/image49.jpg"/><Relationship Id="rId4" Type="http://schemas.openxmlformats.org/officeDocument/2006/relationships/image" Target="../media/image48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oleObject" Target="../embeddings/oleObject9.bin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oleObject" Target="../embeddings/oleObject10.bin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oleObject" Target="../embeddings/oleObject11.bin"/><Relationship Id="rId4" Type="http://schemas.openxmlformats.org/officeDocument/2006/relationships/image" Target="../media/image5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oleObject" Target="../embeddings/oleObject12.bin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jpeg"/><Relationship Id="rId5" Type="http://schemas.openxmlformats.org/officeDocument/2006/relationships/image" Target="../media/image68.png"/><Relationship Id="rId4" Type="http://schemas.openxmlformats.org/officeDocument/2006/relationships/oleObject" Target="../embeddings/oleObject13.bin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5" Type="http://schemas.openxmlformats.org/officeDocument/2006/relationships/image" Target="http://www.eamci.bg/Scripts/isapiVWB.dll/docpic?PICID=39865" TargetMode="External"/><Relationship Id="rId4" Type="http://schemas.openxmlformats.org/officeDocument/2006/relationships/image" Target="../media/image72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oleObject" Target="../embeddings/oleObject6.bin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12" Type="http://schemas.openxmlformats.org/officeDocument/2006/relationships/image" Target="../media/image12.png"/><Relationship Id="rId2" Type="http://schemas.openxmlformats.org/officeDocument/2006/relationships/image" Target="../media/image7.wm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png"/><Relationship Id="rId11" Type="http://schemas.openxmlformats.org/officeDocument/2006/relationships/oleObject" Target="../embeddings/oleObject5.bin"/><Relationship Id="rId5" Type="http://schemas.openxmlformats.org/officeDocument/2006/relationships/oleObject" Target="../embeddings/oleObject2.bin"/><Relationship Id="rId15" Type="http://schemas.openxmlformats.org/officeDocument/2006/relationships/image" Target="../media/image14.jpg"/><Relationship Id="rId10" Type="http://schemas.openxmlformats.org/officeDocument/2006/relationships/image" Target="../media/image11.png"/><Relationship Id="rId4" Type="http://schemas.openxmlformats.org/officeDocument/2006/relationships/image" Target="../media/image8.png"/><Relationship Id="rId9" Type="http://schemas.openxmlformats.org/officeDocument/2006/relationships/oleObject" Target="../embeddings/oleObject4.bin"/><Relationship Id="rId1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oleObject" Target="../embeddings/oleObject7.bin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oleObject" Target="../embeddings/oleObject8.bin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wm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w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wmf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g"/><Relationship Id="rId4" Type="http://schemas.openxmlformats.org/officeDocument/2006/relationships/image" Target="../media/image25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g"/><Relationship Id="rId3" Type="http://schemas.openxmlformats.org/officeDocument/2006/relationships/image" Target="../media/image28.jpeg"/><Relationship Id="rId7" Type="http://schemas.openxmlformats.org/officeDocument/2006/relationships/image" Target="../media/image32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g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wmf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g"/><Relationship Id="rId4" Type="http://schemas.openxmlformats.org/officeDocument/2006/relationships/image" Target="../media/image3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0089E65D-FC69-434F-90CD-D996443F2489}"/>
              </a:ext>
            </a:extLst>
          </p:cNvPr>
          <p:cNvSpPr txBox="1"/>
          <p:nvPr/>
        </p:nvSpPr>
        <p:spPr>
          <a:xfrm>
            <a:off x="0" y="962053"/>
            <a:ext cx="1219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bg-BG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НАЦИОНАЛЕН ВОЕНЕН УНИВЕРСИТЕТ „ВАСИЛ ЛЕВСКИ“</a:t>
            </a:r>
            <a:endParaRPr lang="en-GB" sz="2800" dirty="0">
              <a:solidFill>
                <a:srgbClr val="C00000"/>
              </a:solidFill>
            </a:endParaRPr>
          </a:p>
        </p:txBody>
      </p:sp>
      <p:pic>
        <p:nvPicPr>
          <p:cNvPr id="7" name="Picture 12" descr="1_Samo_Za_Videoto">
            <a:extLst>
              <a:ext uri="{FF2B5EF4-FFF2-40B4-BE49-F238E27FC236}">
                <a16:creationId xmlns:a16="http://schemas.microsoft.com/office/drawing/2014/main" id="{23C2CAF0-7424-49FE-A8ED-D22BA4CD8D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031" y="1485273"/>
            <a:ext cx="4615131" cy="3086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12641D12-E561-49A4-8D12-BB5172E9FC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8837" y="1485272"/>
            <a:ext cx="4615131" cy="3086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Footer Placeholder 4">
            <a:extLst>
              <a:ext uri="{FF2B5EF4-FFF2-40B4-BE49-F238E27FC236}">
                <a16:creationId xmlns:a16="http://schemas.microsoft.com/office/drawing/2014/main" id="{890403D8-A63F-496A-87AB-BC443E3D08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ctr">
              <a:defRPr sz="1400" b="1">
                <a:solidFill>
                  <a:schemeClr val="tx1"/>
                </a:solidFill>
              </a:defRPr>
            </a:lvl1pPr>
          </a:lstStyle>
          <a:p>
            <a:r>
              <a:rPr lang="bg-BG" dirty="0"/>
              <a:t>Национален военен университет „Васил Левски“ Некласифицирана</a:t>
            </a:r>
            <a:r>
              <a:rPr lang="ru-RU" dirty="0"/>
              <a:t> информация</a:t>
            </a:r>
            <a:endParaRPr lang="bg-BG" dirty="0"/>
          </a:p>
        </p:txBody>
      </p:sp>
      <p:sp>
        <p:nvSpPr>
          <p:cNvPr id="12" name="Slide Number Placeholder 3">
            <a:extLst>
              <a:ext uri="{FF2B5EF4-FFF2-40B4-BE49-F238E27FC236}">
                <a16:creationId xmlns:a16="http://schemas.microsoft.com/office/drawing/2014/main" id="{4C2FFC26-7515-4554-8849-14718E5312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9220AF-99D2-4088-BF11-A2536404386D}" type="slidenum">
              <a:rPr lang="en-GB" smtClean="0"/>
              <a:pPr/>
              <a:t>1</a:t>
            </a:fld>
            <a:endParaRPr lang="en-GB" dirty="0"/>
          </a:p>
        </p:txBody>
      </p:sp>
      <p:pic>
        <p:nvPicPr>
          <p:cNvPr id="4" name="Картина 3">
            <a:extLst>
              <a:ext uri="{FF2B5EF4-FFF2-40B4-BE49-F238E27FC236}">
                <a16:creationId xmlns:a16="http://schemas.microsoft.com/office/drawing/2014/main" id="{28107986-9639-708B-D6DA-E90F4FCB856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3162" y="1609579"/>
            <a:ext cx="2305675" cy="2837754"/>
          </a:xfrm>
          <a:prstGeom prst="rect">
            <a:avLst/>
          </a:prstGeom>
        </p:spPr>
      </p:pic>
      <p:sp>
        <p:nvSpPr>
          <p:cNvPr id="8" name="Правоъгълник 7"/>
          <p:cNvSpPr/>
          <p:nvPr/>
        </p:nvSpPr>
        <p:spPr>
          <a:xfrm>
            <a:off x="940230" y="4746351"/>
            <a:ext cx="1031153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bg-BG" altLang="en-US" sz="2600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ЗАЩИТА НА НАСЕЛЕНИЕТО И КРИТИЧНАТА ИНФРАСТРУКТУРА И УЧАСТИЕ НА ВЪОРЪЖЕНИТЕ СИЛИ В СПАСИТЕЛНИ И ЕВАКУАЦИОННИ ДЕЙНОСТИ</a:t>
            </a:r>
            <a:r>
              <a:rPr lang="bg-BG" alt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734765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онтейнер за долния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Национален военен университет „Васил Левски“ Некласифицирана информация</a:t>
            </a:r>
            <a:endParaRPr lang="bg-BG" dirty="0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9220AF-99D2-4088-BF11-A2536404386D}" type="slidenum">
              <a:rPr lang="en-GB" smtClean="0"/>
              <a:pPr/>
              <a:t>10</a:t>
            </a:fld>
            <a:endParaRPr lang="en-GB" dirty="0"/>
          </a:p>
        </p:txBody>
      </p:sp>
      <p:sp>
        <p:nvSpPr>
          <p:cNvPr id="5" name="Text Box 24"/>
          <p:cNvSpPr txBox="1">
            <a:spLocks noChangeArrowheads="1"/>
          </p:cNvSpPr>
          <p:nvPr/>
        </p:nvSpPr>
        <p:spPr bwMode="auto">
          <a:xfrm>
            <a:off x="4930456" y="861479"/>
            <a:ext cx="1771062" cy="369332"/>
          </a:xfrm>
          <a:prstGeom prst="rect">
            <a:avLst/>
          </a:prstGeom>
          <a:solidFill>
            <a:srgbClr val="99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bg-BG" altLang="bg-BG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1.8 Транспорт</a:t>
            </a:r>
          </a:p>
        </p:txBody>
      </p:sp>
      <p:grpSp>
        <p:nvGrpSpPr>
          <p:cNvPr id="6" name="Group 5"/>
          <p:cNvGrpSpPr>
            <a:grpSpLocks/>
          </p:cNvGrpSpPr>
          <p:nvPr/>
        </p:nvGrpSpPr>
        <p:grpSpPr bwMode="auto">
          <a:xfrm>
            <a:off x="607391" y="1217831"/>
            <a:ext cx="10798546" cy="3797916"/>
            <a:chOff x="407" y="674"/>
            <a:chExt cx="5104" cy="2582"/>
          </a:xfrm>
        </p:grpSpPr>
        <p:sp>
          <p:nvSpPr>
            <p:cNvPr id="7" name="Line 6"/>
            <p:cNvSpPr>
              <a:spLocks noChangeShapeType="1"/>
            </p:cNvSpPr>
            <p:nvPr/>
          </p:nvSpPr>
          <p:spPr bwMode="auto">
            <a:xfrm>
              <a:off x="2327" y="1520"/>
              <a:ext cx="1" cy="1"/>
            </a:xfrm>
            <a:prstGeom prst="line">
              <a:avLst/>
            </a:prstGeom>
            <a:noFill/>
            <a:ln w="12700" cap="rnd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bg-BG"/>
            </a:p>
          </p:txBody>
        </p:sp>
        <p:sp>
          <p:nvSpPr>
            <p:cNvPr id="8" name="Line 7"/>
            <p:cNvSpPr>
              <a:spLocks noChangeShapeType="1"/>
            </p:cNvSpPr>
            <p:nvPr/>
          </p:nvSpPr>
          <p:spPr bwMode="auto">
            <a:xfrm>
              <a:off x="1847" y="2269"/>
              <a:ext cx="1" cy="1"/>
            </a:xfrm>
            <a:prstGeom prst="line">
              <a:avLst/>
            </a:prstGeom>
            <a:noFill/>
            <a:ln w="12700" cap="rnd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bg-BG"/>
            </a:p>
          </p:txBody>
        </p:sp>
        <p:pic>
          <p:nvPicPr>
            <p:cNvPr id="9" name="Picture 8" descr="TERETNA_GE_Mov_1100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7" y="935"/>
              <a:ext cx="1455" cy="9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9" descr="P516001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96" y="961"/>
              <a:ext cx="1410" cy="9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10" descr="Highway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7" y="2168"/>
              <a:ext cx="1451" cy="10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12" name="Picture 11" descr="Docks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24" y="952"/>
              <a:ext cx="1587" cy="93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15" name="Text Box 14"/>
            <p:cNvSpPr txBox="1">
              <a:spLocks noChangeArrowheads="1"/>
            </p:cNvSpPr>
            <p:nvPr/>
          </p:nvSpPr>
          <p:spPr bwMode="auto">
            <a:xfrm>
              <a:off x="496" y="674"/>
              <a:ext cx="1317" cy="251"/>
            </a:xfrm>
            <a:prstGeom prst="rect">
              <a:avLst/>
            </a:prstGeom>
            <a:solidFill>
              <a:srgbClr val="FFFF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bg-BG" altLang="bg-BG" dirty="0">
                  <a:latin typeface="Arial" panose="020B0604020202020204" pitchFamily="34" charset="0"/>
                  <a:cs typeface="Arial" panose="020B0604020202020204" pitchFamily="34" charset="0"/>
                </a:rPr>
                <a:t>Железопътен транспорт</a:t>
              </a:r>
            </a:p>
          </p:txBody>
        </p:sp>
        <p:sp>
          <p:nvSpPr>
            <p:cNvPr id="16" name="Text Box 15"/>
            <p:cNvSpPr txBox="1">
              <a:spLocks noChangeArrowheads="1"/>
            </p:cNvSpPr>
            <p:nvPr/>
          </p:nvSpPr>
          <p:spPr bwMode="auto">
            <a:xfrm>
              <a:off x="2252" y="693"/>
              <a:ext cx="1298" cy="251"/>
            </a:xfrm>
            <a:prstGeom prst="rect">
              <a:avLst/>
            </a:prstGeom>
            <a:solidFill>
              <a:srgbClr val="FFFF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/>
              <a:r>
                <a:rPr lang="bg-BG" altLang="bg-BG" dirty="0">
                  <a:latin typeface="Arial" panose="020B0604020202020204" pitchFamily="34" charset="0"/>
                  <a:cs typeface="Arial" panose="020B0604020202020204" pitchFamily="34" charset="0"/>
                </a:rPr>
                <a:t>Въздушен транспорт</a:t>
              </a:r>
            </a:p>
          </p:txBody>
        </p:sp>
        <p:sp>
          <p:nvSpPr>
            <p:cNvPr id="17" name="Text Box 16"/>
            <p:cNvSpPr txBox="1">
              <a:spLocks noChangeArrowheads="1"/>
            </p:cNvSpPr>
            <p:nvPr/>
          </p:nvSpPr>
          <p:spPr bwMode="auto">
            <a:xfrm>
              <a:off x="4047" y="679"/>
              <a:ext cx="1154" cy="251"/>
            </a:xfrm>
            <a:prstGeom prst="rect">
              <a:avLst/>
            </a:prstGeom>
            <a:solidFill>
              <a:srgbClr val="FFFF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/>
              <a:r>
                <a:rPr lang="bg-BG" altLang="bg-BG" dirty="0">
                  <a:latin typeface="Arial" panose="020B0604020202020204" pitchFamily="34" charset="0"/>
                  <a:cs typeface="Arial" panose="020B0604020202020204" pitchFamily="34" charset="0"/>
                </a:rPr>
                <a:t>Морски транспорт</a:t>
              </a:r>
            </a:p>
          </p:txBody>
        </p:sp>
        <p:sp>
          <p:nvSpPr>
            <p:cNvPr id="18" name="Text Box 17"/>
            <p:cNvSpPr txBox="1">
              <a:spLocks noChangeArrowheads="1"/>
            </p:cNvSpPr>
            <p:nvPr/>
          </p:nvSpPr>
          <p:spPr bwMode="auto">
            <a:xfrm>
              <a:off x="710" y="1901"/>
              <a:ext cx="962" cy="251"/>
            </a:xfrm>
            <a:prstGeom prst="rect">
              <a:avLst/>
            </a:prstGeom>
            <a:solidFill>
              <a:srgbClr val="FFFF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/>
              <a:r>
                <a:rPr lang="bg-BG" altLang="bg-BG" dirty="0">
                  <a:latin typeface="Arial" panose="020B0604020202020204" pitchFamily="34" charset="0"/>
                  <a:cs typeface="Arial" panose="020B0604020202020204" pitchFamily="34" charset="0"/>
                </a:rPr>
                <a:t>Пътен транспорт</a:t>
              </a:r>
            </a:p>
          </p:txBody>
        </p:sp>
        <p:sp>
          <p:nvSpPr>
            <p:cNvPr id="19" name="Text Box 18"/>
            <p:cNvSpPr txBox="1">
              <a:spLocks noChangeArrowheads="1"/>
            </p:cNvSpPr>
            <p:nvPr/>
          </p:nvSpPr>
          <p:spPr bwMode="auto">
            <a:xfrm>
              <a:off x="2578" y="1901"/>
              <a:ext cx="522" cy="251"/>
            </a:xfrm>
            <a:prstGeom prst="rect">
              <a:avLst/>
            </a:prstGeom>
            <a:solidFill>
              <a:srgbClr val="FFFF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bg-BG" altLang="bg-BG" dirty="0">
                  <a:latin typeface="Arial" panose="020B0604020202020204" pitchFamily="34" charset="0"/>
                  <a:cs typeface="Arial" panose="020B0604020202020204" pitchFamily="34" charset="0"/>
                </a:rPr>
                <a:t>Мостове</a:t>
              </a:r>
            </a:p>
          </p:txBody>
        </p:sp>
      </p:grpSp>
      <p:sp>
        <p:nvSpPr>
          <p:cNvPr id="20" name="Text Box 4"/>
          <p:cNvSpPr txBox="1">
            <a:spLocks noChangeArrowheads="1"/>
          </p:cNvSpPr>
          <p:nvPr/>
        </p:nvSpPr>
        <p:spPr bwMode="auto">
          <a:xfrm>
            <a:off x="2657225" y="5030730"/>
            <a:ext cx="8748712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indent="1746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bg-BG" altLang="bg-BG" sz="1600" dirty="0"/>
              <a:t>ИНФРАСТРУКТУРНИ ОБЕКТИ В ТРАНСПОРТНИТЕ КОМУНИКАЦИИ СА:</a:t>
            </a:r>
          </a:p>
          <a:p>
            <a:pPr>
              <a:buFontTx/>
              <a:buChar char="•"/>
            </a:pPr>
            <a:r>
              <a:rPr lang="bg-BG" altLang="bg-BG" sz="1600" dirty="0"/>
              <a:t>жп линии;</a:t>
            </a:r>
          </a:p>
          <a:p>
            <a:pPr>
              <a:buFontTx/>
              <a:buChar char="•"/>
            </a:pPr>
            <a:r>
              <a:rPr lang="bg-BG" altLang="bg-BG" sz="1600" dirty="0"/>
              <a:t>мостове;</a:t>
            </a:r>
          </a:p>
          <a:p>
            <a:pPr>
              <a:buFontTx/>
              <a:buChar char="•"/>
            </a:pPr>
            <a:r>
              <a:rPr lang="bg-BG" altLang="bg-BG" sz="1600" dirty="0"/>
              <a:t>тунели;</a:t>
            </a:r>
          </a:p>
          <a:p>
            <a:pPr>
              <a:buFontTx/>
              <a:buChar char="•"/>
            </a:pPr>
            <a:r>
              <a:rPr lang="bg-BG" altLang="bg-BG" sz="1600" dirty="0"/>
              <a:t>гари и др.</a:t>
            </a:r>
          </a:p>
        </p:txBody>
      </p:sp>
      <p:pic>
        <p:nvPicPr>
          <p:cNvPr id="21" name="Картина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2383" y="3375402"/>
            <a:ext cx="2983141" cy="1634456"/>
          </a:xfrm>
          <a:prstGeom prst="rect">
            <a:avLst/>
          </a:prstGeom>
        </p:spPr>
      </p:pic>
      <p:pic>
        <p:nvPicPr>
          <p:cNvPr id="22" name="Картина 2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8317" y="3395942"/>
            <a:ext cx="3357620" cy="1600355"/>
          </a:xfrm>
          <a:prstGeom prst="rect">
            <a:avLst/>
          </a:prstGeom>
        </p:spPr>
      </p:pic>
      <p:sp>
        <p:nvSpPr>
          <p:cNvPr id="23" name="Text Box 18"/>
          <p:cNvSpPr txBox="1">
            <a:spLocks noChangeArrowheads="1"/>
          </p:cNvSpPr>
          <p:nvPr/>
        </p:nvSpPr>
        <p:spPr bwMode="auto">
          <a:xfrm>
            <a:off x="9386392" y="3026610"/>
            <a:ext cx="681470" cy="369332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bg-BG" altLang="bg-BG" dirty="0">
                <a:latin typeface="Arial" panose="020B0604020202020204" pitchFamily="34" charset="0"/>
                <a:cs typeface="Arial" panose="020B0604020202020204" pitchFamily="34" charset="0"/>
              </a:rPr>
              <a:t>Гари</a:t>
            </a:r>
          </a:p>
        </p:txBody>
      </p:sp>
    </p:spTree>
    <p:extLst>
      <p:ext uri="{BB962C8B-B14F-4D97-AF65-F5344CB8AC3E}">
        <p14:creationId xmlns:p14="http://schemas.microsoft.com/office/powerpoint/2010/main" val="19325673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онтейнер за долния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Национален военен университет „Васил Левски“ Некласифицирана информация</a:t>
            </a:r>
            <a:endParaRPr lang="bg-BG" dirty="0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9220AF-99D2-4088-BF11-A2536404386D}" type="slidenum">
              <a:rPr lang="en-GB" smtClean="0"/>
              <a:pPr/>
              <a:t>11</a:t>
            </a:fld>
            <a:endParaRPr lang="en-GB" dirty="0"/>
          </a:p>
        </p:txBody>
      </p:sp>
      <p:sp>
        <p:nvSpPr>
          <p:cNvPr id="5" name="Text Box 24"/>
          <p:cNvSpPr txBox="1">
            <a:spLocks noChangeArrowheads="1"/>
          </p:cNvSpPr>
          <p:nvPr/>
        </p:nvSpPr>
        <p:spPr bwMode="auto">
          <a:xfrm>
            <a:off x="5003905" y="886251"/>
            <a:ext cx="2312428" cy="369332"/>
          </a:xfrm>
          <a:prstGeom prst="rect">
            <a:avLst/>
          </a:prstGeom>
          <a:solidFill>
            <a:srgbClr val="99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bg-BG" altLang="bg-BG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1.9 Промишленост</a:t>
            </a:r>
          </a:p>
        </p:txBody>
      </p:sp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2650137" y="4914722"/>
            <a:ext cx="8329612" cy="144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indent="1746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bg-BG" altLang="bg-BG" dirty="0"/>
              <a:t>ИНФРАСТРУКТУРНИ ОБЕКТИ В ПРОМИШЛЕНОСТТА СА:</a:t>
            </a:r>
          </a:p>
          <a:p>
            <a:pPr>
              <a:buFontTx/>
              <a:buChar char="•"/>
            </a:pPr>
            <a:r>
              <a:rPr lang="bg-BG" altLang="bg-BG" dirty="0"/>
              <a:t>предприятия от леката промишленост;</a:t>
            </a:r>
          </a:p>
          <a:p>
            <a:pPr>
              <a:buFontTx/>
              <a:buChar char="•"/>
            </a:pPr>
            <a:r>
              <a:rPr lang="bg-BG" altLang="bg-BG" dirty="0"/>
              <a:t>предприятия от тежката промишленост;</a:t>
            </a:r>
          </a:p>
          <a:p>
            <a:pPr>
              <a:buFontTx/>
              <a:buChar char="•"/>
            </a:pPr>
            <a:r>
              <a:rPr lang="bg-BG" altLang="bg-BG" dirty="0"/>
              <a:t>предприятия от химическата промишленост.</a:t>
            </a:r>
          </a:p>
          <a:p>
            <a:pPr>
              <a:buFontTx/>
              <a:buChar char="•"/>
            </a:pPr>
            <a:endParaRPr lang="bg-BG" altLang="bg-BG" sz="1600" dirty="0"/>
          </a:p>
        </p:txBody>
      </p:sp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153400" y="1925511"/>
            <a:ext cx="3565358" cy="2798846"/>
          </a:xfrm>
          <a:prstGeom prst="rect">
            <a:avLst/>
          </a:prstGeom>
          <a:noFill/>
          <a:ln/>
        </p:spPr>
      </p:pic>
      <p:pic>
        <p:nvPicPr>
          <p:cNvPr id="8" name="Picture 10" descr="untitle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225090" y="1925511"/>
            <a:ext cx="3613483" cy="2798846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" name="Picture 13" descr="14_b[1]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09075" y="1925511"/>
            <a:ext cx="3513220" cy="278297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" name="Text Box 18"/>
          <p:cNvSpPr txBox="1">
            <a:spLocks noChangeArrowheads="1"/>
          </p:cNvSpPr>
          <p:nvPr/>
        </p:nvSpPr>
        <p:spPr bwMode="auto">
          <a:xfrm>
            <a:off x="986388" y="1478892"/>
            <a:ext cx="2358595" cy="369332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bg-BG" altLang="bg-BG" dirty="0">
                <a:latin typeface="Arial" panose="020B0604020202020204" pitchFamily="34" charset="0"/>
                <a:cs typeface="Arial" panose="020B0604020202020204" pitchFamily="34" charset="0"/>
              </a:rPr>
              <a:t>Лека промишленост</a:t>
            </a:r>
          </a:p>
        </p:txBody>
      </p:sp>
      <p:sp>
        <p:nvSpPr>
          <p:cNvPr id="11" name="Text Box 18"/>
          <p:cNvSpPr txBox="1">
            <a:spLocks noChangeArrowheads="1"/>
          </p:cNvSpPr>
          <p:nvPr/>
        </p:nvSpPr>
        <p:spPr bwMode="auto">
          <a:xfrm>
            <a:off x="4853127" y="1478892"/>
            <a:ext cx="2485745" cy="369332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bg-BG" altLang="bg-BG" dirty="0">
                <a:latin typeface="Arial" panose="020B0604020202020204" pitchFamily="34" charset="0"/>
                <a:cs typeface="Arial" panose="020B0604020202020204" pitchFamily="34" charset="0"/>
              </a:rPr>
              <a:t>Тежка промишленост</a:t>
            </a:r>
          </a:p>
        </p:txBody>
      </p:sp>
      <p:sp>
        <p:nvSpPr>
          <p:cNvPr id="12" name="Text Box 18"/>
          <p:cNvSpPr txBox="1">
            <a:spLocks noChangeArrowheads="1"/>
          </p:cNvSpPr>
          <p:nvPr/>
        </p:nvSpPr>
        <p:spPr bwMode="auto">
          <a:xfrm>
            <a:off x="8430571" y="1478892"/>
            <a:ext cx="3011017" cy="369332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bg-BG" altLang="bg-BG" dirty="0">
                <a:latin typeface="Arial" panose="020B0604020202020204" pitchFamily="34" charset="0"/>
                <a:cs typeface="Arial" panose="020B0604020202020204" pitchFamily="34" charset="0"/>
              </a:rPr>
              <a:t>Химическа промишленост</a:t>
            </a:r>
          </a:p>
        </p:txBody>
      </p:sp>
    </p:spTree>
    <p:extLst>
      <p:ext uri="{BB962C8B-B14F-4D97-AF65-F5344CB8AC3E}">
        <p14:creationId xmlns:p14="http://schemas.microsoft.com/office/powerpoint/2010/main" val="35687567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онтейнер за долния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Национален военен университет „Васил Левски“ Некласифицирана информация</a:t>
            </a:r>
            <a:endParaRPr lang="bg-BG" dirty="0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9220AF-99D2-4088-BF11-A2536404386D}" type="slidenum">
              <a:rPr lang="en-GB" smtClean="0"/>
              <a:pPr/>
              <a:t>12</a:t>
            </a:fld>
            <a:endParaRPr lang="en-GB" dirty="0"/>
          </a:p>
        </p:txBody>
      </p:sp>
      <p:sp>
        <p:nvSpPr>
          <p:cNvPr id="5" name="Text Box 24"/>
          <p:cNvSpPr txBox="1">
            <a:spLocks noChangeArrowheads="1"/>
          </p:cNvSpPr>
          <p:nvPr/>
        </p:nvSpPr>
        <p:spPr bwMode="auto">
          <a:xfrm>
            <a:off x="3486342" y="884167"/>
            <a:ext cx="5384423" cy="369332"/>
          </a:xfrm>
          <a:prstGeom prst="rect">
            <a:avLst/>
          </a:prstGeom>
          <a:solidFill>
            <a:srgbClr val="99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bg-BG" altLang="bg-BG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1.10 Отбрана и отбранителна промишленост</a:t>
            </a:r>
          </a:p>
        </p:txBody>
      </p:sp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2144716" y="4865261"/>
            <a:ext cx="9098213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indent="1746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bg-BG" altLang="bg-BG" dirty="0"/>
              <a:t>ИНФРАСТРУКТУРНИ ОБЕКТИ ЗА ОТБРАН</a:t>
            </a:r>
            <a:r>
              <a:rPr lang="en-US" altLang="bg-BG" dirty="0"/>
              <a:t>A</a:t>
            </a:r>
            <a:r>
              <a:rPr lang="bg-BG" altLang="bg-BG" dirty="0"/>
              <a:t>ТА НА СТРАНАТА СА:</a:t>
            </a:r>
          </a:p>
          <a:p>
            <a:pPr>
              <a:buFontTx/>
              <a:buChar char="•"/>
            </a:pPr>
            <a:r>
              <a:rPr lang="bg-BG" altLang="bg-BG" dirty="0"/>
              <a:t>Пунктове за постоянна дислокация на войски;</a:t>
            </a:r>
          </a:p>
          <a:p>
            <a:pPr>
              <a:buFontTx/>
              <a:buChar char="•"/>
            </a:pPr>
            <a:r>
              <a:rPr lang="bg-BG" altLang="bg-BG" dirty="0"/>
              <a:t>Полигони;</a:t>
            </a:r>
          </a:p>
          <a:p>
            <a:pPr>
              <a:buFontTx/>
              <a:buChar char="•"/>
            </a:pPr>
            <a:r>
              <a:rPr lang="bg-BG" altLang="bg-BG" dirty="0"/>
              <a:t>Складове за военновременни запаси;</a:t>
            </a:r>
          </a:p>
          <a:p>
            <a:pPr>
              <a:buFontTx/>
              <a:buChar char="•"/>
            </a:pPr>
            <a:r>
              <a:rPr lang="bg-BG" altLang="bg-BG" dirty="0"/>
              <a:t>Заводи и предприятия </a:t>
            </a:r>
            <a:r>
              <a:rPr lang="bg-BG" altLang="bg-BG" sz="1600" dirty="0"/>
              <a:t>от промишлеността за военно временна продукция и др.</a:t>
            </a:r>
          </a:p>
        </p:txBody>
      </p:sp>
      <p:pic>
        <p:nvPicPr>
          <p:cNvPr id="7" name="Картина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8906" y="2014647"/>
            <a:ext cx="2857962" cy="2844533"/>
          </a:xfrm>
          <a:prstGeom prst="rect">
            <a:avLst/>
          </a:prstGeom>
        </p:spPr>
      </p:pic>
      <p:pic>
        <p:nvPicPr>
          <p:cNvPr id="8" name="Картина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7509" y="2021094"/>
            <a:ext cx="2845943" cy="2815601"/>
          </a:xfrm>
          <a:prstGeom prst="rect">
            <a:avLst/>
          </a:prstGeom>
        </p:spPr>
      </p:pic>
      <p:pic>
        <p:nvPicPr>
          <p:cNvPr id="9" name="Картина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9" y="2005089"/>
            <a:ext cx="2891589" cy="2860537"/>
          </a:xfrm>
          <a:prstGeom prst="rect">
            <a:avLst/>
          </a:prstGeom>
        </p:spPr>
      </p:pic>
      <p:pic>
        <p:nvPicPr>
          <p:cNvPr id="10" name="Картина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979" y="1997071"/>
            <a:ext cx="2788531" cy="2839624"/>
          </a:xfrm>
          <a:prstGeom prst="rect">
            <a:avLst/>
          </a:prstGeom>
        </p:spPr>
      </p:pic>
      <p:sp>
        <p:nvSpPr>
          <p:cNvPr id="11" name="Text Box 18"/>
          <p:cNvSpPr txBox="1">
            <a:spLocks noChangeArrowheads="1"/>
          </p:cNvSpPr>
          <p:nvPr/>
        </p:nvSpPr>
        <p:spPr bwMode="auto">
          <a:xfrm>
            <a:off x="265662" y="1542388"/>
            <a:ext cx="2663165" cy="369332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bg-BG" altLang="bg-BG" dirty="0">
                <a:latin typeface="Arial" panose="020B0604020202020204" pitchFamily="34" charset="0"/>
                <a:cs typeface="Arial" panose="020B0604020202020204" pitchFamily="34" charset="0"/>
              </a:rPr>
              <a:t>Постоянна дислокация</a:t>
            </a:r>
          </a:p>
        </p:txBody>
      </p:sp>
      <p:sp>
        <p:nvSpPr>
          <p:cNvPr id="12" name="Text Box 18"/>
          <p:cNvSpPr txBox="1">
            <a:spLocks noChangeArrowheads="1"/>
          </p:cNvSpPr>
          <p:nvPr/>
        </p:nvSpPr>
        <p:spPr bwMode="auto">
          <a:xfrm>
            <a:off x="3926857" y="1541740"/>
            <a:ext cx="1202060" cy="369332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bg-BG" altLang="bg-BG" dirty="0">
                <a:latin typeface="Arial" panose="020B0604020202020204" pitchFamily="34" charset="0"/>
                <a:cs typeface="Arial" panose="020B0604020202020204" pitchFamily="34" charset="0"/>
              </a:rPr>
              <a:t>Полигони</a:t>
            </a:r>
          </a:p>
        </p:txBody>
      </p:sp>
      <p:sp>
        <p:nvSpPr>
          <p:cNvPr id="13" name="Text Box 18"/>
          <p:cNvSpPr txBox="1">
            <a:spLocks noChangeArrowheads="1"/>
          </p:cNvSpPr>
          <p:nvPr/>
        </p:nvSpPr>
        <p:spPr bwMode="auto">
          <a:xfrm>
            <a:off x="6894821" y="1541740"/>
            <a:ext cx="1293945" cy="369332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bg-BG" altLang="bg-BG" dirty="0">
                <a:latin typeface="Arial" panose="020B0604020202020204" pitchFamily="34" charset="0"/>
                <a:cs typeface="Arial" panose="020B0604020202020204" pitchFamily="34" charset="0"/>
              </a:rPr>
              <a:t>Складове </a:t>
            </a:r>
          </a:p>
        </p:txBody>
      </p:sp>
      <p:sp>
        <p:nvSpPr>
          <p:cNvPr id="14" name="Text Box 18"/>
          <p:cNvSpPr txBox="1">
            <a:spLocks noChangeArrowheads="1"/>
          </p:cNvSpPr>
          <p:nvPr/>
        </p:nvSpPr>
        <p:spPr bwMode="auto">
          <a:xfrm>
            <a:off x="9668055" y="1541740"/>
            <a:ext cx="1784849" cy="369332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bg-BG" altLang="bg-BG" dirty="0">
                <a:latin typeface="Arial" panose="020B0604020202020204" pitchFamily="34" charset="0"/>
                <a:cs typeface="Arial" panose="020B0604020202020204" pitchFamily="34" charset="0"/>
              </a:rPr>
              <a:t>Военни заводи</a:t>
            </a:r>
          </a:p>
        </p:txBody>
      </p:sp>
    </p:spTree>
    <p:extLst>
      <p:ext uri="{BB962C8B-B14F-4D97-AF65-F5344CB8AC3E}">
        <p14:creationId xmlns:p14="http://schemas.microsoft.com/office/powerpoint/2010/main" val="37640963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онтейнер за долния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Национален военен университет „Васил Левски“ Некласифицирана информация</a:t>
            </a:r>
            <a:endParaRPr lang="bg-BG" dirty="0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9220AF-99D2-4088-BF11-A2536404386D}" type="slidenum">
              <a:rPr lang="en-GB" smtClean="0"/>
              <a:pPr/>
              <a:t>13</a:t>
            </a:fld>
            <a:endParaRPr lang="en-GB" dirty="0"/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457200" y="1600200"/>
            <a:ext cx="11093116" cy="452596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bg-BG" altLang="en-US" dirty="0"/>
          </a:p>
          <a:p>
            <a:pPr algn="just">
              <a:lnSpc>
                <a:spcPct val="150000"/>
              </a:lnSpc>
              <a:buFontTx/>
              <a:buNone/>
            </a:pPr>
            <a:r>
              <a:rPr lang="bg-BG" altLang="en-US" dirty="0">
                <a:latin typeface="Arial" panose="020B0604020202020204" pitchFamily="34" charset="0"/>
                <a:cs typeface="Arial" panose="020B0604020202020204" pitchFamily="34" charset="0"/>
              </a:rPr>
              <a:t>  		Основна задача на държавата е да осигури националната сигурност. Главен елемент от нея е инфраструктурата. 	Определянето на обекти и категоризирането им в критична инфраструктура ги поставя в особен режим с цел нормалното и непрекъснатото им функциониране при всякакви кризи и бедствия. </a:t>
            </a: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4890837" y="1161405"/>
            <a:ext cx="2225842" cy="60366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bg-BG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ИЗВОД</a:t>
            </a:r>
          </a:p>
        </p:txBody>
      </p:sp>
    </p:spTree>
    <p:extLst>
      <p:ext uri="{BB962C8B-B14F-4D97-AF65-F5344CB8AC3E}">
        <p14:creationId xmlns:p14="http://schemas.microsoft.com/office/powerpoint/2010/main" val="25550990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онтейнер за долния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Национален военен университет „Васил Левски“ Некласифицирана информация</a:t>
            </a:r>
            <a:endParaRPr lang="bg-BG" dirty="0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9220AF-99D2-4088-BF11-A2536404386D}" type="slidenum">
              <a:rPr lang="en-GB" smtClean="0"/>
              <a:pPr/>
              <a:t>14</a:t>
            </a:fld>
            <a:endParaRPr lang="en-GB" dirty="0"/>
          </a:p>
        </p:txBody>
      </p:sp>
      <p:sp>
        <p:nvSpPr>
          <p:cNvPr id="2" name="Text Box 24">
            <a:extLst>
              <a:ext uri="{FF2B5EF4-FFF2-40B4-BE49-F238E27FC236}">
                <a16:creationId xmlns:a16="http://schemas.microsoft.com/office/drawing/2014/main" id="{D251A172-3140-A2F9-2B00-A8B89C9154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8651" y="890808"/>
            <a:ext cx="8191410" cy="369332"/>
          </a:xfrm>
          <a:prstGeom prst="rect">
            <a:avLst/>
          </a:prstGeom>
          <a:solidFill>
            <a:srgbClr val="99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bg-BG" altLang="bg-BG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bg-BG" altLang="bg-BG" sz="1800" b="1" dirty="0">
                <a:latin typeface="Arial" panose="020B0604020202020204" pitchFamily="34" charset="0"/>
                <a:cs typeface="Arial" panose="020B0604020202020204" pitchFamily="34" charset="0"/>
              </a:rPr>
              <a:t>СПАСИТЕЛНИ ДЕЙНОСТИ С УЧАСТИЕТО НА ВЪОРЪЖЕНИТЕ СИЛИ</a:t>
            </a:r>
            <a:endParaRPr lang="bg-BG" altLang="bg-BG" b="1" dirty="0">
              <a:effectLst>
                <a:outerShdw blurRad="38100" dist="38100" dir="2700000" algn="tl">
                  <a:srgbClr val="FFFFFF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10">
            <a:extLst>
              <a:ext uri="{FF2B5EF4-FFF2-40B4-BE49-F238E27FC236}">
                <a16:creationId xmlns:a16="http://schemas.microsoft.com/office/drawing/2014/main" id="{360CF852-2592-9D63-7DAC-75662761E2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268" y="1441230"/>
            <a:ext cx="7847371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 algn="just">
              <a:spcBef>
                <a:spcPts val="0"/>
              </a:spcBef>
              <a:buNone/>
            </a:pPr>
            <a:r>
              <a:rPr lang="bg-BG" altLang="bg-BG" sz="1800" dirty="0"/>
              <a:t>       Операциите по търсене и спасяване са операции, при които се използват сили и средства за откриване местонахождението на хора, попаднали в бедствено положение, и за извеждането им на безопасно място или в лечебно заведение. </a:t>
            </a:r>
          </a:p>
          <a:p>
            <a:pPr marL="180000" indent="-180000" algn="just">
              <a:spcBef>
                <a:spcPts val="0"/>
              </a:spcBef>
            </a:pPr>
            <a:endParaRPr lang="bg-BG" altLang="bg-BG" sz="1800" dirty="0"/>
          </a:p>
          <a:p>
            <a:pPr marL="0" indent="0" algn="just">
              <a:spcBef>
                <a:spcPts val="0"/>
              </a:spcBef>
              <a:buNone/>
            </a:pPr>
            <a:r>
              <a:rPr lang="bg-BG" altLang="en-US" sz="1800" dirty="0">
                <a:cs typeface="Arial" panose="020B0604020202020204" pitchFamily="34" charset="0"/>
              </a:rPr>
              <a:t>       Мястото на формированията от БА при  спасителни дейности се определя в зависимост от създалата се обстановка. Те могат да действат самостоятелно, когато това е възможно и съвместно при сложна обстановка във взаимодействие с формированията от Главна дирекция "Пожарна безопасност и защита на населението" и органите на местната администрация и местното самоуправление.</a:t>
            </a:r>
          </a:p>
          <a:p>
            <a:pPr marL="180000" indent="-180000" algn="just">
              <a:spcBef>
                <a:spcPts val="0"/>
              </a:spcBef>
            </a:pPr>
            <a:endParaRPr lang="bg-BG" altLang="bg-BG" sz="1800" dirty="0"/>
          </a:p>
          <a:p>
            <a:pPr marL="0" indent="0" algn="just">
              <a:spcBef>
                <a:spcPts val="0"/>
              </a:spcBef>
              <a:buNone/>
            </a:pPr>
            <a:r>
              <a:rPr lang="bg-BG" altLang="bg-BG" sz="1800" dirty="0"/>
              <a:t>      Помощта за всеки кораб, самолет или човек, изпаднали в беда, обслужва национални интереси и е установена международна практика, базираща се на традиционните хуманитарни задължения и международното право. </a:t>
            </a:r>
          </a:p>
        </p:txBody>
      </p:sp>
      <p:graphicFrame>
        <p:nvGraphicFramePr>
          <p:cNvPr id="6" name="Object 13">
            <a:extLst>
              <a:ext uri="{FF2B5EF4-FFF2-40B4-BE49-F238E27FC236}">
                <a16:creationId xmlns:a16="http://schemas.microsoft.com/office/drawing/2014/main" id="{E5512FD0-9582-3421-03DD-C18287D98DB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00549456"/>
              </p:ext>
            </p:extLst>
          </p:nvPr>
        </p:nvGraphicFramePr>
        <p:xfrm>
          <a:off x="8428652" y="3882104"/>
          <a:ext cx="2181225" cy="142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2" imgW="2180952" imgH="1428949" progId="MSPhotoEd.3">
                  <p:embed/>
                </p:oleObj>
              </mc:Choice>
              <mc:Fallback>
                <p:oleObj name="Photo Editor Photo" r:id="rId2" imgW="2180952" imgH="1428949" progId="MSPhotoEd.3">
                  <p:embed/>
                  <p:pic>
                    <p:nvPicPr>
                      <p:cNvPr id="138253" name="Object 13">
                        <a:extLst>
                          <a:ext uri="{FF2B5EF4-FFF2-40B4-BE49-F238E27FC236}">
                            <a16:creationId xmlns:a16="http://schemas.microsoft.com/office/drawing/2014/main" id="{0FA8A1B9-D296-7DDD-AE59-F7C40794E19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428652" y="3882104"/>
                        <a:ext cx="2181225" cy="1428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6">
            <a:extLst>
              <a:ext uri="{FF2B5EF4-FFF2-40B4-BE49-F238E27FC236}">
                <a16:creationId xmlns:a16="http://schemas.microsoft.com/office/drawing/2014/main" id="{04F721F0-CB67-1F89-CC53-47F144161E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7308" y="4769579"/>
            <a:ext cx="851058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4000" tIns="0" rIns="0" bIns="0">
            <a:spAutoFit/>
          </a:bodyPr>
          <a:lstStyle>
            <a:lvl1pPr marL="169863" indent="469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ts val="1000"/>
              </a:spcBef>
              <a:buFontTx/>
              <a:buNone/>
            </a:pPr>
            <a:r>
              <a:rPr lang="bg-BG" altLang="en-US" sz="24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    </a:t>
            </a:r>
            <a:endParaRPr lang="bg-BG" altLang="en-US" sz="1800" dirty="0">
              <a:cs typeface="Arial" panose="020B0604020202020204" pitchFamily="34" charset="0"/>
            </a:endParaRPr>
          </a:p>
        </p:txBody>
      </p:sp>
      <p:pic>
        <p:nvPicPr>
          <p:cNvPr id="9" name="Picture 16" descr="20060418_1_1">
            <a:extLst>
              <a:ext uri="{FF2B5EF4-FFF2-40B4-BE49-F238E27FC236}">
                <a16:creationId xmlns:a16="http://schemas.microsoft.com/office/drawing/2014/main" id="{82091E25-0E72-6D3E-E2BD-6DF39A277F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3570" y="1378205"/>
            <a:ext cx="2043812" cy="172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8" descr="007805706">
            <a:extLst>
              <a:ext uri="{FF2B5EF4-FFF2-40B4-BE49-F238E27FC236}">
                <a16:creationId xmlns:a16="http://schemas.microsoft.com/office/drawing/2014/main" id="{C2278F91-C77C-D09B-E94F-BBEB8F32C8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7382" y="1378206"/>
            <a:ext cx="2043813" cy="1727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113289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онтейнер за долния колонтитул 2">
            <a:extLst>
              <a:ext uri="{FF2B5EF4-FFF2-40B4-BE49-F238E27FC236}">
                <a16:creationId xmlns:a16="http://schemas.microsoft.com/office/drawing/2014/main" id="{F396FB05-B31C-8492-5A7E-C76E19296C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Национален военен университет „Васил Левски“ Некласифицирана информация</a:t>
            </a:r>
            <a:endParaRPr lang="bg-BG" dirty="0"/>
          </a:p>
        </p:txBody>
      </p:sp>
      <p:sp>
        <p:nvSpPr>
          <p:cNvPr id="4" name="Контейнер за номер на слайда 3">
            <a:extLst>
              <a:ext uri="{FF2B5EF4-FFF2-40B4-BE49-F238E27FC236}">
                <a16:creationId xmlns:a16="http://schemas.microsoft.com/office/drawing/2014/main" id="{235C0823-B806-6E5C-731C-524CD3385C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9220AF-99D2-4088-BF11-A2536404386D}" type="slidenum">
              <a:rPr lang="en-GB" smtClean="0"/>
              <a:pPr/>
              <a:t>15</a:t>
            </a:fld>
            <a:endParaRPr lang="en-GB" dirty="0"/>
          </a:p>
        </p:txBody>
      </p:sp>
      <p:grpSp>
        <p:nvGrpSpPr>
          <p:cNvPr id="5" name="Group 73">
            <a:extLst>
              <a:ext uri="{FF2B5EF4-FFF2-40B4-BE49-F238E27FC236}">
                <a16:creationId xmlns:a16="http://schemas.microsoft.com/office/drawing/2014/main" id="{81B9E816-4FFA-8128-E9D2-EEAC468E3174}"/>
              </a:ext>
            </a:extLst>
          </p:cNvPr>
          <p:cNvGrpSpPr>
            <a:grpSpLocks/>
          </p:cNvGrpSpPr>
          <p:nvPr/>
        </p:nvGrpSpPr>
        <p:grpSpPr bwMode="auto">
          <a:xfrm>
            <a:off x="530977" y="1700281"/>
            <a:ext cx="11189899" cy="4538732"/>
            <a:chOff x="762000" y="1866900"/>
            <a:chExt cx="5706964" cy="5157128"/>
          </a:xfrm>
        </p:grpSpPr>
        <p:sp>
          <p:nvSpPr>
            <p:cNvPr id="6" name="Text Box 2">
              <a:extLst>
                <a:ext uri="{FF2B5EF4-FFF2-40B4-BE49-F238E27FC236}">
                  <a16:creationId xmlns:a16="http://schemas.microsoft.com/office/drawing/2014/main" id="{5AF34BC6-4FB5-8C4A-966C-9BFC88A745A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19201" y="1866900"/>
              <a:ext cx="1540510" cy="419100"/>
            </a:xfrm>
            <a:prstGeom prst="rect">
              <a:avLst/>
            </a:prstGeom>
            <a:solidFill>
              <a:srgbClr val="FF0000"/>
            </a:solidFill>
            <a:ln w="76200" cmpd="tri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spcAft>
                  <a:spcPts val="1000"/>
                </a:spcAft>
                <a:buNone/>
              </a:pPr>
              <a:r>
                <a:rPr lang="bg-BG" altLang="en-US" sz="1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Министър</a:t>
              </a:r>
              <a:r>
                <a:rPr lang="en-US" altLang="en-US" sz="1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1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на</a:t>
              </a:r>
              <a:r>
                <a:rPr lang="en-US" altLang="en-US" sz="1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отбраната</a:t>
              </a:r>
            </a:p>
          </p:txBody>
        </p:sp>
        <p:sp>
          <p:nvSpPr>
            <p:cNvPr id="7" name="Text Box 3">
              <a:extLst>
                <a:ext uri="{FF2B5EF4-FFF2-40B4-BE49-F238E27FC236}">
                  <a16:creationId xmlns:a16="http://schemas.microsoft.com/office/drawing/2014/main" id="{0F4B2A0D-3AD3-4D9E-51D4-A61347A024B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19201" y="3009900"/>
              <a:ext cx="1540510" cy="419100"/>
            </a:xfrm>
            <a:prstGeom prst="rect">
              <a:avLst/>
            </a:prstGeom>
            <a:solidFill>
              <a:srgbClr val="00FFFF"/>
            </a:solidFill>
            <a:ln w="57150" cmpd="thickThin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spcAft>
                  <a:spcPts val="1000"/>
                </a:spcAft>
                <a:buNone/>
              </a:pPr>
              <a:r>
                <a:rPr lang="bg-BG" altLang="en-US" sz="1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Началник на отбраната</a:t>
              </a:r>
            </a:p>
          </p:txBody>
        </p:sp>
        <p:cxnSp>
          <p:nvCxnSpPr>
            <p:cNvPr id="8" name="Straight Arrow Connector 5">
              <a:extLst>
                <a:ext uri="{FF2B5EF4-FFF2-40B4-BE49-F238E27FC236}">
                  <a16:creationId xmlns:a16="http://schemas.microsoft.com/office/drawing/2014/main" id="{697CA191-AEA3-EEAB-3066-68885103B512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1790060" y="2323261"/>
              <a:ext cx="0" cy="638543"/>
            </a:xfrm>
            <a:prstGeom prst="straightConnector1">
              <a:avLst/>
            </a:prstGeom>
            <a:noFill/>
            <a:ln w="38100" algn="ctr">
              <a:solidFill>
                <a:srgbClr val="99FF99"/>
              </a:solidFill>
              <a:round/>
              <a:headEnd/>
              <a:tailEnd type="arrow" w="med" len="med"/>
            </a:ln>
            <a:effectLst>
              <a:outerShdw dist="23000" dir="5400000" rotWithShape="0">
                <a:srgbClr val="000000">
                  <a:alpha val="3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9" name="Straight Arrow Connector 6">
              <a:extLst>
                <a:ext uri="{FF2B5EF4-FFF2-40B4-BE49-F238E27FC236}">
                  <a16:creationId xmlns:a16="http://schemas.microsoft.com/office/drawing/2014/main" id="{362503DA-971B-FA63-0CAD-A96D7B429F8E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2309372" y="2323261"/>
              <a:ext cx="0" cy="687245"/>
            </a:xfrm>
            <a:prstGeom prst="straightConnector1">
              <a:avLst/>
            </a:prstGeom>
            <a:noFill/>
            <a:ln w="38100" algn="ctr">
              <a:solidFill>
                <a:srgbClr val="FF0000"/>
              </a:solidFill>
              <a:round/>
              <a:headEnd/>
              <a:tailEnd type="arrow" w="med" len="med"/>
            </a:ln>
            <a:effectLst>
              <a:outerShdw dist="23000" dir="5400000" rotWithShape="0">
                <a:srgbClr val="000000">
                  <a:alpha val="3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0" name="Text Box 7">
              <a:extLst>
                <a:ext uri="{FF2B5EF4-FFF2-40B4-BE49-F238E27FC236}">
                  <a16:creationId xmlns:a16="http://schemas.microsoft.com/office/drawing/2014/main" id="{85835108-C561-FABC-4333-8A8250CB00D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90600" y="2514601"/>
              <a:ext cx="685800" cy="304800"/>
            </a:xfrm>
            <a:prstGeom prst="rect">
              <a:avLst/>
            </a:prstGeom>
            <a:solidFill>
              <a:srgbClr val="00FFFF"/>
            </a:solidFill>
            <a:ln w="6350">
              <a:solidFill>
                <a:srgbClr val="00FFFF"/>
              </a:solidFill>
              <a:miter lim="800000"/>
              <a:headEnd/>
              <a:tailEnd/>
            </a:ln>
          </p:spPr>
          <p:txBody>
            <a:bodyPr wrap="none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spcAft>
                  <a:spcPts val="1000"/>
                </a:spcAft>
                <a:buNone/>
              </a:pPr>
              <a:r>
                <a:rPr lang="en-US" altLang="en-US" sz="1200">
                  <a:latin typeface="Times New Roman" panose="02020603050405020304" pitchFamily="18" charset="0"/>
                  <a:cs typeface="Times New Roman" panose="02020603050405020304" pitchFamily="18" charset="0"/>
                </a:rPr>
                <a:t>Доклад</a:t>
              </a:r>
              <a:endParaRPr lang="en-US" altLang="en-US" sz="12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Text Box 8">
              <a:extLst>
                <a:ext uri="{FF2B5EF4-FFF2-40B4-BE49-F238E27FC236}">
                  <a16:creationId xmlns:a16="http://schemas.microsoft.com/office/drawing/2014/main" id="{47D2A233-0C67-DB90-B7D1-931A11BE2C5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39397" y="2542275"/>
              <a:ext cx="778574" cy="305450"/>
            </a:xfrm>
            <a:prstGeom prst="rect">
              <a:avLst/>
            </a:prstGeom>
            <a:solidFill>
              <a:srgbClr val="00FFFF"/>
            </a:solidFill>
            <a:ln w="6350">
              <a:solidFill>
                <a:srgbClr val="00FFFF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spcAft>
                  <a:spcPts val="1000"/>
                </a:spcAft>
                <a:buNone/>
              </a:pPr>
              <a:r>
                <a:rPr lang="bg-BG" altLang="en-US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Разрешение</a:t>
              </a:r>
              <a:endParaRPr lang="bg-BG" alt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Text Box 9">
              <a:extLst>
                <a:ext uri="{FF2B5EF4-FFF2-40B4-BE49-F238E27FC236}">
                  <a16:creationId xmlns:a16="http://schemas.microsoft.com/office/drawing/2014/main" id="{102FEBEF-7E31-1DF9-3705-D7673CC4DF8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19201" y="4152900"/>
              <a:ext cx="1540510" cy="419100"/>
            </a:xfrm>
            <a:prstGeom prst="rect">
              <a:avLst/>
            </a:prstGeom>
            <a:solidFill>
              <a:srgbClr val="3366FF"/>
            </a:solidFill>
            <a:ln w="38100" cmpd="dbl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spcAft>
                  <a:spcPts val="1000"/>
                </a:spcAft>
                <a:buNone/>
              </a:pPr>
              <a:r>
                <a:rPr lang="bg-BG" altLang="en-US" sz="1600" b="1">
                  <a:latin typeface="Calibri" panose="020F0502020204030204" pitchFamily="34" charset="0"/>
                </a:rPr>
                <a:t>Военен команден център</a:t>
              </a:r>
              <a:endParaRPr lang="bg-BG" altLang="en-US" sz="1600" b="1">
                <a:latin typeface="Frutiger 45 Light" pitchFamily="34" charset="0"/>
              </a:endParaRPr>
            </a:p>
          </p:txBody>
        </p:sp>
        <p:cxnSp>
          <p:nvCxnSpPr>
            <p:cNvPr id="13" name="Straight Arrow Connector 10">
              <a:extLst>
                <a:ext uri="{FF2B5EF4-FFF2-40B4-BE49-F238E27FC236}">
                  <a16:creationId xmlns:a16="http://schemas.microsoft.com/office/drawing/2014/main" id="{DD34B6A9-E56D-007A-A5D8-C08557A0D7C2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1790060" y="3466866"/>
              <a:ext cx="0" cy="638543"/>
            </a:xfrm>
            <a:prstGeom prst="straightConnector1">
              <a:avLst/>
            </a:prstGeom>
            <a:ln>
              <a:headEnd/>
              <a:tailEnd type="arrow" w="med" len="med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1">
              <a:extLst>
                <a:ext uri="{FF2B5EF4-FFF2-40B4-BE49-F238E27FC236}">
                  <a16:creationId xmlns:a16="http://schemas.microsoft.com/office/drawing/2014/main" id="{452F7404-9CE4-2A51-159C-9056D0FF0815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2320573" y="3419968"/>
              <a:ext cx="0" cy="685442"/>
            </a:xfrm>
            <a:prstGeom prst="straightConnector1">
              <a:avLst/>
            </a:prstGeom>
            <a:noFill/>
            <a:ln w="38100" algn="ctr">
              <a:solidFill>
                <a:srgbClr val="FF0000"/>
              </a:solidFill>
              <a:round/>
              <a:headEnd/>
              <a:tailEnd type="arrow" w="med" len="med"/>
            </a:ln>
            <a:effectLst>
              <a:outerShdw dist="23000" dir="5400000" rotWithShape="0">
                <a:srgbClr val="000000">
                  <a:alpha val="3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5" name="Straight Arrow Connector 12">
              <a:extLst>
                <a:ext uri="{FF2B5EF4-FFF2-40B4-BE49-F238E27FC236}">
                  <a16:creationId xmlns:a16="http://schemas.microsoft.com/office/drawing/2014/main" id="{1C063634-C392-D1EC-A39C-D5F9EF4E9964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1790060" y="4610472"/>
              <a:ext cx="0" cy="1181485"/>
            </a:xfrm>
            <a:prstGeom prst="straightConnector1">
              <a:avLst/>
            </a:prstGeom>
            <a:noFill/>
            <a:ln w="38100" algn="ctr">
              <a:solidFill>
                <a:srgbClr val="FF0000"/>
              </a:solidFill>
              <a:round/>
              <a:headEnd/>
              <a:tailEnd type="arrow" w="med" len="med"/>
            </a:ln>
            <a:effectLst>
              <a:outerShdw dist="23000" dir="5400000" rotWithShape="0">
                <a:srgbClr val="000000">
                  <a:alpha val="3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6" name="Text Box 13">
              <a:extLst>
                <a:ext uri="{FF2B5EF4-FFF2-40B4-BE49-F238E27FC236}">
                  <a16:creationId xmlns:a16="http://schemas.microsoft.com/office/drawing/2014/main" id="{A6802FA6-0617-ADFE-3647-8D87C4CC22A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38175" y="4865122"/>
              <a:ext cx="685801" cy="304800"/>
            </a:xfrm>
            <a:prstGeom prst="rect">
              <a:avLst/>
            </a:prstGeom>
            <a:solidFill>
              <a:srgbClr val="FF0000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spcAft>
                  <a:spcPts val="1000"/>
                </a:spcAft>
                <a:buNone/>
              </a:pPr>
              <a:r>
                <a:rPr lang="en-US" altLang="en-US" sz="1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искане</a:t>
              </a:r>
              <a:endParaRPr lang="en-US" alt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" name="Text Box 14">
              <a:extLst>
                <a:ext uri="{FF2B5EF4-FFF2-40B4-BE49-F238E27FC236}">
                  <a16:creationId xmlns:a16="http://schemas.microsoft.com/office/drawing/2014/main" id="{1800982C-54DE-5388-7C72-0B32687FE08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05000" y="4800600"/>
              <a:ext cx="993822" cy="594522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spcAft>
                  <a:spcPts val="1000"/>
                </a:spcAft>
                <a:buNone/>
              </a:pPr>
              <a:r>
                <a:rPr lang="bg-BG" altLang="en-US" sz="11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По Телефон</a:t>
              </a:r>
            </a:p>
            <a:p>
              <a:pPr algn="ctr">
                <a:spcBef>
                  <a:spcPct val="0"/>
                </a:spcBef>
                <a:spcAft>
                  <a:spcPts val="1000"/>
                </a:spcAft>
                <a:buNone/>
              </a:pPr>
              <a:r>
                <a:rPr lang="bg-BG" altLang="en-US" sz="11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По </a:t>
              </a:r>
              <a:r>
                <a:rPr lang="en-US" altLang="en-US" sz="11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Факс</a:t>
              </a:r>
              <a:endParaRPr lang="en-US" alt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" name="Text Box 15">
              <a:extLst>
                <a:ext uri="{FF2B5EF4-FFF2-40B4-BE49-F238E27FC236}">
                  <a16:creationId xmlns:a16="http://schemas.microsoft.com/office/drawing/2014/main" id="{C53B13A3-C42F-F5A1-6990-840EC9A1A84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62000" y="5524500"/>
              <a:ext cx="1840865" cy="342900"/>
            </a:xfrm>
            <a:prstGeom prst="rect">
              <a:avLst/>
            </a:prstGeom>
            <a:solidFill>
              <a:srgbClr val="00FF00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spcAft>
                  <a:spcPts val="1000"/>
                </a:spcAft>
                <a:buNone/>
              </a:pPr>
              <a:r>
                <a:rPr lang="en-US" altLang="en-US" sz="1400" b="1">
                  <a:latin typeface="Calibri" panose="020F0502020204030204" pitchFamily="34" charset="0"/>
                </a:rPr>
                <a:t>Областен управител</a:t>
              </a:r>
              <a:endParaRPr lang="en-US" altLang="en-US" sz="1800" b="1">
                <a:latin typeface="Frutiger 45 Light" pitchFamily="34" charset="0"/>
              </a:endParaRPr>
            </a:p>
          </p:txBody>
        </p:sp>
        <p:sp>
          <p:nvSpPr>
            <p:cNvPr id="19" name="Text Box 16">
              <a:extLst>
                <a:ext uri="{FF2B5EF4-FFF2-40B4-BE49-F238E27FC236}">
                  <a16:creationId xmlns:a16="http://schemas.microsoft.com/office/drawing/2014/main" id="{6479D713-44AC-08B4-BA97-166001F05D4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62000" y="5867399"/>
              <a:ext cx="1840865" cy="365412"/>
            </a:xfrm>
            <a:prstGeom prst="rect">
              <a:avLst/>
            </a:prstGeom>
            <a:solidFill>
              <a:srgbClr val="339966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spcAft>
                  <a:spcPts val="1000"/>
                </a:spcAft>
                <a:buNone/>
              </a:pPr>
              <a:r>
                <a:rPr lang="bg-BG" altLang="en-US" sz="1400" b="1" dirty="0">
                  <a:latin typeface="Calibri" panose="020F0502020204030204" pitchFamily="34" charset="0"/>
                </a:rPr>
                <a:t>Областен</a:t>
              </a:r>
              <a:r>
                <a:rPr lang="en-US" altLang="en-US" sz="1400" b="1" dirty="0">
                  <a:latin typeface="Calibri" panose="020F0502020204030204" pitchFamily="34" charset="0"/>
                </a:rPr>
                <a:t> </a:t>
              </a:r>
              <a:r>
                <a:rPr lang="bg-BG" altLang="en-US" sz="1400" b="1" dirty="0">
                  <a:latin typeface="Calibri" panose="020F0502020204030204" pitchFamily="34" charset="0"/>
                </a:rPr>
                <a:t>съвет за сигурност</a:t>
              </a:r>
              <a:endParaRPr lang="bg-BG" altLang="en-US" sz="1800" b="1" dirty="0">
                <a:latin typeface="Frutiger 45 Light" pitchFamily="34" charset="0"/>
              </a:endParaRPr>
            </a:p>
          </p:txBody>
        </p:sp>
        <p:sp>
          <p:nvSpPr>
            <p:cNvPr id="20" name="Text Box 17">
              <a:extLst>
                <a:ext uri="{FF2B5EF4-FFF2-40B4-BE49-F238E27FC236}">
                  <a16:creationId xmlns:a16="http://schemas.microsoft.com/office/drawing/2014/main" id="{BC9B1ABC-4FEE-91C5-2940-2C87CCC95CA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64226" y="6364233"/>
              <a:ext cx="1507490" cy="302895"/>
            </a:xfrm>
            <a:prstGeom prst="rect">
              <a:avLst/>
            </a:prstGeom>
            <a:solidFill>
              <a:srgbClr val="FFCC00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spcAft>
                  <a:spcPts val="1000"/>
                </a:spcAft>
                <a:buNone/>
              </a:pPr>
              <a:r>
                <a:rPr lang="en-US" altLang="en-US" sz="1400" b="1" dirty="0" err="1">
                  <a:latin typeface="Calibri" panose="020F0502020204030204" pitchFamily="34" charset="0"/>
                </a:rPr>
                <a:t>Кмет</a:t>
              </a:r>
              <a:r>
                <a:rPr lang="en-US" altLang="en-US" sz="1400" b="1" dirty="0">
                  <a:latin typeface="Calibri" panose="020F0502020204030204" pitchFamily="34" charset="0"/>
                </a:rPr>
                <a:t> </a:t>
              </a:r>
              <a:r>
                <a:rPr lang="en-US" altLang="en-US" sz="1400" b="1" dirty="0" err="1">
                  <a:latin typeface="Calibri" panose="020F0502020204030204" pitchFamily="34" charset="0"/>
                </a:rPr>
                <a:t>на</a:t>
              </a:r>
              <a:r>
                <a:rPr lang="en-US" altLang="en-US" sz="1400" b="1" dirty="0">
                  <a:latin typeface="Calibri" panose="020F0502020204030204" pitchFamily="34" charset="0"/>
                </a:rPr>
                <a:t> </a:t>
              </a:r>
              <a:r>
                <a:rPr lang="bg-BG" altLang="en-US" sz="1400" b="1" dirty="0">
                  <a:latin typeface="Calibri" panose="020F0502020204030204" pitchFamily="34" charset="0"/>
                </a:rPr>
                <a:t>община</a:t>
              </a:r>
              <a:endParaRPr lang="bg-BG" altLang="en-US" sz="1800" b="1" dirty="0">
                <a:latin typeface="Frutiger 45 Light" pitchFamily="34" charset="0"/>
              </a:endParaRPr>
            </a:p>
          </p:txBody>
        </p:sp>
        <p:sp>
          <p:nvSpPr>
            <p:cNvPr id="21" name="Text Box 18">
              <a:extLst>
                <a:ext uri="{FF2B5EF4-FFF2-40B4-BE49-F238E27FC236}">
                  <a16:creationId xmlns:a16="http://schemas.microsoft.com/office/drawing/2014/main" id="{1ADBF94E-EEAB-1533-E739-75D67C7A507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55545" y="6681128"/>
              <a:ext cx="2601595" cy="342900"/>
            </a:xfrm>
            <a:prstGeom prst="rect">
              <a:avLst/>
            </a:prstGeom>
            <a:solidFill>
              <a:srgbClr val="FF9900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spcAft>
                  <a:spcPts val="1000"/>
                </a:spcAft>
                <a:buNone/>
              </a:pPr>
              <a:r>
                <a:rPr lang="bg-BG" altLang="en-US" sz="1400" b="1">
                  <a:latin typeface="Calibri" panose="020F0502020204030204" pitchFamily="34" charset="0"/>
                </a:rPr>
                <a:t>Общински съвет за сигурност</a:t>
              </a:r>
              <a:endParaRPr lang="bg-BG" altLang="en-US" sz="1800" b="1">
                <a:latin typeface="Frutiger 45 Light" pitchFamily="34" charset="0"/>
              </a:endParaRPr>
            </a:p>
          </p:txBody>
        </p:sp>
        <p:cxnSp>
          <p:nvCxnSpPr>
            <p:cNvPr id="22" name="Straight Arrow Connector 19">
              <a:extLst>
                <a:ext uri="{FF2B5EF4-FFF2-40B4-BE49-F238E27FC236}">
                  <a16:creationId xmlns:a16="http://schemas.microsoft.com/office/drawing/2014/main" id="{CC9B5869-4D20-744A-CCF8-0E15D9EF3390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5400000" flipH="1" flipV="1">
              <a:off x="1598136" y="6438881"/>
              <a:ext cx="382404" cy="1443"/>
            </a:xfrm>
            <a:prstGeom prst="straightConnector1">
              <a:avLst/>
            </a:prstGeom>
            <a:noFill/>
            <a:ln w="38100" algn="ctr">
              <a:solidFill>
                <a:srgbClr val="FF0000"/>
              </a:solidFill>
              <a:round/>
              <a:headEnd/>
              <a:tailEnd type="arrow" w="med" len="med"/>
            </a:ln>
            <a:effectLst>
              <a:outerShdw dist="23000" dir="5400000" rotWithShape="0">
                <a:srgbClr val="000000">
                  <a:alpha val="3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3" name="Text Box 21">
              <a:extLst>
                <a:ext uri="{FF2B5EF4-FFF2-40B4-BE49-F238E27FC236}">
                  <a16:creationId xmlns:a16="http://schemas.microsoft.com/office/drawing/2014/main" id="{114C6383-2074-45D8-F667-9DAB0D206B0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93101" y="5543434"/>
              <a:ext cx="3475863" cy="446674"/>
            </a:xfrm>
            <a:prstGeom prst="rect">
              <a:avLst/>
            </a:prstGeom>
            <a:solidFill>
              <a:srgbClr val="3366FF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None/>
              </a:pPr>
              <a:r>
                <a:rPr lang="en-US" altLang="en-US" sz="1400" b="1" dirty="0">
                  <a:latin typeface="Calibri" panose="020F0502020204030204" pitchFamily="34" charset="0"/>
                </a:rPr>
                <a:t>Военни </a:t>
              </a:r>
              <a:r>
                <a:rPr lang="bg-BG" altLang="en-US" sz="1400" b="1" dirty="0">
                  <a:latin typeface="Calibri" panose="020F0502020204030204" pitchFamily="34" charset="0"/>
                </a:rPr>
                <a:t>формирования</a:t>
              </a:r>
              <a:endParaRPr lang="bg-BG" altLang="en-US" sz="1800" b="1" dirty="0">
                <a:latin typeface="Frutiger 45 Light" pitchFamily="34" charset="0"/>
              </a:endParaRPr>
            </a:p>
          </p:txBody>
        </p:sp>
        <p:sp>
          <p:nvSpPr>
            <p:cNvPr id="24" name="Straight Connector 25">
              <a:extLst>
                <a:ext uri="{FF2B5EF4-FFF2-40B4-BE49-F238E27FC236}">
                  <a16:creationId xmlns:a16="http://schemas.microsoft.com/office/drawing/2014/main" id="{6F8D66E4-D4F6-B892-DE8D-0E562F2B430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59711" y="4359743"/>
              <a:ext cx="3513829" cy="20310"/>
            </a:xfrm>
            <a:prstGeom prst="line">
              <a:avLst/>
            </a:prstGeom>
            <a:noFill/>
            <a:ln w="38100" algn="ctr">
              <a:solidFill>
                <a:srgbClr val="FF0000"/>
              </a:solidFill>
              <a:round/>
              <a:headEnd/>
              <a:tailEnd/>
            </a:ln>
            <a:effectLst>
              <a:outerShdw dist="23000" dir="5400000" rotWithShape="0">
                <a:srgbClr val="000000">
                  <a:alpha val="3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bg-BG"/>
            </a:p>
          </p:txBody>
        </p:sp>
        <p:cxnSp>
          <p:nvCxnSpPr>
            <p:cNvPr id="25" name="Straight Arrow Connector 26">
              <a:extLst>
                <a:ext uri="{FF2B5EF4-FFF2-40B4-BE49-F238E27FC236}">
                  <a16:creationId xmlns:a16="http://schemas.microsoft.com/office/drawing/2014/main" id="{E876BEEF-8F54-7BFC-74CA-C57DEDFE11BC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3752127" y="4410251"/>
              <a:ext cx="0" cy="400442"/>
            </a:xfrm>
            <a:prstGeom prst="straightConnector1">
              <a:avLst/>
            </a:prstGeom>
            <a:noFill/>
            <a:ln w="38100" algn="ctr">
              <a:solidFill>
                <a:srgbClr val="FF0000"/>
              </a:solidFill>
              <a:round/>
              <a:headEnd/>
              <a:tailEnd type="arrow" w="med" len="med"/>
            </a:ln>
            <a:effectLst>
              <a:outerShdw dist="23000" dir="5400000" rotWithShape="0">
                <a:srgbClr val="000000">
                  <a:alpha val="3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6" name="Straight Arrow Connector 27">
              <a:extLst>
                <a:ext uri="{FF2B5EF4-FFF2-40B4-BE49-F238E27FC236}">
                  <a16:creationId xmlns:a16="http://schemas.microsoft.com/office/drawing/2014/main" id="{712A52EA-4C58-F39D-949E-C158D802AACC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4248761" y="4355753"/>
              <a:ext cx="0" cy="400442"/>
            </a:xfrm>
            <a:prstGeom prst="straightConnector1">
              <a:avLst/>
            </a:prstGeom>
            <a:noFill/>
            <a:ln w="38100" algn="ctr">
              <a:solidFill>
                <a:srgbClr val="FF0000"/>
              </a:solidFill>
              <a:round/>
              <a:headEnd/>
              <a:tailEnd type="arrow" w="med" len="med"/>
            </a:ln>
            <a:effectLst>
              <a:outerShdw dist="23000" dir="5400000" rotWithShape="0">
                <a:srgbClr val="000000">
                  <a:alpha val="3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7" name="Straight Arrow Connector 28">
              <a:extLst>
                <a:ext uri="{FF2B5EF4-FFF2-40B4-BE49-F238E27FC236}">
                  <a16:creationId xmlns:a16="http://schemas.microsoft.com/office/drawing/2014/main" id="{F918C88F-7CD0-208D-CA00-FB46B5448B90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5321943" y="4355751"/>
              <a:ext cx="0" cy="400442"/>
            </a:xfrm>
            <a:prstGeom prst="straightConnector1">
              <a:avLst/>
            </a:prstGeom>
            <a:noFill/>
            <a:ln w="38100" algn="ctr">
              <a:solidFill>
                <a:srgbClr val="FF0000"/>
              </a:solidFill>
              <a:round/>
              <a:headEnd/>
              <a:tailEnd type="arrow" w="med" len="med"/>
            </a:ln>
            <a:effectLst>
              <a:outerShdw dist="23000" dir="5400000" rotWithShape="0">
                <a:srgbClr val="000000">
                  <a:alpha val="3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8" name="Straight Arrow Connector 29">
              <a:extLst>
                <a:ext uri="{FF2B5EF4-FFF2-40B4-BE49-F238E27FC236}">
                  <a16:creationId xmlns:a16="http://schemas.microsoft.com/office/drawing/2014/main" id="{E005FAD9-5F3C-DC0B-2B86-32CB4505A989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5790043" y="4410249"/>
              <a:ext cx="0" cy="400442"/>
            </a:xfrm>
            <a:prstGeom prst="straightConnector1">
              <a:avLst/>
            </a:prstGeom>
            <a:noFill/>
            <a:ln w="38100" algn="ctr">
              <a:solidFill>
                <a:srgbClr val="FF0000"/>
              </a:solidFill>
              <a:round/>
              <a:headEnd/>
              <a:tailEnd type="arrow" w="med" len="med"/>
            </a:ln>
            <a:effectLst>
              <a:outerShdw dist="23000" dir="5400000" rotWithShape="0">
                <a:srgbClr val="000000">
                  <a:alpha val="3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9" name="Straight Arrow Connector 30">
              <a:extLst>
                <a:ext uri="{FF2B5EF4-FFF2-40B4-BE49-F238E27FC236}">
                  <a16:creationId xmlns:a16="http://schemas.microsoft.com/office/drawing/2014/main" id="{2F1CAEA2-F1F1-81F7-8D8C-2420757DFBE9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3178310" y="5127096"/>
              <a:ext cx="0" cy="398638"/>
            </a:xfrm>
            <a:prstGeom prst="straightConnector1">
              <a:avLst/>
            </a:prstGeom>
            <a:noFill/>
            <a:ln w="38100" algn="ctr">
              <a:solidFill>
                <a:srgbClr val="FF0000"/>
              </a:solidFill>
              <a:round/>
              <a:headEnd/>
              <a:tailEnd type="arrow" w="med" len="med"/>
            </a:ln>
            <a:effectLst>
              <a:outerShdw dist="23000" dir="5400000" rotWithShape="0">
                <a:srgbClr val="000000">
                  <a:alpha val="3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0" name="Straight Arrow Connector 31">
              <a:extLst>
                <a:ext uri="{FF2B5EF4-FFF2-40B4-BE49-F238E27FC236}">
                  <a16:creationId xmlns:a16="http://schemas.microsoft.com/office/drawing/2014/main" id="{7D35D352-172F-19D6-409E-CC80BBF94265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3752127" y="5144795"/>
              <a:ext cx="0" cy="398638"/>
            </a:xfrm>
            <a:prstGeom prst="straightConnector1">
              <a:avLst/>
            </a:prstGeom>
            <a:noFill/>
            <a:ln w="38100" algn="ctr">
              <a:solidFill>
                <a:srgbClr val="FF0000"/>
              </a:solidFill>
              <a:round/>
              <a:headEnd/>
              <a:tailEnd type="arrow" w="med" len="med"/>
            </a:ln>
            <a:effectLst>
              <a:outerShdw dist="23000" dir="5400000" rotWithShape="0">
                <a:srgbClr val="000000">
                  <a:alpha val="3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1" name="Straight Arrow Connector 32">
              <a:extLst>
                <a:ext uri="{FF2B5EF4-FFF2-40B4-BE49-F238E27FC236}">
                  <a16:creationId xmlns:a16="http://schemas.microsoft.com/office/drawing/2014/main" id="{7A339536-221A-D82B-125A-B4C82FBC170A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4258108" y="5144795"/>
              <a:ext cx="0" cy="398638"/>
            </a:xfrm>
            <a:prstGeom prst="straightConnector1">
              <a:avLst/>
            </a:prstGeom>
            <a:noFill/>
            <a:ln w="38100" algn="ctr">
              <a:solidFill>
                <a:srgbClr val="FF0000"/>
              </a:solidFill>
              <a:round/>
              <a:headEnd/>
              <a:tailEnd type="arrow" w="med" len="med"/>
            </a:ln>
            <a:effectLst>
              <a:outerShdw dist="23000" dir="5400000" rotWithShape="0">
                <a:srgbClr val="000000">
                  <a:alpha val="3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2" name="Straight Arrow Connector 33">
              <a:extLst>
                <a:ext uri="{FF2B5EF4-FFF2-40B4-BE49-F238E27FC236}">
                  <a16:creationId xmlns:a16="http://schemas.microsoft.com/office/drawing/2014/main" id="{99BD69C1-F1A7-EA0F-411B-5E25F2B5F5BE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4766269" y="5127096"/>
              <a:ext cx="0" cy="398638"/>
            </a:xfrm>
            <a:prstGeom prst="straightConnector1">
              <a:avLst/>
            </a:prstGeom>
            <a:noFill/>
            <a:ln w="38100" algn="ctr">
              <a:solidFill>
                <a:srgbClr val="FF0000"/>
              </a:solidFill>
              <a:round/>
              <a:headEnd/>
              <a:tailEnd type="arrow" w="med" len="med"/>
            </a:ln>
            <a:effectLst>
              <a:outerShdw dist="23000" dir="5400000" rotWithShape="0">
                <a:srgbClr val="000000">
                  <a:alpha val="3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3" name="Text Box 20">
              <a:extLst>
                <a:ext uri="{FF2B5EF4-FFF2-40B4-BE49-F238E27FC236}">
                  <a16:creationId xmlns:a16="http://schemas.microsoft.com/office/drawing/2014/main" id="{3A671F86-7EA6-3605-8D1F-07BCC7D4553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64378" y="4806384"/>
              <a:ext cx="375499" cy="363537"/>
            </a:xfrm>
            <a:prstGeom prst="rect">
              <a:avLst/>
            </a:prstGeom>
            <a:solidFill>
              <a:srgbClr val="3366FF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spcAft>
                  <a:spcPts val="1000"/>
                </a:spcAft>
                <a:buNone/>
              </a:pPr>
              <a:r>
                <a:rPr lang="en-US" altLang="en-US" sz="1400" b="1" dirty="0">
                  <a:latin typeface="Calibri" panose="020F0502020204030204" pitchFamily="34" charset="0"/>
                </a:rPr>
                <a:t>КСВ</a:t>
              </a:r>
              <a:endParaRPr lang="en-US" altLang="en-US" sz="1800" b="1" dirty="0">
                <a:latin typeface="Frutiger 45 Light" pitchFamily="34" charset="0"/>
              </a:endParaRPr>
            </a:p>
          </p:txBody>
        </p:sp>
        <p:sp>
          <p:nvSpPr>
            <p:cNvPr id="34" name="Text Box 20">
              <a:extLst>
                <a:ext uri="{FF2B5EF4-FFF2-40B4-BE49-F238E27FC236}">
                  <a16:creationId xmlns:a16="http://schemas.microsoft.com/office/drawing/2014/main" id="{01FBD97B-7BB3-39EB-2773-D1AF460D60D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85174" y="4784472"/>
              <a:ext cx="345868" cy="398638"/>
            </a:xfrm>
            <a:prstGeom prst="rect">
              <a:avLst/>
            </a:prstGeom>
            <a:solidFill>
              <a:srgbClr val="3366FF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spcAft>
                  <a:spcPts val="1000"/>
                </a:spcAft>
                <a:buNone/>
              </a:pPr>
              <a:r>
                <a:rPr lang="en-US" altLang="en-US" sz="1400" b="1" dirty="0">
                  <a:latin typeface="Calibri" panose="020F0502020204030204" pitchFamily="34" charset="0"/>
                </a:rPr>
                <a:t>КВВС</a:t>
              </a:r>
              <a:endParaRPr lang="en-US" altLang="en-US" sz="1800" b="1" dirty="0">
                <a:latin typeface="Frutiger 45 Light" pitchFamily="34" charset="0"/>
              </a:endParaRPr>
            </a:p>
          </p:txBody>
        </p:sp>
        <p:sp>
          <p:nvSpPr>
            <p:cNvPr id="35" name="Text Box 20">
              <a:extLst>
                <a:ext uri="{FF2B5EF4-FFF2-40B4-BE49-F238E27FC236}">
                  <a16:creationId xmlns:a16="http://schemas.microsoft.com/office/drawing/2014/main" id="{F38EC0D2-D51B-2151-756F-DF630CA69CC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02742" y="4781457"/>
              <a:ext cx="375571" cy="398638"/>
            </a:xfrm>
            <a:prstGeom prst="rect">
              <a:avLst/>
            </a:prstGeom>
            <a:solidFill>
              <a:srgbClr val="3366FF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spcAft>
                  <a:spcPts val="1000"/>
                </a:spcAft>
                <a:buNone/>
              </a:pPr>
              <a:r>
                <a:rPr lang="en-US" altLang="en-US" sz="1400" b="1" dirty="0">
                  <a:latin typeface="Calibri" panose="020F0502020204030204" pitchFamily="34" charset="0"/>
                </a:rPr>
                <a:t>КВМС</a:t>
              </a:r>
              <a:endParaRPr lang="en-US" altLang="en-US" sz="1800" b="1" dirty="0">
                <a:latin typeface="Frutiger 45 Light" pitchFamily="34" charset="0"/>
              </a:endParaRPr>
            </a:p>
          </p:txBody>
        </p:sp>
        <p:sp>
          <p:nvSpPr>
            <p:cNvPr id="36" name="Text Box 20">
              <a:extLst>
                <a:ext uri="{FF2B5EF4-FFF2-40B4-BE49-F238E27FC236}">
                  <a16:creationId xmlns:a16="http://schemas.microsoft.com/office/drawing/2014/main" id="{03E9D8E8-E680-5DD7-7A17-A8437ADFADD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93101" y="4797661"/>
              <a:ext cx="370419" cy="372260"/>
            </a:xfrm>
            <a:prstGeom prst="rect">
              <a:avLst/>
            </a:prstGeom>
            <a:solidFill>
              <a:srgbClr val="3366FF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spcAft>
                  <a:spcPts val="1000"/>
                </a:spcAft>
                <a:buNone/>
              </a:pPr>
              <a:r>
                <a:rPr lang="en-US" altLang="en-US" sz="1400" b="1" dirty="0">
                  <a:latin typeface="Calibri" panose="020F0502020204030204" pitchFamily="34" charset="0"/>
                </a:rPr>
                <a:t>СКС</a:t>
              </a:r>
              <a:endParaRPr lang="en-US" altLang="en-US" sz="1800" b="1" dirty="0">
                <a:latin typeface="Frutiger 45 Light" pitchFamily="34" charset="0"/>
              </a:endParaRPr>
            </a:p>
          </p:txBody>
        </p:sp>
        <p:sp>
          <p:nvSpPr>
            <p:cNvPr id="37" name="Text Box 13">
              <a:extLst>
                <a:ext uri="{FF2B5EF4-FFF2-40B4-BE49-F238E27FC236}">
                  <a16:creationId xmlns:a16="http://schemas.microsoft.com/office/drawing/2014/main" id="{13A2BC4E-5D72-0C59-C3D1-DDEFF232A53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60500" y="6617721"/>
              <a:ext cx="784225" cy="305435"/>
            </a:xfrm>
            <a:prstGeom prst="rect">
              <a:avLst/>
            </a:prstGeom>
            <a:solidFill>
              <a:srgbClr val="FF0000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spcAft>
                  <a:spcPts val="1000"/>
                </a:spcAft>
                <a:buNone/>
              </a:pPr>
              <a:r>
                <a:rPr lang="bg-BG" altLang="en-US" sz="12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искане</a:t>
              </a:r>
            </a:p>
          </p:txBody>
        </p:sp>
      </p:grpSp>
      <p:sp>
        <p:nvSpPr>
          <p:cNvPr id="38" name="Rectangle 5">
            <a:extLst>
              <a:ext uri="{FF2B5EF4-FFF2-40B4-BE49-F238E27FC236}">
                <a16:creationId xmlns:a16="http://schemas.microsoft.com/office/drawing/2014/main" id="{E380AD4F-3D56-A2D0-CBF1-12EDD0D63812}"/>
              </a:ext>
            </a:extLst>
          </p:cNvPr>
          <p:cNvSpPr txBox="1">
            <a:spLocks/>
          </p:cNvSpPr>
          <p:nvPr/>
        </p:nvSpPr>
        <p:spPr>
          <a:xfrm>
            <a:off x="1326240" y="912862"/>
            <a:ext cx="8950119" cy="57987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endParaRPr lang="bg-BG" altLang="en-US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Text Box 24">
            <a:extLst>
              <a:ext uri="{FF2B5EF4-FFF2-40B4-BE49-F238E27FC236}">
                <a16:creationId xmlns:a16="http://schemas.microsoft.com/office/drawing/2014/main" id="{5B6E9B68-7092-1E82-7A93-7BF86688D1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32410" y="919439"/>
            <a:ext cx="9327180" cy="646331"/>
          </a:xfrm>
          <a:prstGeom prst="rect">
            <a:avLst/>
          </a:prstGeom>
          <a:solidFill>
            <a:srgbClr val="99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bg-BG" altLang="bg-BG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2.1 </a:t>
            </a:r>
            <a:r>
              <a:rPr lang="bg-BG" alt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РЕД ЗА ПРЕДОСТАВЯНЕ НА СИЛИ И СРЕДСТВА ЗА ОКАЗВАНЕ НА ПОМОЩ НА НАСЕЛЕНИЕТО ПРИ БЕДСТВИЯ</a:t>
            </a:r>
            <a:endParaRPr lang="bg-BG" altLang="bg-BG" b="1" dirty="0">
              <a:effectLst>
                <a:outerShdw blurRad="38100" dist="38100" dir="2700000" algn="tl">
                  <a:srgbClr val="FFFFFF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1" name="Straight Arrow Connector 29">
            <a:extLst>
              <a:ext uri="{FF2B5EF4-FFF2-40B4-BE49-F238E27FC236}">
                <a16:creationId xmlns:a16="http://schemas.microsoft.com/office/drawing/2014/main" id="{68B20296-F5BB-3655-7C73-B09B154493F5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262854" y="3932430"/>
            <a:ext cx="0" cy="328613"/>
          </a:xfrm>
          <a:prstGeom prst="straightConnector1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arrow" w="med" len="med"/>
          </a:ln>
          <a:effectLst>
            <a:outerShdw dist="23000" dir="5400000" rotWithShape="0">
              <a:srgbClr val="000000">
                <a:alpha val="3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3" name="Text Box 20">
            <a:extLst>
              <a:ext uri="{FF2B5EF4-FFF2-40B4-BE49-F238E27FC236}">
                <a16:creationId xmlns:a16="http://schemas.microsoft.com/office/drawing/2014/main" id="{32DC0725-A3AC-43AB-0347-4DF6ACEB51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86094" y="4246628"/>
            <a:ext cx="643708" cy="369559"/>
          </a:xfrm>
          <a:prstGeom prst="rect">
            <a:avLst/>
          </a:prstGeom>
          <a:solidFill>
            <a:srgbClr val="3366FF"/>
          </a:solidFill>
          <a:ln w="6350">
            <a:solidFill>
              <a:srgbClr val="000000"/>
            </a:solidFill>
            <a:miter lim="800000"/>
            <a:headEnd/>
            <a:tailEnd/>
          </a:ln>
        </p:spPr>
        <p:txBody>
          <a:bodyPr wrap="none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spcAft>
                <a:spcPts val="1000"/>
              </a:spcAft>
              <a:buNone/>
            </a:pPr>
            <a:r>
              <a:rPr lang="en-US" altLang="en-US" sz="1400" b="1" dirty="0">
                <a:latin typeface="Calibri" panose="020F0502020204030204" pitchFamily="34" charset="0"/>
              </a:rPr>
              <a:t>СКС</a:t>
            </a:r>
            <a:r>
              <a:rPr lang="bg-BG" altLang="en-US" sz="1400" b="1" dirty="0">
                <a:latin typeface="Calibri" panose="020F0502020204030204" pitchFamily="34" charset="0"/>
              </a:rPr>
              <a:t>О</a:t>
            </a:r>
            <a:endParaRPr lang="en-US" altLang="en-US" sz="1800" b="1" dirty="0">
              <a:latin typeface="Frutiger 45 Light" pitchFamily="34" charset="0"/>
            </a:endParaRPr>
          </a:p>
        </p:txBody>
      </p:sp>
      <p:sp>
        <p:nvSpPr>
          <p:cNvPr id="44" name="Text Box 20">
            <a:extLst>
              <a:ext uri="{FF2B5EF4-FFF2-40B4-BE49-F238E27FC236}">
                <a16:creationId xmlns:a16="http://schemas.microsoft.com/office/drawing/2014/main" id="{5CD6030A-E98E-D3F1-229F-81CFFBAFF4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79447" y="4262403"/>
            <a:ext cx="643706" cy="322868"/>
          </a:xfrm>
          <a:prstGeom prst="rect">
            <a:avLst/>
          </a:prstGeom>
          <a:solidFill>
            <a:srgbClr val="3366FF"/>
          </a:solidFill>
          <a:ln w="6350">
            <a:solidFill>
              <a:srgbClr val="000000"/>
            </a:solidFill>
            <a:miter lim="800000"/>
            <a:headEnd/>
            <a:tailEnd/>
          </a:ln>
        </p:spPr>
        <p:txBody>
          <a:bodyPr wrap="none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spcAft>
                <a:spcPts val="1000"/>
              </a:spcAft>
              <a:buNone/>
            </a:pPr>
            <a:r>
              <a:rPr lang="en-US" altLang="en-US" sz="1400" b="1" dirty="0">
                <a:latin typeface="Calibri" panose="020F0502020204030204" pitchFamily="34" charset="0"/>
              </a:rPr>
              <a:t>К</a:t>
            </a:r>
            <a:r>
              <a:rPr lang="bg-BG" altLang="en-US" sz="1400" b="1" dirty="0">
                <a:latin typeface="Calibri" panose="020F0502020204030204" pitchFamily="34" charset="0"/>
              </a:rPr>
              <a:t>ЛП</a:t>
            </a:r>
            <a:endParaRPr lang="en-US" altLang="en-US" sz="1800" b="1" dirty="0">
              <a:latin typeface="Frutiger 45 Light" pitchFamily="34" charset="0"/>
            </a:endParaRPr>
          </a:p>
        </p:txBody>
      </p:sp>
      <p:sp>
        <p:nvSpPr>
          <p:cNvPr id="45" name="Text Box 20">
            <a:extLst>
              <a:ext uri="{FF2B5EF4-FFF2-40B4-BE49-F238E27FC236}">
                <a16:creationId xmlns:a16="http://schemas.microsoft.com/office/drawing/2014/main" id="{2EED1446-A981-3C09-EC8C-1ADDE05D71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48638" y="4258845"/>
            <a:ext cx="766351" cy="350837"/>
          </a:xfrm>
          <a:prstGeom prst="rect">
            <a:avLst/>
          </a:prstGeom>
          <a:solidFill>
            <a:srgbClr val="3366FF"/>
          </a:solidFill>
          <a:ln w="6350">
            <a:solidFill>
              <a:srgbClr val="000000"/>
            </a:solidFill>
            <a:miter lim="800000"/>
            <a:headEnd/>
            <a:tailEnd/>
          </a:ln>
        </p:spPr>
        <p:txBody>
          <a:bodyPr wrap="none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spcAft>
                <a:spcPts val="1000"/>
              </a:spcAft>
              <a:buNone/>
            </a:pPr>
            <a:r>
              <a:rPr lang="bg-BG" altLang="en-US" sz="1400" b="1" dirty="0">
                <a:latin typeface="Calibri" panose="020F0502020204030204" pitchFamily="34" charset="0"/>
              </a:rPr>
              <a:t>ККИПКО</a:t>
            </a:r>
            <a:endParaRPr lang="en-US" altLang="en-US" sz="1800" b="1" dirty="0">
              <a:latin typeface="Frutiger 45 Light" pitchFamily="34" charset="0"/>
            </a:endParaRPr>
          </a:p>
        </p:txBody>
      </p:sp>
      <p:cxnSp>
        <p:nvCxnSpPr>
          <p:cNvPr id="46" name="Straight Arrow Connector 28">
            <a:extLst>
              <a:ext uri="{FF2B5EF4-FFF2-40B4-BE49-F238E27FC236}">
                <a16:creationId xmlns:a16="http://schemas.microsoft.com/office/drawing/2014/main" id="{B3816643-9EC0-9226-F871-6124FFA5CB3B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8382326" y="3906419"/>
            <a:ext cx="0" cy="352425"/>
          </a:xfrm>
          <a:prstGeom prst="straightConnector1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arrow" w="med" len="med"/>
          </a:ln>
          <a:effectLst>
            <a:outerShdw dist="23000" dir="5400000" rotWithShape="0">
              <a:srgbClr val="000000">
                <a:alpha val="3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7" name="Straight Arrow Connector 29">
            <a:extLst>
              <a:ext uri="{FF2B5EF4-FFF2-40B4-BE49-F238E27FC236}">
                <a16:creationId xmlns:a16="http://schemas.microsoft.com/office/drawing/2014/main" id="{C8AF99A8-9FE8-BBC8-9217-6FD4A9267CEE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1331813" y="3911737"/>
            <a:ext cx="0" cy="352425"/>
          </a:xfrm>
          <a:prstGeom prst="straightConnector1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arrow" w="med" len="med"/>
          </a:ln>
          <a:effectLst>
            <a:outerShdw dist="23000" dir="5400000" rotWithShape="0">
              <a:srgbClr val="000000">
                <a:alpha val="3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9" name="Straight Arrow Connector 33">
            <a:extLst>
              <a:ext uri="{FF2B5EF4-FFF2-40B4-BE49-F238E27FC236}">
                <a16:creationId xmlns:a16="http://schemas.microsoft.com/office/drawing/2014/main" id="{68BA3F57-99F8-48FF-E0B3-303CFBAC7EEC}"/>
              </a:ext>
            </a:extLst>
          </p:cNvPr>
          <p:cNvCxnSpPr>
            <a:cxnSpLocks noChangeShapeType="1"/>
            <a:stCxn id="43" idx="2"/>
          </p:cNvCxnSpPr>
          <p:nvPr/>
        </p:nvCxnSpPr>
        <p:spPr bwMode="auto">
          <a:xfrm flipH="1">
            <a:off x="9496768" y="4616187"/>
            <a:ext cx="11180" cy="305920"/>
          </a:xfrm>
          <a:prstGeom prst="straightConnector1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arrow" w="med" len="med"/>
          </a:ln>
          <a:effectLst>
            <a:outerShdw dist="23000" dir="5400000" rotWithShape="0">
              <a:srgbClr val="000000">
                <a:alpha val="3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0" name="Straight Arrow Connector 33">
            <a:extLst>
              <a:ext uri="{FF2B5EF4-FFF2-40B4-BE49-F238E27FC236}">
                <a16:creationId xmlns:a16="http://schemas.microsoft.com/office/drawing/2014/main" id="{F95D43C4-571A-60BC-D025-B6360D216389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0401300" y="4585121"/>
            <a:ext cx="0" cy="350837"/>
          </a:xfrm>
          <a:prstGeom prst="straightConnector1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arrow" w="med" len="med"/>
          </a:ln>
          <a:effectLst>
            <a:outerShdw dist="23000" dir="5400000" rotWithShape="0">
              <a:srgbClr val="000000">
                <a:alpha val="3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1" name="Straight Arrow Connector 33">
            <a:extLst>
              <a:ext uri="{FF2B5EF4-FFF2-40B4-BE49-F238E27FC236}">
                <a16:creationId xmlns:a16="http://schemas.microsoft.com/office/drawing/2014/main" id="{CE05D046-B675-BCAF-8FE0-D5D5D6D96AE5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1331813" y="4630011"/>
            <a:ext cx="0" cy="350837"/>
          </a:xfrm>
          <a:prstGeom prst="straightConnector1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arrow" w="med" len="med"/>
          </a:ln>
          <a:effectLst>
            <a:outerShdw dist="23000" dir="5400000" rotWithShape="0">
              <a:srgbClr val="000000">
                <a:alpha val="3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15840454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онтейнер за долния колонтитул 2">
            <a:extLst>
              <a:ext uri="{FF2B5EF4-FFF2-40B4-BE49-F238E27FC236}">
                <a16:creationId xmlns:a16="http://schemas.microsoft.com/office/drawing/2014/main" id="{3DD4D134-E3C5-660D-6D30-A52F8FA53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Национален военен университет „Васил Левски“ Некласифицирана информация</a:t>
            </a:r>
            <a:endParaRPr lang="bg-BG" dirty="0"/>
          </a:p>
        </p:txBody>
      </p:sp>
      <p:sp>
        <p:nvSpPr>
          <p:cNvPr id="4" name="Контейнер за номер на слайда 3">
            <a:extLst>
              <a:ext uri="{FF2B5EF4-FFF2-40B4-BE49-F238E27FC236}">
                <a16:creationId xmlns:a16="http://schemas.microsoft.com/office/drawing/2014/main" id="{092B702D-1E50-8DE2-C6E4-6782C7D85F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9220AF-99D2-4088-BF11-A2536404386D}" type="slidenum">
              <a:rPr lang="en-GB" smtClean="0"/>
              <a:pPr/>
              <a:t>16</a:t>
            </a:fld>
            <a:endParaRPr lang="en-GB" dirty="0"/>
          </a:p>
        </p:txBody>
      </p:sp>
      <p:pic>
        <p:nvPicPr>
          <p:cNvPr id="5" name="Picture 6">
            <a:extLst>
              <a:ext uri="{FF2B5EF4-FFF2-40B4-BE49-F238E27FC236}">
                <a16:creationId xmlns:a16="http://schemas.microsoft.com/office/drawing/2014/main" id="{40C2016B-5771-3DA0-72D0-3868966F0F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4757" y="4730802"/>
            <a:ext cx="1797050" cy="14779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7">
            <a:extLst>
              <a:ext uri="{FF2B5EF4-FFF2-40B4-BE49-F238E27FC236}">
                <a16:creationId xmlns:a16="http://schemas.microsoft.com/office/drawing/2014/main" id="{C43780A0-6D64-98EE-D1EB-3D2959878E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0070" y="4730802"/>
            <a:ext cx="1716087" cy="142398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8">
            <a:extLst>
              <a:ext uri="{FF2B5EF4-FFF2-40B4-BE49-F238E27FC236}">
                <a16:creationId xmlns:a16="http://schemas.microsoft.com/office/drawing/2014/main" id="{CF04089F-F919-7471-CEB7-9A7CFE11E5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7820" y="4730802"/>
            <a:ext cx="1800225" cy="143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9">
            <a:extLst>
              <a:ext uri="{FF2B5EF4-FFF2-40B4-BE49-F238E27FC236}">
                <a16:creationId xmlns:a16="http://schemas.microsoft.com/office/drawing/2014/main" id="{B751C2F6-7871-F2E2-D97E-099398CEC2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6970" y="4730802"/>
            <a:ext cx="1693862" cy="1439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tangle 4">
            <a:extLst>
              <a:ext uri="{FF2B5EF4-FFF2-40B4-BE49-F238E27FC236}">
                <a16:creationId xmlns:a16="http://schemas.microsoft.com/office/drawing/2014/main" id="{A6CB890F-758A-E421-60B0-9E690C05F561}"/>
              </a:ext>
            </a:extLst>
          </p:cNvPr>
          <p:cNvSpPr txBox="1">
            <a:spLocks noChangeArrowheads="1"/>
          </p:cNvSpPr>
          <p:nvPr/>
        </p:nvSpPr>
        <p:spPr>
          <a:xfrm>
            <a:off x="786349" y="1401312"/>
            <a:ext cx="10619299" cy="2986477"/>
          </a:xfrm>
          <a:prstGeom prst="rect">
            <a:avLst/>
          </a:prstGeom>
          <a:noFill/>
          <a:ln/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361950">
              <a:lnSpc>
                <a:spcPct val="100000"/>
              </a:lnSpc>
            </a:pPr>
            <a:r>
              <a:rPr lang="bg-BG" altLang="bg-BG" sz="1800" dirty="0">
                <a:latin typeface="Arial" panose="020B0604020202020204" pitchFamily="34" charset="0"/>
                <a:cs typeface="Arial" panose="020B0604020202020204" pitchFamily="34" charset="0"/>
              </a:rPr>
              <a:t>комуникации за търсене и спасяване в района и с други служби за търсене и спасяване;</a:t>
            </a:r>
            <a:endParaRPr lang="bg-BG" altLang="bg-BG" sz="1800" dirty="0">
              <a:latin typeface="Arial" panose="020B0604020202020204" pitchFamily="34" charset="0"/>
              <a:cs typeface="Arial" panose="020B0604020202020204" pitchFamily="34" charset="0"/>
              <a:sym typeface="Symbol" panose="05050102010706020507" pitchFamily="18" charset="2"/>
            </a:endParaRPr>
          </a:p>
          <a:p>
            <a:pPr marL="0" indent="361950">
              <a:lnSpc>
                <a:spcPct val="100000"/>
              </a:lnSpc>
            </a:pPr>
            <a:r>
              <a:rPr lang="bg-BG" altLang="bg-BG" sz="1800" dirty="0">
                <a:latin typeface="Arial" panose="020B0604020202020204" pitchFamily="34" charset="0"/>
                <a:cs typeface="Arial" panose="020B0604020202020204" pitchFamily="34" charset="0"/>
              </a:rPr>
              <a:t> спасителен координационен център (RCC/СКЦ) за координация на действията на службите за търсене и спасяване (</a:t>
            </a:r>
            <a:r>
              <a:rPr lang="bg-BG" altLang="bg-BG" sz="1800" dirty="0" err="1">
                <a:latin typeface="Arial" panose="020B0604020202020204" pitchFamily="34" charset="0"/>
                <a:cs typeface="Arial" panose="020B0604020202020204" pitchFamily="34" charset="0"/>
              </a:rPr>
              <a:t>ТиС</a:t>
            </a:r>
            <a:r>
              <a:rPr lang="bg-BG" altLang="bg-BG" sz="1800" dirty="0">
                <a:latin typeface="Arial" panose="020B0604020202020204" pitchFamily="34" charset="0"/>
                <a:cs typeface="Arial" panose="020B0604020202020204" pitchFamily="34" charset="0"/>
              </a:rPr>
              <a:t>);</a:t>
            </a:r>
            <a:endParaRPr lang="bg-BG" altLang="bg-BG" sz="1800" dirty="0">
              <a:latin typeface="Arial" panose="020B0604020202020204" pitchFamily="34" charset="0"/>
              <a:cs typeface="Arial" panose="020B0604020202020204" pitchFamily="34" charset="0"/>
              <a:sym typeface="Symbol" panose="05050102010706020507" pitchFamily="18" charset="2"/>
            </a:endParaRPr>
          </a:p>
          <a:p>
            <a:pPr marL="0" indent="361950">
              <a:lnSpc>
                <a:spcPct val="100000"/>
              </a:lnSpc>
            </a:pPr>
            <a:r>
              <a:rPr lang="bg-BG" altLang="bg-BG" sz="1800" dirty="0">
                <a:latin typeface="Arial" panose="020B0604020202020204" pitchFamily="34" charset="0"/>
                <a:cs typeface="Arial" panose="020B0604020202020204" pitchFamily="34" charset="0"/>
              </a:rPr>
              <a:t>оборудване за търсене и спасяване, включително и подразделенията със специализирано оборудване и обучен личен състав, както и други ресурси, които могат да се използват за провеждане на операции за търсене и спасяване;</a:t>
            </a:r>
            <a:endParaRPr lang="bg-BG" altLang="bg-BG" sz="1800" dirty="0">
              <a:latin typeface="Arial" panose="020B0604020202020204" pitchFamily="34" charset="0"/>
              <a:cs typeface="Arial" panose="020B0604020202020204" pitchFamily="34" charset="0"/>
              <a:sym typeface="Symbol" panose="05050102010706020507" pitchFamily="18" charset="2"/>
            </a:endParaRPr>
          </a:p>
          <a:p>
            <a:pPr marL="0" indent="361950">
              <a:lnSpc>
                <a:spcPct val="100000"/>
              </a:lnSpc>
            </a:pPr>
            <a:r>
              <a:rPr lang="bg-BG" altLang="bg-BG" sz="1800" dirty="0">
                <a:latin typeface="Arial" panose="020B0604020202020204" pitchFamily="34" charset="0"/>
                <a:cs typeface="Arial" panose="020B0604020202020204" pitchFamily="34" charset="0"/>
              </a:rPr>
              <a:t>назначен Координатор (SC) на мястото на събитието, ако е необходимо, за координиране на действията в мястото на събитията на всички участващи съоръжения; </a:t>
            </a:r>
            <a:endParaRPr lang="bg-BG" altLang="bg-BG" sz="1800" dirty="0">
              <a:latin typeface="Arial" panose="020B0604020202020204" pitchFamily="34" charset="0"/>
              <a:cs typeface="Arial" panose="020B0604020202020204" pitchFamily="34" charset="0"/>
              <a:sym typeface="Symbol" panose="05050102010706020507" pitchFamily="18" charset="2"/>
            </a:endParaRPr>
          </a:p>
          <a:p>
            <a:pPr marL="0" indent="361950">
              <a:lnSpc>
                <a:spcPct val="100000"/>
              </a:lnSpc>
            </a:pPr>
            <a:r>
              <a:rPr lang="bg-BG" altLang="bg-BG" sz="1800" dirty="0">
                <a:latin typeface="Arial" panose="020B0604020202020204" pitchFamily="34" charset="0"/>
                <a:cs typeface="Arial" panose="020B0604020202020204" pitchFamily="34" charset="0"/>
              </a:rPr>
              <a:t>поддържащи съоръжения, които осигуряват действията в подкрепа на операциите за търсене и спасяване.</a:t>
            </a:r>
          </a:p>
        </p:txBody>
      </p:sp>
      <p:sp>
        <p:nvSpPr>
          <p:cNvPr id="11" name="Text Box 24">
            <a:extLst>
              <a:ext uri="{FF2B5EF4-FFF2-40B4-BE49-F238E27FC236}">
                <a16:creationId xmlns:a16="http://schemas.microsoft.com/office/drawing/2014/main" id="{708823ED-5DD1-C9D0-041A-4E4CE76137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70619" y="860474"/>
            <a:ext cx="7450758" cy="369332"/>
          </a:xfrm>
          <a:prstGeom prst="rect">
            <a:avLst/>
          </a:prstGeom>
          <a:solidFill>
            <a:srgbClr val="99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bg-BG" altLang="bg-BG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2.</a:t>
            </a:r>
            <a:r>
              <a:rPr lang="en-US" altLang="bg-BG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bg-BG" altLang="bg-BG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bg-BG" altLang="bg-BG" b="1" dirty="0">
                <a:latin typeface="Arial" panose="020B0604020202020204" pitchFamily="34" charset="0"/>
                <a:cs typeface="Arial" panose="020B0604020202020204" pitchFamily="34" charset="0"/>
              </a:rPr>
              <a:t>КОМПОНЕНТИ НА СИСТЕМАТА ЗА ТЪРСЕНЕ И СПАСЯВАНЕ</a:t>
            </a:r>
            <a:endParaRPr lang="bg-BG" altLang="bg-BG" b="1" dirty="0">
              <a:effectLst>
                <a:outerShdw blurRad="38100" dist="38100" dir="2700000" algn="tl">
                  <a:srgbClr val="FFFFFF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71458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онтейнер за долния колонтитул 2">
            <a:extLst>
              <a:ext uri="{FF2B5EF4-FFF2-40B4-BE49-F238E27FC236}">
                <a16:creationId xmlns:a16="http://schemas.microsoft.com/office/drawing/2014/main" id="{0F6FA8FF-EFF7-A26C-2BF9-1F0D4872AA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Национален военен университет „Васил Левски“ Некласифицирана информация</a:t>
            </a:r>
            <a:endParaRPr lang="bg-BG" dirty="0"/>
          </a:p>
        </p:txBody>
      </p:sp>
      <p:sp>
        <p:nvSpPr>
          <p:cNvPr id="4" name="Контейнер за номер на слайда 3">
            <a:extLst>
              <a:ext uri="{FF2B5EF4-FFF2-40B4-BE49-F238E27FC236}">
                <a16:creationId xmlns:a16="http://schemas.microsoft.com/office/drawing/2014/main" id="{648A39A4-64D3-1057-F6E4-6E2BC4C0A9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9220AF-99D2-4088-BF11-A2536404386D}" type="slidenum">
              <a:rPr lang="en-GB" smtClean="0"/>
              <a:pPr/>
              <a:t>17</a:t>
            </a:fld>
            <a:endParaRPr lang="en-GB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56A2001-FBCC-5C4E-5FEB-BCB53CE5A7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1832" y="1065367"/>
            <a:ext cx="10648336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endParaRPr lang="bg-BG" altLang="bg-BG" sz="1800" b="1" dirty="0">
              <a:solidFill>
                <a:schemeClr val="tx1"/>
              </a:solidFill>
            </a:endParaRPr>
          </a:p>
        </p:txBody>
      </p:sp>
      <p:sp>
        <p:nvSpPr>
          <p:cNvPr id="6" name="Text Box 6">
            <a:extLst>
              <a:ext uri="{FF2B5EF4-FFF2-40B4-BE49-F238E27FC236}">
                <a16:creationId xmlns:a16="http://schemas.microsoft.com/office/drawing/2014/main" id="{6BB4C255-60F0-5696-6AB4-4A1788FCDE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6135" y="1357585"/>
            <a:ext cx="10859729" cy="2862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bg-BG" altLang="bg-BG" sz="1600" dirty="0">
                <a:latin typeface="Arial" panose="020B0604020202020204" pitchFamily="34" charset="0"/>
                <a:cs typeface="Arial" panose="020B0604020202020204" pitchFamily="34" charset="0"/>
              </a:rPr>
              <a:t>       </a:t>
            </a:r>
            <a:r>
              <a:rPr lang="bg-BG" altLang="bg-BG" dirty="0">
                <a:latin typeface="Arial" panose="020B0604020202020204" pitchFamily="34" charset="0"/>
                <a:cs typeface="Arial" panose="020B0604020202020204" pitchFamily="34" charset="0"/>
              </a:rPr>
              <a:t>Министерството на отбраната (МО) е готово да помага на изпадналите в бедствие хора, въздухоплавателни и плавателни средства. </a:t>
            </a:r>
          </a:p>
          <a:p>
            <a:endParaRPr lang="bg-BG" altLang="bg-B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bg-BG" altLang="bg-BG" dirty="0">
                <a:latin typeface="Arial" panose="020B0604020202020204" pitchFamily="34" charset="0"/>
                <a:cs typeface="Arial" panose="020B0604020202020204" pitchFamily="34" charset="0"/>
              </a:rPr>
              <a:t>       Специализираните ресурси на МО (ВВС) за търсене и спасяване включват самолети и вертолети. При широкомащабно бедствие могат да се предоставят и допълнителни военни ресурси във вид на военна помощ за гражданските власти. </a:t>
            </a:r>
          </a:p>
          <a:p>
            <a:endParaRPr lang="bg-BG" altLang="bg-B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bg-BG" altLang="bg-BG" dirty="0">
                <a:latin typeface="Arial" panose="020B0604020202020204" pitchFamily="34" charset="0"/>
                <a:cs typeface="Arial" panose="020B0604020202020204" pitchFamily="34" charset="0"/>
              </a:rPr>
              <a:t>       Въздухоплавателните средства на МО се контролират от поста за </a:t>
            </a:r>
            <a:r>
              <a:rPr lang="bg-BG" altLang="bg-BG" dirty="0" err="1">
                <a:latin typeface="Arial" panose="020B0604020202020204" pitchFamily="34" charset="0"/>
                <a:cs typeface="Arial" panose="020B0604020202020204" pitchFamily="34" charset="0"/>
              </a:rPr>
              <a:t>ТиС</a:t>
            </a:r>
            <a:r>
              <a:rPr lang="bg-BG" altLang="bg-BG" dirty="0">
                <a:latin typeface="Arial" panose="020B0604020202020204" pitchFamily="34" charset="0"/>
                <a:cs typeface="Arial" panose="020B0604020202020204" pitchFamily="34" charset="0"/>
              </a:rPr>
              <a:t> на ВМС/ВВС. Той управлява и военното участие в операциите по </a:t>
            </a:r>
            <a:r>
              <a:rPr lang="bg-BG" altLang="bg-BG" dirty="0" err="1">
                <a:latin typeface="Arial" panose="020B0604020202020204" pitchFamily="34" charset="0"/>
                <a:cs typeface="Arial" panose="020B0604020202020204" pitchFamily="34" charset="0"/>
              </a:rPr>
              <a:t>ТиС</a:t>
            </a:r>
            <a:r>
              <a:rPr lang="bg-BG" altLang="bg-BG" dirty="0">
                <a:latin typeface="Arial" panose="020B0604020202020204" pitchFamily="34" charset="0"/>
                <a:cs typeface="Arial" panose="020B0604020202020204" pitchFamily="34" charset="0"/>
              </a:rPr>
              <a:t> по искане на българските власти или на съседни спасителни координационни центрове. </a:t>
            </a:r>
          </a:p>
        </p:txBody>
      </p:sp>
      <p:graphicFrame>
        <p:nvGraphicFramePr>
          <p:cNvPr id="7" name="Object 8">
            <a:extLst>
              <a:ext uri="{FF2B5EF4-FFF2-40B4-BE49-F238E27FC236}">
                <a16:creationId xmlns:a16="http://schemas.microsoft.com/office/drawing/2014/main" id="{25F5A601-D480-12B6-A00E-BDA50596BF4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9202911"/>
              </p:ext>
            </p:extLst>
          </p:nvPr>
        </p:nvGraphicFramePr>
        <p:xfrm>
          <a:off x="4367007" y="4274423"/>
          <a:ext cx="2044292" cy="19195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2" imgW="2467319" imgH="1848108" progId="MSPhotoEd.3">
                  <p:embed/>
                </p:oleObj>
              </mc:Choice>
              <mc:Fallback>
                <p:oleObj name="Photo Editor Photo" r:id="rId2" imgW="2467319" imgH="1848108" progId="MSPhotoEd.3">
                  <p:embed/>
                  <p:pic>
                    <p:nvPicPr>
                      <p:cNvPr id="149512" name="Object 8">
                        <a:extLst>
                          <a:ext uri="{FF2B5EF4-FFF2-40B4-BE49-F238E27FC236}">
                            <a16:creationId xmlns:a16="http://schemas.microsoft.com/office/drawing/2014/main" id="{2B6B74EB-43AF-452A-3AD5-DDBD949BB5A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67007" y="4274423"/>
                        <a:ext cx="2044292" cy="191955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Picture 10">
            <a:extLst>
              <a:ext uri="{FF2B5EF4-FFF2-40B4-BE49-F238E27FC236}">
                <a16:creationId xmlns:a16="http://schemas.microsoft.com/office/drawing/2014/main" id="{9ED72512-7868-8A80-16C3-0033C8E617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87369" y="4219907"/>
            <a:ext cx="2532062" cy="19431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aphicFrame>
        <p:nvGraphicFramePr>
          <p:cNvPr id="9" name="Object 9">
            <a:extLst>
              <a:ext uri="{FF2B5EF4-FFF2-40B4-BE49-F238E27FC236}">
                <a16:creationId xmlns:a16="http://schemas.microsoft.com/office/drawing/2014/main" id="{A8AA5696-6A5C-ED1B-906F-DD17E75485A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65303780"/>
              </p:ext>
            </p:extLst>
          </p:nvPr>
        </p:nvGraphicFramePr>
        <p:xfrm>
          <a:off x="1786101" y="4273639"/>
          <a:ext cx="1972936" cy="19211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5" imgW="2429214" imgH="1886213" progId="MSPhotoEd.3">
                  <p:embed/>
                </p:oleObj>
              </mc:Choice>
              <mc:Fallback>
                <p:oleObj name="Photo Editor Photo" r:id="rId5" imgW="2429214" imgH="1886213" progId="MSPhotoEd.3">
                  <p:embed/>
                  <p:pic>
                    <p:nvPicPr>
                      <p:cNvPr id="149513" name="Object 9">
                        <a:extLst>
                          <a:ext uri="{FF2B5EF4-FFF2-40B4-BE49-F238E27FC236}">
                            <a16:creationId xmlns:a16="http://schemas.microsoft.com/office/drawing/2014/main" id="{C700B71D-9B0E-9213-2777-F3EF87098D7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86101" y="4273639"/>
                        <a:ext cx="1972936" cy="192112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ext Box 24">
            <a:extLst>
              <a:ext uri="{FF2B5EF4-FFF2-40B4-BE49-F238E27FC236}">
                <a16:creationId xmlns:a16="http://schemas.microsoft.com/office/drawing/2014/main" id="{AB475B3A-186E-DACA-4310-B5B7D53E3D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3453" y="880701"/>
            <a:ext cx="10985091" cy="369332"/>
          </a:xfrm>
          <a:prstGeom prst="rect">
            <a:avLst/>
          </a:prstGeom>
          <a:solidFill>
            <a:srgbClr val="99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bg-BG" altLang="bg-BG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2.3 </a:t>
            </a:r>
            <a:r>
              <a:rPr lang="bg-BG" altLang="bg-BG" sz="1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ТЪРСЕНЕ И СПАСЯВАНЕ НА ПОСТРАДАЛИ ВСЛЕДСТВИЕ НА АВИАЦИОННА КАТАСТРОФА</a:t>
            </a:r>
            <a:endParaRPr lang="bg-BG" altLang="bg-BG" b="1" dirty="0">
              <a:effectLst>
                <a:outerShdw blurRad="38100" dist="38100" dir="2700000" algn="tl">
                  <a:srgbClr val="FFFFFF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67430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онтейнер за долния колонтитул 2">
            <a:extLst>
              <a:ext uri="{FF2B5EF4-FFF2-40B4-BE49-F238E27FC236}">
                <a16:creationId xmlns:a16="http://schemas.microsoft.com/office/drawing/2014/main" id="{27851221-01D6-0963-A05F-297CD582DA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Национален военен университет „Васил Левски“ Некласифицирана информация</a:t>
            </a:r>
            <a:endParaRPr lang="bg-BG" dirty="0"/>
          </a:p>
        </p:txBody>
      </p:sp>
      <p:sp>
        <p:nvSpPr>
          <p:cNvPr id="4" name="Контейнер за номер на слайда 3">
            <a:extLst>
              <a:ext uri="{FF2B5EF4-FFF2-40B4-BE49-F238E27FC236}">
                <a16:creationId xmlns:a16="http://schemas.microsoft.com/office/drawing/2014/main" id="{0508D18C-216F-5A1B-31EC-3120CAA2D5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9220AF-99D2-4088-BF11-A2536404386D}" type="slidenum">
              <a:rPr lang="en-GB" smtClean="0"/>
              <a:pPr/>
              <a:t>18</a:t>
            </a:fld>
            <a:endParaRPr lang="en-GB" dirty="0"/>
          </a:p>
        </p:txBody>
      </p:sp>
      <p:sp>
        <p:nvSpPr>
          <p:cNvPr id="5" name="Rectangle 14">
            <a:extLst>
              <a:ext uri="{FF2B5EF4-FFF2-40B4-BE49-F238E27FC236}">
                <a16:creationId xmlns:a16="http://schemas.microsoft.com/office/drawing/2014/main" id="{C5F044BB-8E55-6C72-B197-C7EDF791D7B1}"/>
              </a:ext>
            </a:extLst>
          </p:cNvPr>
          <p:cNvSpPr txBox="1">
            <a:spLocks noChangeArrowheads="1"/>
          </p:cNvSpPr>
          <p:nvPr/>
        </p:nvSpPr>
        <p:spPr>
          <a:xfrm>
            <a:off x="549454" y="2049827"/>
            <a:ext cx="7610168" cy="3794736"/>
          </a:xfrm>
          <a:prstGeom prst="rect">
            <a:avLst/>
          </a:prstGeom>
          <a:noFill/>
          <a:ln/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80000"/>
              </a:lnSpc>
              <a:buFontTx/>
              <a:buNone/>
            </a:pPr>
            <a:r>
              <a:rPr lang="bg-BG" altLang="bg-BG" sz="1800" dirty="0"/>
              <a:t>При използването на формирования от Сухопътните войски (СВ) в ликвидиране на последствията от кризи от невоенен характер са възприети няколко основни принципа:</a:t>
            </a:r>
            <a:endParaRPr lang="bg-BG" altLang="bg-BG" sz="1800" b="1" dirty="0"/>
          </a:p>
          <a:p>
            <a:pPr algn="just">
              <a:lnSpc>
                <a:spcPct val="80000"/>
              </a:lnSpc>
            </a:pPr>
            <a:r>
              <a:rPr lang="bg-BG" altLang="bg-BG" sz="1800" b="1" dirty="0"/>
              <a:t>Първият</a:t>
            </a:r>
            <a:r>
              <a:rPr lang="bg-BG" altLang="bg-BG" sz="1800" dirty="0"/>
              <a:t> от тях е, че за оказване на помощ на населението при бедствия, аварии и катастрофи са определени сформирани за целите отделни формирования.</a:t>
            </a:r>
          </a:p>
          <a:p>
            <a:pPr algn="just">
              <a:lnSpc>
                <a:spcPct val="80000"/>
              </a:lnSpc>
            </a:pPr>
            <a:r>
              <a:rPr lang="bg-BG" altLang="bg-BG" sz="1800" b="1" dirty="0"/>
              <a:t>Вторият принцип</a:t>
            </a:r>
            <a:r>
              <a:rPr lang="bg-BG" altLang="bg-BG" sz="1800" dirty="0"/>
              <a:t> е, че формированията нарастват усилията на другите държавни органи и местната администрация.  </a:t>
            </a:r>
          </a:p>
          <a:p>
            <a:pPr algn="just">
              <a:lnSpc>
                <a:spcPct val="80000"/>
              </a:lnSpc>
            </a:pPr>
            <a:r>
              <a:rPr lang="bg-BG" altLang="bg-BG" sz="1800" b="1" dirty="0"/>
              <a:t>Третият принцип</a:t>
            </a:r>
            <a:r>
              <a:rPr lang="bg-BG" altLang="bg-BG" sz="1800" dirty="0"/>
              <a:t> е, че формированията са планирани на териториален принцип.</a:t>
            </a:r>
          </a:p>
          <a:p>
            <a:pPr algn="just">
              <a:lnSpc>
                <a:spcPct val="80000"/>
              </a:lnSpc>
            </a:pPr>
            <a:r>
              <a:rPr lang="bg-BG" altLang="bg-BG" sz="1800" b="1" dirty="0"/>
              <a:t>Четвъртият принцип</a:t>
            </a:r>
            <a:r>
              <a:rPr lang="bg-BG" altLang="bg-BG" sz="1800" dirty="0"/>
              <a:t> касае управлението на формированията от Сухопътните войски. То се осъществява в общата система за управление на действията, но от военен представител, който получава задачите от ръководителя на действията на място. </a:t>
            </a:r>
          </a:p>
        </p:txBody>
      </p:sp>
      <p:pic>
        <p:nvPicPr>
          <p:cNvPr id="6" name="Picture 10">
            <a:extLst>
              <a:ext uri="{FF2B5EF4-FFF2-40B4-BE49-F238E27FC236}">
                <a16:creationId xmlns:a16="http://schemas.microsoft.com/office/drawing/2014/main" id="{33D369E4-9116-D20C-D1CE-7BCD2E6AF8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7456" y="1464361"/>
            <a:ext cx="2865090" cy="148531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8">
            <a:extLst>
              <a:ext uri="{FF2B5EF4-FFF2-40B4-BE49-F238E27FC236}">
                <a16:creationId xmlns:a16="http://schemas.microsoft.com/office/drawing/2014/main" id="{D8111367-A497-FC72-AAEC-6390F72F4B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8254" y="2949676"/>
            <a:ext cx="2864291" cy="159383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13">
            <a:extLst>
              <a:ext uri="{FF2B5EF4-FFF2-40B4-BE49-F238E27FC236}">
                <a16:creationId xmlns:a16="http://schemas.microsoft.com/office/drawing/2014/main" id="{6EE98B2D-FE83-0E30-D99E-C439F962BA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9738" y="5622211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endParaRPr lang="bg-BG" altLang="bg-BG" sz="1800" b="1" dirty="0">
              <a:solidFill>
                <a:schemeClr val="tx1"/>
              </a:solidFill>
            </a:endParaRPr>
          </a:p>
        </p:txBody>
      </p:sp>
      <p:sp>
        <p:nvSpPr>
          <p:cNvPr id="10" name="Text Box 24">
            <a:extLst>
              <a:ext uri="{FF2B5EF4-FFF2-40B4-BE49-F238E27FC236}">
                <a16:creationId xmlns:a16="http://schemas.microsoft.com/office/drawing/2014/main" id="{416BF77E-F50F-2E39-F878-5A46BE9713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5690" y="851708"/>
            <a:ext cx="11100620" cy="646331"/>
          </a:xfrm>
          <a:prstGeom prst="rect">
            <a:avLst/>
          </a:prstGeom>
          <a:solidFill>
            <a:srgbClr val="99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bg-BG" altLang="bg-BG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2.4 </a:t>
            </a:r>
            <a:r>
              <a:rPr lang="bg-BG" altLang="bg-BG" sz="1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ОПЕРАЦИИ ПО ТЪРСЕНЕ И СПАСЯВАНЕ НА ПОСТРАДАЛИ В ПРИРОДНИ БЕДСТВИЯ, АВАРИИ И КАТАСТРОФИ</a:t>
            </a:r>
            <a:endParaRPr lang="bg-BG" altLang="bg-BG" b="1" dirty="0">
              <a:effectLst>
                <a:outerShdw blurRad="38100" dist="38100" dir="2700000" algn="tl">
                  <a:srgbClr val="FFFFFF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4">
            <a:extLst>
              <a:ext uri="{FF2B5EF4-FFF2-40B4-BE49-F238E27FC236}">
                <a16:creationId xmlns:a16="http://schemas.microsoft.com/office/drawing/2014/main" id="{DC7FFB74-DE22-6238-D977-9A031EF882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7455" y="4543514"/>
            <a:ext cx="2864291" cy="1593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18993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онтейнер за долния колонтитул 2">
            <a:extLst>
              <a:ext uri="{FF2B5EF4-FFF2-40B4-BE49-F238E27FC236}">
                <a16:creationId xmlns:a16="http://schemas.microsoft.com/office/drawing/2014/main" id="{5848FBD2-D0FD-C736-664B-F93A80011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Национален военен университет „Васил Левски“ Некласифицирана информация</a:t>
            </a:r>
            <a:endParaRPr lang="bg-BG" dirty="0"/>
          </a:p>
        </p:txBody>
      </p:sp>
      <p:sp>
        <p:nvSpPr>
          <p:cNvPr id="4" name="Контейнер за номер на слайда 3">
            <a:extLst>
              <a:ext uri="{FF2B5EF4-FFF2-40B4-BE49-F238E27FC236}">
                <a16:creationId xmlns:a16="http://schemas.microsoft.com/office/drawing/2014/main" id="{CD972938-644E-419A-FFE6-9874D760E9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9220AF-99D2-4088-BF11-A2536404386D}" type="slidenum">
              <a:rPr lang="en-GB" smtClean="0"/>
              <a:pPr/>
              <a:t>19</a:t>
            </a:fld>
            <a:endParaRPr lang="en-GB" dirty="0"/>
          </a:p>
        </p:txBody>
      </p:sp>
      <p:sp>
        <p:nvSpPr>
          <p:cNvPr id="5" name="Text Box 24">
            <a:extLst>
              <a:ext uri="{FF2B5EF4-FFF2-40B4-BE49-F238E27FC236}">
                <a16:creationId xmlns:a16="http://schemas.microsoft.com/office/drawing/2014/main" id="{120A45A2-8CBB-5E18-28F8-03DCC348C1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80503" y="969695"/>
            <a:ext cx="4630994" cy="369332"/>
          </a:xfrm>
          <a:prstGeom prst="rect">
            <a:avLst/>
          </a:prstGeom>
          <a:solidFill>
            <a:srgbClr val="99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bg-BG" altLang="bg-BG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2.5 </a:t>
            </a:r>
            <a:r>
              <a:rPr lang="bg-BG" altLang="bg-BG" sz="1800" b="1" dirty="0">
                <a:latin typeface="Arial" panose="020B0604020202020204" pitchFamily="34" charset="0"/>
                <a:cs typeface="Arial" panose="020B0604020202020204" pitchFamily="34" charset="0"/>
              </a:rPr>
              <a:t>ТЪРСЕНЕ И СПАСЯВАНЕ ПО МОРЕ</a:t>
            </a:r>
            <a:endParaRPr lang="bg-BG" altLang="bg-BG" b="1" dirty="0">
              <a:effectLst>
                <a:outerShdw blurRad="38100" dist="38100" dir="2700000" algn="tl">
                  <a:srgbClr val="FFFFFF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" name="Group 12">
            <a:extLst>
              <a:ext uri="{FF2B5EF4-FFF2-40B4-BE49-F238E27FC236}">
                <a16:creationId xmlns:a16="http://schemas.microsoft.com/office/drawing/2014/main" id="{C81BD0A6-E08C-6AD7-94A1-25388299460F}"/>
              </a:ext>
            </a:extLst>
          </p:cNvPr>
          <p:cNvGrpSpPr>
            <a:grpSpLocks/>
          </p:cNvGrpSpPr>
          <p:nvPr/>
        </p:nvGrpSpPr>
        <p:grpSpPr bwMode="auto">
          <a:xfrm>
            <a:off x="8798592" y="1291083"/>
            <a:ext cx="2849562" cy="4927600"/>
            <a:chOff x="4105" y="1008"/>
            <a:chExt cx="1050" cy="2230"/>
          </a:xfrm>
        </p:grpSpPr>
        <p:pic>
          <p:nvPicPr>
            <p:cNvPr id="7" name="Picture 13">
              <a:extLst>
                <a:ext uri="{FF2B5EF4-FFF2-40B4-BE49-F238E27FC236}">
                  <a16:creationId xmlns:a16="http://schemas.microsoft.com/office/drawing/2014/main" id="{E31DDCA9-F519-242B-66CE-0B3F3270218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879" r="1923" b="10483"/>
            <a:stretch>
              <a:fillRect/>
            </a:stretch>
          </p:blipFill>
          <p:spPr bwMode="auto">
            <a:xfrm>
              <a:off x="4105" y="1008"/>
              <a:ext cx="1050" cy="7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14">
              <a:extLst>
                <a:ext uri="{FF2B5EF4-FFF2-40B4-BE49-F238E27FC236}">
                  <a16:creationId xmlns:a16="http://schemas.microsoft.com/office/drawing/2014/main" id="{F3EC8F12-816C-4EF8-EED2-0B5B44B1B26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6936"/>
            <a:stretch>
              <a:fillRect/>
            </a:stretch>
          </p:blipFill>
          <p:spPr bwMode="auto">
            <a:xfrm>
              <a:off x="4105" y="1842"/>
              <a:ext cx="1039" cy="6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15">
              <a:extLst>
                <a:ext uri="{FF2B5EF4-FFF2-40B4-BE49-F238E27FC236}">
                  <a16:creationId xmlns:a16="http://schemas.microsoft.com/office/drawing/2014/main" id="{630FB245-5F00-A972-9FFA-80A66DFD47F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05" y="2614"/>
              <a:ext cx="1048" cy="6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" name="Rectangle 16">
            <a:extLst>
              <a:ext uri="{FF2B5EF4-FFF2-40B4-BE49-F238E27FC236}">
                <a16:creationId xmlns:a16="http://schemas.microsoft.com/office/drawing/2014/main" id="{E0115187-9C33-FB52-D048-0F1590B425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9651" y="2090813"/>
            <a:ext cx="7898607" cy="3438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ts val="0"/>
              </a:spcBef>
            </a:pPr>
            <a:r>
              <a:rPr lang="bg-BG" altLang="bg-BG" sz="1800" dirty="0"/>
              <a:t>Министерство на отбраната (ВМС/ВВС) предоставят свои сили и средства за целите на търсене и спасяване по искане на МСКЦ-Варна, които може и да не са специализирани за търсене и спасяване, тъй като са предназначени основно за военни цели. </a:t>
            </a:r>
          </a:p>
          <a:p>
            <a:pPr algn="just">
              <a:spcBef>
                <a:spcPts val="0"/>
              </a:spcBef>
            </a:pPr>
            <a:endParaRPr lang="bg-BG" altLang="bg-BG" sz="1800" dirty="0"/>
          </a:p>
          <a:p>
            <a:pPr algn="just">
              <a:spcBef>
                <a:spcPts val="0"/>
              </a:spcBef>
            </a:pPr>
            <a:r>
              <a:rPr lang="bg-BG" altLang="bg-BG" sz="1800" dirty="0"/>
              <a:t>Министерството на отбраната (ВМС) помага на МСКЦ, като осигурява, според възможностите, следните средства: военноморската брегова система за следене, комуникации и сигнализиране, дежурните военноморски единици (кораб, вертолет), спасителните кораби и съоръжения; високоскоростните военни кораби и катери за отдалечени местопроизшествия и водолазни екипи. </a:t>
            </a:r>
          </a:p>
        </p:txBody>
      </p:sp>
    </p:spTree>
    <p:extLst>
      <p:ext uri="{BB962C8B-B14F-4D97-AF65-F5344CB8AC3E}">
        <p14:creationId xmlns:p14="http://schemas.microsoft.com/office/powerpoint/2010/main" val="41853281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онтейнер за долния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Национален военен университет „Васил Левски“ Некласифицирана информация</a:t>
            </a:r>
            <a:endParaRPr lang="bg-BG" dirty="0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9220AF-99D2-4088-BF11-A2536404386D}" type="slidenum">
              <a:rPr lang="en-GB" smtClean="0"/>
              <a:pPr/>
              <a:t>2</a:t>
            </a:fld>
            <a:endParaRPr lang="en-GB" dirty="0"/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139485" y="1321773"/>
            <a:ext cx="11913030" cy="5078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indent="712788" algn="just" eaLnBrk="1" hangingPunct="1"/>
            <a:r>
              <a:rPr lang="bg-BG" altLang="bg-BG" dirty="0">
                <a:cs typeface="Arial" panose="020B0604020202020204" pitchFamily="34" charset="0"/>
              </a:rPr>
              <a:t>Суверенитета, сигурността и независимостта на държавата се определя от стабилното и непрекъснато функциониране на нейната инфраструктура. От жизненоважно значение е опазването и възстановяването на стратегическите обекти и тези от критичната инфраструктура. </a:t>
            </a:r>
          </a:p>
          <a:p>
            <a:pPr indent="712788" algn="just" eaLnBrk="1" hangingPunct="1"/>
            <a:r>
              <a:rPr lang="bg-BG" altLang="en-US" dirty="0"/>
              <a:t>“Критична инфраструктура” е система от съоръжения, услуги и информационни системи, чието спиране, неизправно функциониране или разрушаване би имало сериозно негативно въздействие върху здравето и безопасността на населението, околната среда, националното стопанство или върху ефективното функциониране на държавното управление. </a:t>
            </a:r>
          </a:p>
          <a:p>
            <a:pPr indent="722313" algn="just" eaLnBrk="1" hangingPunct="1"/>
            <a:r>
              <a:rPr lang="bg-BG" altLang="en-US" dirty="0"/>
              <a:t>Утвърдените сектори, в които се определят обекти от критичната инфраструктура са: </a:t>
            </a:r>
          </a:p>
          <a:p>
            <a:pPr indent="901700" algn="just" eaLnBrk="1" hangingPunct="1"/>
            <a:r>
              <a:rPr lang="bg-BG" altLang="en-US" dirty="0"/>
              <a:t>1. Енергетика; </a:t>
            </a:r>
          </a:p>
          <a:p>
            <a:pPr indent="901700" algn="just" eaLnBrk="1" hangingPunct="1"/>
            <a:r>
              <a:rPr lang="bg-BG" altLang="en-US" dirty="0"/>
              <a:t>2. Ядрена промишленост; </a:t>
            </a:r>
          </a:p>
          <a:p>
            <a:pPr indent="901700" algn="just" eaLnBrk="1" hangingPunct="1"/>
            <a:r>
              <a:rPr lang="bg-BG" altLang="en-US" dirty="0"/>
              <a:t>3. Информационни и комуникационни технологии; </a:t>
            </a:r>
          </a:p>
          <a:p>
            <a:pPr indent="901700" algn="just" eaLnBrk="1" hangingPunct="1"/>
            <a:r>
              <a:rPr lang="bg-BG" altLang="en-US" dirty="0"/>
              <a:t>4. Водоснабдяване; </a:t>
            </a:r>
          </a:p>
          <a:p>
            <a:pPr indent="901700" algn="just" eaLnBrk="1" hangingPunct="1"/>
            <a:r>
              <a:rPr lang="bg-BG" altLang="en-US" dirty="0"/>
              <a:t>5. Осигуряване с хранителни продукти; </a:t>
            </a:r>
          </a:p>
          <a:p>
            <a:pPr indent="901700" algn="just" eaLnBrk="1" hangingPunct="1"/>
            <a:r>
              <a:rPr lang="bg-BG" altLang="en-US" dirty="0"/>
              <a:t>6. Здравеопазване; </a:t>
            </a:r>
          </a:p>
          <a:p>
            <a:pPr indent="901700" algn="just" eaLnBrk="1" hangingPunct="1"/>
            <a:r>
              <a:rPr lang="bg-BG" altLang="en-US" dirty="0"/>
              <a:t>7. Финансова сфера; </a:t>
            </a:r>
          </a:p>
          <a:p>
            <a:pPr indent="901700" algn="just" eaLnBrk="1" hangingPunct="1"/>
            <a:r>
              <a:rPr lang="bg-BG" altLang="en-US" dirty="0"/>
              <a:t>8. Транспорт; </a:t>
            </a:r>
          </a:p>
          <a:p>
            <a:pPr indent="901700" algn="just" eaLnBrk="1" hangingPunct="1"/>
            <a:r>
              <a:rPr lang="bg-BG" altLang="en-US" dirty="0"/>
              <a:t>9. Лека, тежка и химическа промишленост;</a:t>
            </a:r>
          </a:p>
          <a:p>
            <a:pPr indent="901700" algn="just" eaLnBrk="1" hangingPunct="1"/>
            <a:r>
              <a:rPr lang="bg-BG" altLang="en-US" dirty="0"/>
              <a:t>10. Отбрана и отбранителна промишленост.</a:t>
            </a:r>
          </a:p>
        </p:txBody>
      </p:sp>
      <p:sp>
        <p:nvSpPr>
          <p:cNvPr id="6" name="Text Box 24">
            <a:extLst>
              <a:ext uri="{FF2B5EF4-FFF2-40B4-BE49-F238E27FC236}">
                <a16:creationId xmlns:a16="http://schemas.microsoft.com/office/drawing/2014/main" id="{F352E8A9-E434-65C0-CE9E-CDD3A52F9B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33571" y="899891"/>
            <a:ext cx="3924857" cy="369332"/>
          </a:xfrm>
          <a:prstGeom prst="rect">
            <a:avLst/>
          </a:prstGeom>
          <a:solidFill>
            <a:srgbClr val="99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bg-BG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bg-BG" altLang="bg-BG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 КРИТИЧНА ИНФРАСТРУКТУРА</a:t>
            </a:r>
            <a:endParaRPr lang="bg-BG" altLang="bg-BG" sz="2000" b="1" dirty="0">
              <a:effectLst>
                <a:outerShdw blurRad="38100" dist="38100" dir="2700000" algn="tl">
                  <a:srgbClr val="FFFFFF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214045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онтейнер за долния колонтитул 2">
            <a:extLst>
              <a:ext uri="{FF2B5EF4-FFF2-40B4-BE49-F238E27FC236}">
                <a16:creationId xmlns:a16="http://schemas.microsoft.com/office/drawing/2014/main" id="{6E2EE491-55FE-9F50-9CEE-FEAAF26A26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Национален военен университет „Васил Левски“ Некласифицирана информация</a:t>
            </a:r>
            <a:endParaRPr lang="bg-BG" dirty="0"/>
          </a:p>
        </p:txBody>
      </p:sp>
      <p:sp>
        <p:nvSpPr>
          <p:cNvPr id="4" name="Контейнер за номер на слайда 3">
            <a:extLst>
              <a:ext uri="{FF2B5EF4-FFF2-40B4-BE49-F238E27FC236}">
                <a16:creationId xmlns:a16="http://schemas.microsoft.com/office/drawing/2014/main" id="{B5BA4111-F808-D2E4-3268-52DA57E2F8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9220AF-99D2-4088-BF11-A2536404386D}" type="slidenum">
              <a:rPr lang="en-GB" smtClean="0"/>
              <a:pPr/>
              <a:t>20</a:t>
            </a:fld>
            <a:endParaRPr lang="en-GB" dirty="0"/>
          </a:p>
        </p:txBody>
      </p:sp>
      <p:sp>
        <p:nvSpPr>
          <p:cNvPr id="5" name="Text Box 24">
            <a:extLst>
              <a:ext uri="{FF2B5EF4-FFF2-40B4-BE49-F238E27FC236}">
                <a16:creationId xmlns:a16="http://schemas.microsoft.com/office/drawing/2014/main" id="{667150BF-9D99-12E8-4B48-2196859A70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61935" y="954946"/>
            <a:ext cx="1868129" cy="369332"/>
          </a:xfrm>
          <a:prstGeom prst="rect">
            <a:avLst/>
          </a:prstGeom>
          <a:solidFill>
            <a:srgbClr val="99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bg-BG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bg-BG" altLang="bg-BG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 ЕВАКУАЦИЯ</a:t>
            </a:r>
          </a:p>
        </p:txBody>
      </p:sp>
      <p:grpSp>
        <p:nvGrpSpPr>
          <p:cNvPr id="6" name="Group 6">
            <a:extLst>
              <a:ext uri="{FF2B5EF4-FFF2-40B4-BE49-F238E27FC236}">
                <a16:creationId xmlns:a16="http://schemas.microsoft.com/office/drawing/2014/main" id="{64B1F77A-9719-BCEE-07F3-E2182C297CF0}"/>
              </a:ext>
            </a:extLst>
          </p:cNvPr>
          <p:cNvGrpSpPr>
            <a:grpSpLocks/>
          </p:cNvGrpSpPr>
          <p:nvPr/>
        </p:nvGrpSpPr>
        <p:grpSpPr bwMode="auto">
          <a:xfrm>
            <a:off x="8610600" y="955036"/>
            <a:ext cx="3078508" cy="3439232"/>
            <a:chOff x="3301" y="926"/>
            <a:chExt cx="1870" cy="2134"/>
          </a:xfrm>
        </p:grpSpPr>
        <p:graphicFrame>
          <p:nvGraphicFramePr>
            <p:cNvPr id="7" name="Object 7">
              <a:extLst>
                <a:ext uri="{FF2B5EF4-FFF2-40B4-BE49-F238E27FC236}">
                  <a16:creationId xmlns:a16="http://schemas.microsoft.com/office/drawing/2014/main" id="{D3E7034E-7CFC-861B-ACFD-F82ADA437454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043925632"/>
                </p:ext>
              </p:extLst>
            </p:nvPr>
          </p:nvGraphicFramePr>
          <p:xfrm>
            <a:off x="3301" y="926"/>
            <a:ext cx="1870" cy="100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Photo Editor Photo" r:id="rId2" imgW="2847619" imgH="1600000" progId="MSPhotoEd.3">
                    <p:embed/>
                  </p:oleObj>
                </mc:Choice>
                <mc:Fallback>
                  <p:oleObj name="Photo Editor Photo" r:id="rId2" imgW="2847619" imgH="1600000" progId="MSPhotoEd.3">
                    <p:embed/>
                    <p:pic>
                      <p:nvPicPr>
                        <p:cNvPr id="144391" name="Object 7">
                          <a:extLst>
                            <a:ext uri="{FF2B5EF4-FFF2-40B4-BE49-F238E27FC236}">
                              <a16:creationId xmlns:a16="http://schemas.microsoft.com/office/drawing/2014/main" id="{C5B1BF81-35E2-FD84-63DB-03C33C81ED09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301" y="926"/>
                          <a:ext cx="1870" cy="100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8" name="Object 8">
              <a:extLst>
                <a:ext uri="{FF2B5EF4-FFF2-40B4-BE49-F238E27FC236}">
                  <a16:creationId xmlns:a16="http://schemas.microsoft.com/office/drawing/2014/main" id="{129C8A84-1D91-7699-6E3B-F41F8C4B7763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101585813"/>
                </p:ext>
              </p:extLst>
            </p:nvPr>
          </p:nvGraphicFramePr>
          <p:xfrm>
            <a:off x="3301" y="1934"/>
            <a:ext cx="1870" cy="112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Photo Editor Photo" r:id="rId4" imgW="2629267" imgH="1743318" progId="MSPhotoEd.3">
                    <p:embed/>
                  </p:oleObj>
                </mc:Choice>
                <mc:Fallback>
                  <p:oleObj name="Photo Editor Photo" r:id="rId4" imgW="2629267" imgH="1743318" progId="MSPhotoEd.3">
                    <p:embed/>
                    <p:pic>
                      <p:nvPicPr>
                        <p:cNvPr id="144392" name="Object 8">
                          <a:extLst>
                            <a:ext uri="{FF2B5EF4-FFF2-40B4-BE49-F238E27FC236}">
                              <a16:creationId xmlns:a16="http://schemas.microsoft.com/office/drawing/2014/main" id="{0C6885E6-7473-8333-1FA8-BB995BFA5003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301" y="1934"/>
                          <a:ext cx="1870" cy="112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0" name="Rectangle 10">
            <a:extLst>
              <a:ext uri="{FF2B5EF4-FFF2-40B4-BE49-F238E27FC236}">
                <a16:creationId xmlns:a16="http://schemas.microsoft.com/office/drawing/2014/main" id="{A91E5B73-01B7-060A-03E9-538233FBCB8A}"/>
              </a:ext>
            </a:extLst>
          </p:cNvPr>
          <p:cNvSpPr txBox="1">
            <a:spLocks noChangeArrowheads="1"/>
          </p:cNvSpPr>
          <p:nvPr/>
        </p:nvSpPr>
        <p:spPr>
          <a:xfrm>
            <a:off x="326871" y="1798638"/>
            <a:ext cx="7974012" cy="3569775"/>
          </a:xfrm>
          <a:prstGeom prst="rect">
            <a:avLst/>
          </a:prstGeom>
          <a:noFill/>
          <a:ln/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bg-BG" altLang="bg-BG" sz="1800" dirty="0">
                <a:latin typeface="Arial" panose="020B0604020202020204" pitchFamily="34" charset="0"/>
                <a:cs typeface="Arial" panose="020B0604020202020204" pitchFamily="34" charset="0"/>
              </a:rPr>
              <a:t>          Евакуация и/или разсредоточаване е организирано извеждане на хора и животни от застрашени райони и обекти и настаняването и осигуряването им на безопасно място. Примери за това са евакуациите на сгради, намиращи се в пожар, градове по време на военно нападение или наводнение, земетресения и други.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endParaRPr lang="bg-BG" altLang="bg-BG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00000"/>
              </a:lnSpc>
              <a:spcBef>
                <a:spcPts val="0"/>
              </a:spcBef>
              <a:buFontTx/>
              <a:buNone/>
            </a:pPr>
            <a:r>
              <a:rPr lang="bg-BG" altLang="bg-BG" sz="1800" dirty="0">
                <a:latin typeface="Arial" panose="020B0604020202020204" pitchFamily="34" charset="0"/>
                <a:cs typeface="Arial" panose="020B0604020202020204" pitchFamily="34" charset="0"/>
              </a:rPr>
              <a:t>	      Евакуацията и разсредоточаването могат да бъдат: 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bg-BG" altLang="bg-BG" sz="1800" dirty="0">
                <a:latin typeface="Arial" panose="020B0604020202020204" pitchFamily="34" charset="0"/>
                <a:cs typeface="Arial" panose="020B0604020202020204" pitchFamily="34" charset="0"/>
              </a:rPr>
              <a:t>незабавни - при земетресения, ядрена или радиационна обстановка, инциденти с опасни вещества и материали, самолетни катастрофи, горски пожари и други опасности, 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bg-BG" altLang="bg-BG" sz="1800" dirty="0">
                <a:latin typeface="Arial" panose="020B0604020202020204" pitchFamily="34" charset="0"/>
                <a:cs typeface="Arial" panose="020B0604020202020204" pitchFamily="34" charset="0"/>
              </a:rPr>
              <a:t>след предупреждение и оповестяване - наводнения, урагани, бури, снегонавяване и обледенявания. </a:t>
            </a:r>
          </a:p>
        </p:txBody>
      </p:sp>
      <p:pic>
        <p:nvPicPr>
          <p:cNvPr id="11" name="Picture 17">
            <a:extLst>
              <a:ext uri="{FF2B5EF4-FFF2-40B4-BE49-F238E27FC236}">
                <a16:creationId xmlns:a16="http://schemas.microsoft.com/office/drawing/2014/main" id="{EA69FF08-BA4A-E00B-538A-AF5B365AA1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0600" y="4394268"/>
            <a:ext cx="3078508" cy="1710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204160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онтейнер за долния колонтитул 2">
            <a:extLst>
              <a:ext uri="{FF2B5EF4-FFF2-40B4-BE49-F238E27FC236}">
                <a16:creationId xmlns:a16="http://schemas.microsoft.com/office/drawing/2014/main" id="{57A167A7-4975-0E78-3354-726C3DA1A9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Национален военен университет „Васил Левски“ Некласифицирана информация</a:t>
            </a:r>
            <a:endParaRPr lang="bg-BG" dirty="0"/>
          </a:p>
        </p:txBody>
      </p:sp>
      <p:sp>
        <p:nvSpPr>
          <p:cNvPr id="4" name="Контейнер за номер на слайда 3">
            <a:extLst>
              <a:ext uri="{FF2B5EF4-FFF2-40B4-BE49-F238E27FC236}">
                <a16:creationId xmlns:a16="http://schemas.microsoft.com/office/drawing/2014/main" id="{60DF4D94-E222-5D3C-3D71-5947A9BADF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9220AF-99D2-4088-BF11-A2536404386D}" type="slidenum">
              <a:rPr lang="en-GB" smtClean="0"/>
              <a:pPr/>
              <a:t>21</a:t>
            </a:fld>
            <a:endParaRPr lang="en-GB" dirty="0"/>
          </a:p>
        </p:txBody>
      </p:sp>
      <p:pic>
        <p:nvPicPr>
          <p:cNvPr id="6" name="Picture 12">
            <a:extLst>
              <a:ext uri="{FF2B5EF4-FFF2-40B4-BE49-F238E27FC236}">
                <a16:creationId xmlns:a16="http://schemas.microsoft.com/office/drawing/2014/main" id="{E46DB9A1-52A5-A6A0-3305-1248868EAD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56"/>
          <a:stretch>
            <a:fillRect/>
          </a:stretch>
        </p:blipFill>
        <p:spPr bwMode="auto">
          <a:xfrm>
            <a:off x="9197976" y="4585736"/>
            <a:ext cx="3160161" cy="183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6">
            <a:extLst>
              <a:ext uri="{FF2B5EF4-FFF2-40B4-BE49-F238E27FC236}">
                <a16:creationId xmlns:a16="http://schemas.microsoft.com/office/drawing/2014/main" id="{9827700E-EF20-DF0A-224F-B83F5C3E02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7976" y="2712486"/>
            <a:ext cx="2835275" cy="1873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5">
            <a:extLst>
              <a:ext uri="{FF2B5EF4-FFF2-40B4-BE49-F238E27FC236}">
                <a16:creationId xmlns:a16="http://schemas.microsoft.com/office/drawing/2014/main" id="{1E48E51D-97C5-10F2-314A-E1F707A893F9}"/>
              </a:ext>
            </a:extLst>
          </p:cNvPr>
          <p:cNvSpPr txBox="1">
            <a:spLocks noChangeArrowheads="1"/>
          </p:cNvSpPr>
          <p:nvPr/>
        </p:nvSpPr>
        <p:spPr>
          <a:xfrm>
            <a:off x="252413" y="947648"/>
            <a:ext cx="7900987" cy="3889823"/>
          </a:xfrm>
          <a:prstGeom prst="rect">
            <a:avLst/>
          </a:prstGeom>
          <a:noFill/>
          <a:ln/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bg-BG" altLang="bg-BG" sz="1800" dirty="0">
                <a:latin typeface="Arial" panose="020B0604020202020204" pitchFamily="34" charset="0"/>
                <a:cs typeface="Arial" panose="020B0604020202020204" pitchFamily="34" charset="0"/>
              </a:rPr>
              <a:t>		РАЗСРЕДОТОЧАВАНЕ на населението е организирано извеждане, извозване и настаняване в извънградската зона на работниците и служителите и техните семейства от стопанските обекти, които продължават производствената си дейност във военно време, в определени градове и селища, разположени близо до тях, от населени места, застрашени от катастрофални наводнения, както и някои отделно стоящи обекти. При разсредоточаването е в сила принципът "Местоработата в града, местоживеене в безопасна извънградска зона".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  <a:buFontTx/>
              <a:buNone/>
            </a:pPr>
            <a:endParaRPr lang="bg-BG" altLang="bg-BG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00000"/>
              </a:lnSpc>
              <a:spcBef>
                <a:spcPts val="0"/>
              </a:spcBef>
              <a:buFontTx/>
              <a:buNone/>
            </a:pPr>
            <a:r>
              <a:rPr lang="bg-BG" altLang="bg-BG" sz="1800" dirty="0">
                <a:latin typeface="Arial" panose="020B0604020202020204" pitchFamily="34" charset="0"/>
                <a:cs typeface="Arial" panose="020B0604020202020204" pitchFamily="34" charset="0"/>
              </a:rPr>
              <a:t>		Участието на въоръжените сили за евакуация на населението се извършва само при определени ситуации и условия, който трябва да са планирани и определени като сили и средства в предварително изготвени планова за защита на населението при бедствия. </a:t>
            </a:r>
          </a:p>
        </p:txBody>
      </p:sp>
      <p:pic>
        <p:nvPicPr>
          <p:cNvPr id="12" name="Picture 8" descr="http://www.eamci.bg/Scripts/isapiVWB.dll/docpic?PICID=39865">
            <a:extLst>
              <a:ext uri="{FF2B5EF4-FFF2-40B4-BE49-F238E27FC236}">
                <a16:creationId xmlns:a16="http://schemas.microsoft.com/office/drawing/2014/main" id="{D594180D-6372-13E5-DA3D-1A2BA4D529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7110" y="845585"/>
            <a:ext cx="2548645" cy="1838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7951481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онтейнер за долния колонтитул 2">
            <a:extLst>
              <a:ext uri="{FF2B5EF4-FFF2-40B4-BE49-F238E27FC236}">
                <a16:creationId xmlns:a16="http://schemas.microsoft.com/office/drawing/2014/main" id="{84E9C4B0-3A25-3A8B-374F-ADA66802F0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Национален военен университет „Васил Левски“ Некласифицирана информация</a:t>
            </a:r>
            <a:endParaRPr lang="bg-BG" dirty="0"/>
          </a:p>
        </p:txBody>
      </p:sp>
      <p:sp>
        <p:nvSpPr>
          <p:cNvPr id="4" name="Контейнер за номер на слайда 3">
            <a:extLst>
              <a:ext uri="{FF2B5EF4-FFF2-40B4-BE49-F238E27FC236}">
                <a16:creationId xmlns:a16="http://schemas.microsoft.com/office/drawing/2014/main" id="{5BE44E84-9D5A-B6AC-B55D-CA62292BA3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9220AF-99D2-4088-BF11-A2536404386D}" type="slidenum">
              <a:rPr lang="en-GB" smtClean="0"/>
              <a:pPr/>
              <a:t>22</a:t>
            </a:fld>
            <a:endParaRPr lang="en-GB" dirty="0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708228CC-F0A2-6E39-7FE2-10031F269A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13271" y="889917"/>
            <a:ext cx="8765458" cy="4736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r>
              <a:rPr lang="bg-BG" altLang="bg-BG" sz="1800" b="1" dirty="0">
                <a:solidFill>
                  <a:schemeClr val="tx1"/>
                </a:solidFill>
              </a:rPr>
              <a:t>ДЕЙНОСТИТЕ ПО ПРОВЕЖДАНЕ НА ЕВАКУАЦИЯ И РАЗСРЕДОТОЧАВАНЕ</a:t>
            </a:r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A0654F03-B293-7F80-543C-6B70FADEA54E}"/>
              </a:ext>
            </a:extLst>
          </p:cNvPr>
          <p:cNvSpPr txBox="1">
            <a:spLocks noChangeArrowheads="1"/>
          </p:cNvSpPr>
          <p:nvPr/>
        </p:nvSpPr>
        <p:spPr>
          <a:xfrm>
            <a:off x="739364" y="1850313"/>
            <a:ext cx="10713271" cy="3157374"/>
          </a:xfrm>
          <a:prstGeom prst="rect">
            <a:avLst/>
          </a:prstGeom>
          <a:noFill/>
          <a:ln/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50000"/>
              </a:lnSpc>
              <a:spcBef>
                <a:spcPts val="0"/>
              </a:spcBef>
              <a:buFontTx/>
              <a:buNone/>
            </a:pPr>
            <a:r>
              <a:rPr lang="bg-BG" altLang="bg-BG" sz="1800" dirty="0">
                <a:latin typeface="Arial" panose="020B0604020202020204" pitchFamily="34" charset="0"/>
                <a:cs typeface="Arial" panose="020B0604020202020204" pitchFamily="34" charset="0"/>
              </a:rPr>
              <a:t>      Органите на изпълнителната власт, юридическите лица и едноличните търговци и/или самостоятелно от физическите лица изпълняват следните дейности:</a:t>
            </a:r>
          </a:p>
          <a:p>
            <a:pPr marL="0" indent="0" algn="just">
              <a:lnSpc>
                <a:spcPct val="150000"/>
              </a:lnSpc>
              <a:spcBef>
                <a:spcPts val="0"/>
              </a:spcBef>
            </a:pPr>
            <a:r>
              <a:rPr lang="bg-BG" altLang="bg-BG" sz="1800" dirty="0">
                <a:latin typeface="Arial" panose="020B0604020202020204" pitchFamily="34" charset="0"/>
                <a:cs typeface="Arial" panose="020B0604020202020204" pitchFamily="34" charset="0"/>
              </a:rPr>
              <a:t> вземане на решение за провеждане на евакуация и разсредоточаване;</a:t>
            </a:r>
          </a:p>
          <a:p>
            <a:pPr marL="0" indent="0" algn="just">
              <a:lnSpc>
                <a:spcPct val="150000"/>
              </a:lnSpc>
              <a:spcBef>
                <a:spcPts val="0"/>
              </a:spcBef>
            </a:pPr>
            <a:r>
              <a:rPr lang="bg-BG" altLang="bg-BG" sz="1800" dirty="0">
                <a:latin typeface="Arial" panose="020B0604020202020204" pitchFamily="34" charset="0"/>
                <a:cs typeface="Arial" panose="020B0604020202020204" pitchFamily="34" charset="0"/>
              </a:rPr>
              <a:t> ранно предупреждение и оповестяване;</a:t>
            </a:r>
          </a:p>
          <a:p>
            <a:pPr marL="0" indent="0" algn="just">
              <a:lnSpc>
                <a:spcPct val="150000"/>
              </a:lnSpc>
              <a:spcBef>
                <a:spcPts val="0"/>
              </a:spcBef>
            </a:pPr>
            <a:r>
              <a:rPr lang="bg-BG" altLang="bg-BG" sz="1800" dirty="0">
                <a:latin typeface="Arial" panose="020B0604020202020204" pitchFamily="34" charset="0"/>
                <a:cs typeface="Arial" panose="020B0604020202020204" pitchFamily="34" charset="0"/>
              </a:rPr>
              <a:t> извеждане и транспортиране на хора и животни, изнасяне и преместване на културни и материални ценности;</a:t>
            </a:r>
          </a:p>
          <a:p>
            <a:pPr marL="0" indent="0" algn="just">
              <a:lnSpc>
                <a:spcPct val="150000"/>
              </a:lnSpc>
              <a:spcBef>
                <a:spcPts val="0"/>
              </a:spcBef>
            </a:pPr>
            <a:r>
              <a:rPr lang="bg-BG" altLang="bg-BG" sz="1800" dirty="0">
                <a:latin typeface="Arial" panose="020B0604020202020204" pitchFamily="34" charset="0"/>
                <a:cs typeface="Arial" panose="020B0604020202020204" pitchFamily="34" charset="0"/>
              </a:rPr>
              <a:t> настаняване и осигуряване на условия за живот и съхранение на културни и материални ценности;</a:t>
            </a:r>
          </a:p>
          <a:p>
            <a:pPr marL="0" indent="0" algn="just">
              <a:lnSpc>
                <a:spcPct val="150000"/>
              </a:lnSpc>
              <a:spcBef>
                <a:spcPts val="0"/>
              </a:spcBef>
            </a:pPr>
            <a:r>
              <a:rPr lang="bg-BG" altLang="bg-BG" sz="1800" dirty="0">
                <a:latin typeface="Arial" panose="020B0604020202020204" pitchFamily="34" charset="0"/>
                <a:cs typeface="Arial" panose="020B0604020202020204" pitchFamily="34" charset="0"/>
              </a:rPr>
              <a:t> връщане на евакуирано население, животни, културни и материални ценности. </a:t>
            </a:r>
          </a:p>
          <a:p>
            <a:pPr marL="0" indent="0"/>
            <a:endParaRPr lang="bg-BG" altLang="bg-BG" sz="2000" dirty="0"/>
          </a:p>
        </p:txBody>
      </p:sp>
    </p:spTree>
    <p:extLst>
      <p:ext uri="{BB962C8B-B14F-4D97-AF65-F5344CB8AC3E}">
        <p14:creationId xmlns:p14="http://schemas.microsoft.com/office/powerpoint/2010/main" val="167728575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онтейнер за долния колонтитул 2">
            <a:extLst>
              <a:ext uri="{FF2B5EF4-FFF2-40B4-BE49-F238E27FC236}">
                <a16:creationId xmlns:a16="http://schemas.microsoft.com/office/drawing/2014/main" id="{CB4C7768-B4D1-16D2-3EE8-F3F71609E3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Национален военен университет „Васил Левски“ Некласифицирана информация</a:t>
            </a:r>
            <a:endParaRPr lang="bg-BG" dirty="0"/>
          </a:p>
        </p:txBody>
      </p:sp>
      <p:sp>
        <p:nvSpPr>
          <p:cNvPr id="4" name="Контейнер за номер на слайда 3">
            <a:extLst>
              <a:ext uri="{FF2B5EF4-FFF2-40B4-BE49-F238E27FC236}">
                <a16:creationId xmlns:a16="http://schemas.microsoft.com/office/drawing/2014/main" id="{25E8D820-6A8F-541D-BB78-0E530BCD6D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9220AF-99D2-4088-BF11-A2536404386D}" type="slidenum">
              <a:rPr lang="en-GB" smtClean="0"/>
              <a:pPr/>
              <a:t>23</a:t>
            </a:fld>
            <a:endParaRPr lang="en-GB" dirty="0"/>
          </a:p>
        </p:txBody>
      </p:sp>
      <p:sp>
        <p:nvSpPr>
          <p:cNvPr id="5" name="Text Box 7">
            <a:extLst>
              <a:ext uri="{FF2B5EF4-FFF2-40B4-BE49-F238E27FC236}">
                <a16:creationId xmlns:a16="http://schemas.microsoft.com/office/drawing/2014/main" id="{CEA5CF8E-925D-3EFC-3470-E3F8856CF0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2276475"/>
            <a:ext cx="6855593" cy="258532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just"/>
            <a:r>
              <a:rPr lang="bg-BG" altLang="bg-BG" dirty="0">
                <a:latin typeface="Arial" panose="020B0604020202020204" pitchFamily="34" charset="0"/>
                <a:cs typeface="Arial" panose="020B0604020202020204" pitchFamily="34" charset="0"/>
              </a:rPr>
              <a:t>Медицинската евакуация се извършва при:</a:t>
            </a:r>
          </a:p>
          <a:p>
            <a:pPr algn="just">
              <a:buFontTx/>
              <a:buChar char="•"/>
            </a:pPr>
            <a:r>
              <a:rPr lang="bg-BG" altLang="bg-BG" dirty="0">
                <a:latin typeface="Arial" panose="020B0604020202020204" pitchFamily="34" charset="0"/>
                <a:cs typeface="Arial" panose="020B0604020202020204" pitchFamily="34" charset="0"/>
              </a:rPr>
              <a:t> овладяване на епидемии на големи територии;</a:t>
            </a:r>
          </a:p>
          <a:p>
            <a:pPr algn="just">
              <a:buFontTx/>
              <a:buChar char="•"/>
            </a:pPr>
            <a:r>
              <a:rPr lang="bg-BG" altLang="bg-BG" dirty="0">
                <a:latin typeface="Arial" panose="020B0604020202020204" pitchFamily="34" charset="0"/>
                <a:cs typeface="Arial" panose="020B0604020202020204" pitchFamily="34" charset="0"/>
              </a:rPr>
              <a:t> защита от природните фактори (студ, жеги, безводие и др.);</a:t>
            </a:r>
          </a:p>
          <a:p>
            <a:pPr algn="just">
              <a:buFontTx/>
              <a:buChar char="•"/>
            </a:pPr>
            <a:r>
              <a:rPr lang="bg-BG" altLang="bg-BG" dirty="0">
                <a:latin typeface="Arial" panose="020B0604020202020204" pitchFamily="34" charset="0"/>
                <a:cs typeface="Arial" panose="020B0604020202020204" pitchFamily="34" charset="0"/>
              </a:rPr>
              <a:t> наранявания на бойното поле;</a:t>
            </a:r>
          </a:p>
          <a:p>
            <a:pPr algn="just">
              <a:buFontTx/>
              <a:buChar char="•"/>
            </a:pPr>
            <a:r>
              <a:rPr lang="bg-BG" altLang="bg-BG" dirty="0">
                <a:latin typeface="Arial" panose="020B0604020202020204" pitchFamily="34" charset="0"/>
                <a:cs typeface="Arial" panose="020B0604020202020204" pitchFamily="34" charset="0"/>
              </a:rPr>
              <a:t> биологическо оръжие;</a:t>
            </a:r>
          </a:p>
          <a:p>
            <a:pPr algn="just">
              <a:buFontTx/>
              <a:buChar char="•"/>
            </a:pPr>
            <a:r>
              <a:rPr lang="bg-BG" altLang="bg-BG" dirty="0">
                <a:latin typeface="Arial" panose="020B0604020202020204" pitchFamily="34" charset="0"/>
                <a:cs typeface="Arial" panose="020B0604020202020204" pitchFamily="34" charset="0"/>
              </a:rPr>
              <a:t> бойни и промишлени отровни вещества;</a:t>
            </a:r>
          </a:p>
          <a:p>
            <a:pPr algn="just">
              <a:buFontTx/>
              <a:buChar char="•"/>
            </a:pPr>
            <a:r>
              <a:rPr lang="bg-BG" altLang="bg-BG" dirty="0">
                <a:latin typeface="Arial" panose="020B0604020202020204" pitchFamily="34" charset="0"/>
                <a:cs typeface="Arial" panose="020B0604020202020204" pitchFamily="34" charset="0"/>
              </a:rPr>
              <a:t> запалително оръжие;</a:t>
            </a:r>
          </a:p>
          <a:p>
            <a:pPr algn="just">
              <a:buFontTx/>
              <a:buChar char="•"/>
            </a:pPr>
            <a:r>
              <a:rPr lang="bg-BG" altLang="bg-BG" dirty="0">
                <a:latin typeface="Arial" panose="020B0604020202020204" pitchFamily="34" charset="0"/>
                <a:cs typeface="Arial" panose="020B0604020202020204" pitchFamily="34" charset="0"/>
              </a:rPr>
              <a:t> ядрено оръжие; </a:t>
            </a:r>
          </a:p>
          <a:p>
            <a:pPr algn="just">
              <a:buFontTx/>
              <a:buChar char="•"/>
            </a:pPr>
            <a:r>
              <a:rPr lang="bg-BG" altLang="bg-BG" dirty="0">
                <a:latin typeface="Arial" panose="020B0604020202020204" pitchFamily="34" charset="0"/>
                <a:cs typeface="Arial" panose="020B0604020202020204" pitchFamily="34" charset="0"/>
              </a:rPr>
              <a:t> психологически разстройства при бойни операции.</a:t>
            </a:r>
          </a:p>
        </p:txBody>
      </p:sp>
      <p:pic>
        <p:nvPicPr>
          <p:cNvPr id="6" name="Picture 20">
            <a:extLst>
              <a:ext uri="{FF2B5EF4-FFF2-40B4-BE49-F238E27FC236}">
                <a16:creationId xmlns:a16="http://schemas.microsoft.com/office/drawing/2014/main" id="{5D6EF960-F60B-22C0-0E4E-DC2B270480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153400" y="2699624"/>
            <a:ext cx="3543300" cy="18002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" name="Picture 16">
            <a:extLst>
              <a:ext uri="{FF2B5EF4-FFF2-40B4-BE49-F238E27FC236}">
                <a16:creationId xmlns:a16="http://schemas.microsoft.com/office/drawing/2014/main" id="{F1E569E1-D4E8-0CB9-F060-1AEA33E73F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188325" y="4571286"/>
            <a:ext cx="3494088" cy="1828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" name="Picture 23">
            <a:extLst>
              <a:ext uri="{FF2B5EF4-FFF2-40B4-BE49-F238E27FC236}">
                <a16:creationId xmlns:a16="http://schemas.microsoft.com/office/drawing/2014/main" id="{6B9FD9BC-6150-E150-FA8E-99ADC8BB9C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153400" y="754936"/>
            <a:ext cx="3529013" cy="190023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" name="Text Box 24">
            <a:extLst>
              <a:ext uri="{FF2B5EF4-FFF2-40B4-BE49-F238E27FC236}">
                <a16:creationId xmlns:a16="http://schemas.microsoft.com/office/drawing/2014/main" id="{7C1EA5B2-688D-9EDB-AE7F-6D2815B4AA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10665" y="953333"/>
            <a:ext cx="3770670" cy="369332"/>
          </a:xfrm>
          <a:prstGeom prst="rect">
            <a:avLst/>
          </a:prstGeom>
          <a:solidFill>
            <a:srgbClr val="99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bg-BG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bg-BG" altLang="bg-BG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.1 МЕДИЦИНСКА ЕВАКУАЦИЯ</a:t>
            </a:r>
          </a:p>
        </p:txBody>
      </p:sp>
    </p:spTree>
    <p:extLst>
      <p:ext uri="{BB962C8B-B14F-4D97-AF65-F5344CB8AC3E}">
        <p14:creationId xmlns:p14="http://schemas.microsoft.com/office/powerpoint/2010/main" val="187408008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96B541-11EC-4C09-A941-93A44648C5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84166"/>
            <a:ext cx="3581400" cy="365125"/>
          </a:xfrm>
        </p:spPr>
        <p:txBody>
          <a:bodyPr/>
          <a:lstStyle/>
          <a:p>
            <a:fld id="{309220AF-99D2-4088-BF11-A2536404386D}" type="slidenum">
              <a:rPr lang="en-GB" sz="1400" b="1" smtClean="0">
                <a:solidFill>
                  <a:schemeClr val="tx1"/>
                </a:solidFill>
              </a:rPr>
              <a:pPr/>
              <a:t>24</a:t>
            </a:fld>
            <a:endParaRPr lang="en-GB" sz="1400" b="1" dirty="0">
              <a:solidFill>
                <a:schemeClr val="tx1"/>
              </a:solidFill>
            </a:endParaRP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6BBA5497-EA3B-4F4F-AF1A-1E1D0CE552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00086"/>
            <a:ext cx="4114800" cy="365125"/>
          </a:xfrm>
          <a:prstGeom prst="rect">
            <a:avLst/>
          </a:prstGeom>
        </p:spPr>
        <p:txBody>
          <a:bodyPr lIns="0" rIns="0"/>
          <a:lstStyle>
            <a:lvl1pPr algn="ctr">
              <a:defRPr sz="1400" b="1">
                <a:solidFill>
                  <a:schemeClr val="tx1"/>
                </a:solidFill>
              </a:defRPr>
            </a:lvl1pPr>
          </a:lstStyle>
          <a:p>
            <a:r>
              <a:rPr lang="bg-BG" dirty="0"/>
              <a:t>Национален военен университет „Васил Левски“ Некласифицирана информация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EDF0801-9984-4F30-89C9-0D2E68212825}"/>
              </a:ext>
            </a:extLst>
          </p:cNvPr>
          <p:cNvSpPr txBox="1"/>
          <p:nvPr/>
        </p:nvSpPr>
        <p:spPr>
          <a:xfrm>
            <a:off x="549439" y="5701891"/>
            <a:ext cx="110847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bg-BG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БЛАГОДАРЯ ЗА ВНИМАНИЕТО!</a:t>
            </a:r>
            <a:endParaRPr kumimoji="0" lang="bg-BG" sz="2800" b="1" i="0" u="none" strike="noStrike" kern="1200" cap="none" spc="0" normalizeH="0" baseline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Картина 11">
            <a:extLst>
              <a:ext uri="{FF2B5EF4-FFF2-40B4-BE49-F238E27FC236}">
                <a16:creationId xmlns:a16="http://schemas.microsoft.com/office/drawing/2014/main" id="{62BED8CF-092C-13FA-43D1-6E2C4431875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95"/>
          <a:stretch/>
        </p:blipFill>
        <p:spPr>
          <a:xfrm>
            <a:off x="549439" y="1429074"/>
            <a:ext cx="3889826" cy="41853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Картина 5">
            <a:extLst>
              <a:ext uri="{FF2B5EF4-FFF2-40B4-BE49-F238E27FC236}">
                <a16:creationId xmlns:a16="http://schemas.microsoft.com/office/drawing/2014/main" id="{57E62DCA-4C83-D3A4-306E-A0FFA0C06F5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2196" y="1429073"/>
            <a:ext cx="4493804" cy="41853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569421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Line 2"/>
          <p:cNvSpPr>
            <a:spLocks noChangeShapeType="1"/>
          </p:cNvSpPr>
          <p:nvPr/>
        </p:nvSpPr>
        <p:spPr bwMode="auto">
          <a:xfrm>
            <a:off x="5218114" y="2413000"/>
            <a:ext cx="1587" cy="1588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bg-BG"/>
          </a:p>
        </p:txBody>
      </p:sp>
      <p:sp>
        <p:nvSpPr>
          <p:cNvPr id="16387" name="Line 3"/>
          <p:cNvSpPr>
            <a:spLocks noChangeShapeType="1"/>
          </p:cNvSpPr>
          <p:nvPr/>
        </p:nvSpPr>
        <p:spPr bwMode="auto">
          <a:xfrm>
            <a:off x="4456114" y="3602039"/>
            <a:ext cx="1587" cy="1587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bg-BG"/>
          </a:p>
        </p:txBody>
      </p:sp>
      <p:sp>
        <p:nvSpPr>
          <p:cNvPr id="16388" name="Text Box 4"/>
          <p:cNvSpPr txBox="1">
            <a:spLocks noChangeArrowheads="1"/>
          </p:cNvSpPr>
          <p:nvPr/>
        </p:nvSpPr>
        <p:spPr bwMode="auto">
          <a:xfrm>
            <a:off x="252663" y="1191075"/>
            <a:ext cx="11939337" cy="33855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bg-BG" altLang="bg-BG" sz="16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СЕКТОРА Е ФУНДАМЕНТАЛЕН – ОТ НЕГО ЗАВИСЯТ ВСИЧКИ ОСТАНАЛИ. Същия е на първо място в списъка на ЕС. </a:t>
            </a:r>
          </a:p>
        </p:txBody>
      </p:sp>
      <p:sp>
        <p:nvSpPr>
          <p:cNvPr id="16391" name="Text Box 7"/>
          <p:cNvSpPr txBox="1">
            <a:spLocks noChangeArrowheads="1"/>
          </p:cNvSpPr>
          <p:nvPr/>
        </p:nvSpPr>
        <p:spPr bwMode="auto">
          <a:xfrm>
            <a:off x="1733573" y="5200667"/>
            <a:ext cx="9656787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indent="1746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bg-BG" altLang="bg-BG" sz="1600" dirty="0"/>
              <a:t>ИНФРАСТРУКТУРНИ ОБЕКТИ В ЕНЕРГИЙНАТА СИСТЕМА СА:</a:t>
            </a:r>
          </a:p>
          <a:p>
            <a:pPr>
              <a:buFontTx/>
              <a:buChar char="•"/>
            </a:pPr>
            <a:r>
              <a:rPr lang="bg-BG" altLang="bg-BG" sz="1600" dirty="0"/>
              <a:t>За производство на електроенергия – АЕЦ, ТЕЦ, ВЕЦ, ПАВЕЦ и др.;</a:t>
            </a:r>
          </a:p>
          <a:p>
            <a:pPr>
              <a:buFontTx/>
              <a:buChar char="•"/>
            </a:pPr>
            <a:r>
              <a:rPr lang="bg-BG" altLang="bg-BG" sz="1600" dirty="0"/>
              <a:t>Система за пренос и разпределение на електроенергия;</a:t>
            </a:r>
          </a:p>
          <a:p>
            <a:pPr>
              <a:buFontTx/>
              <a:buChar char="•"/>
            </a:pPr>
            <a:r>
              <a:rPr lang="bg-BG" altLang="bg-BG" sz="1600" dirty="0"/>
              <a:t>Система за пренос на природен газ, нефт и др.,</a:t>
            </a:r>
            <a:r>
              <a:rPr lang="en-US" altLang="bg-BG" sz="1600" dirty="0"/>
              <a:t> </a:t>
            </a:r>
            <a:r>
              <a:rPr lang="bg-BG" altLang="bg-BG" sz="1600" dirty="0"/>
              <a:t>както и рафиниране, обработване и съхранение.</a:t>
            </a:r>
          </a:p>
        </p:txBody>
      </p:sp>
      <p:pic>
        <p:nvPicPr>
          <p:cNvPr id="16394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8609" y="3845248"/>
            <a:ext cx="2005810" cy="11861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6395" name="Group 11"/>
          <p:cNvGrpSpPr>
            <a:grpSpLocks/>
          </p:cNvGrpSpPr>
          <p:nvPr/>
        </p:nvGrpSpPr>
        <p:grpSpPr bwMode="auto">
          <a:xfrm>
            <a:off x="1834239" y="1493420"/>
            <a:ext cx="8469314" cy="1824038"/>
            <a:chOff x="329" y="785"/>
            <a:chExt cx="5335" cy="1149"/>
          </a:xfrm>
        </p:grpSpPr>
        <p:sp>
          <p:nvSpPr>
            <p:cNvPr id="16396" name="Text Box 12"/>
            <p:cNvSpPr txBox="1">
              <a:spLocks noChangeArrowheads="1"/>
            </p:cNvSpPr>
            <p:nvPr/>
          </p:nvSpPr>
          <p:spPr bwMode="auto">
            <a:xfrm>
              <a:off x="1962" y="785"/>
              <a:ext cx="2041" cy="213"/>
            </a:xfrm>
            <a:prstGeom prst="rect">
              <a:avLst/>
            </a:prstGeom>
            <a:solidFill>
              <a:srgbClr val="FFFF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bg-BG" altLang="bg-BG" sz="1600" dirty="0">
                  <a:latin typeface="Arial" panose="020B0604020202020204" pitchFamily="34" charset="0"/>
                  <a:cs typeface="Arial" panose="020B0604020202020204" pitchFamily="34" charset="0"/>
                </a:rPr>
                <a:t>Атомни електроцентрали</a:t>
              </a:r>
            </a:p>
          </p:txBody>
        </p:sp>
        <p:grpSp>
          <p:nvGrpSpPr>
            <p:cNvPr id="16397" name="Group 13"/>
            <p:cNvGrpSpPr>
              <a:grpSpLocks/>
            </p:cNvGrpSpPr>
            <p:nvPr/>
          </p:nvGrpSpPr>
          <p:grpSpPr bwMode="auto">
            <a:xfrm>
              <a:off x="329" y="1013"/>
              <a:ext cx="5335" cy="921"/>
              <a:chOff x="341" y="1289"/>
              <a:chExt cx="4710" cy="865"/>
            </a:xfrm>
          </p:grpSpPr>
          <p:graphicFrame>
            <p:nvGraphicFramePr>
              <p:cNvPr id="16398" name="Object 14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29867286"/>
                  </p:ext>
                </p:extLst>
              </p:nvPr>
            </p:nvGraphicFramePr>
            <p:xfrm>
              <a:off x="3936" y="1320"/>
              <a:ext cx="1115" cy="81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Photo Editor Photo" r:id="rId3" imgW="1428949" imgH="1066667" progId="MSPhotoEd.3">
                      <p:embed/>
                    </p:oleObj>
                  </mc:Choice>
                  <mc:Fallback>
                    <p:oleObj name="Photo Editor Photo" r:id="rId3" imgW="1428949" imgH="1066667" progId="MSPhotoEd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936" y="1320"/>
                            <a:ext cx="1115" cy="818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</p:spPr>
                      </p:pic>
                    </p:oleObj>
                  </mc:Fallback>
                </mc:AlternateContent>
              </a:graphicData>
            </a:graphic>
          </p:graphicFrame>
          <p:grpSp>
            <p:nvGrpSpPr>
              <p:cNvPr id="16399" name="Group 15"/>
              <p:cNvGrpSpPr>
                <a:grpSpLocks/>
              </p:cNvGrpSpPr>
              <p:nvPr/>
            </p:nvGrpSpPr>
            <p:grpSpPr bwMode="auto">
              <a:xfrm>
                <a:off x="341" y="1289"/>
                <a:ext cx="3405" cy="865"/>
                <a:chOff x="341" y="1289"/>
                <a:chExt cx="3405" cy="865"/>
              </a:xfrm>
            </p:grpSpPr>
            <p:graphicFrame>
              <p:nvGraphicFramePr>
                <p:cNvPr id="16400" name="Object 16"/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905759064"/>
                    </p:ext>
                  </p:extLst>
                </p:nvPr>
              </p:nvGraphicFramePr>
              <p:xfrm>
                <a:off x="2608" y="1312"/>
                <a:ext cx="1138" cy="842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name="Photo Editor Photo" r:id="rId5" imgW="1448002" imgH="1190476" progId="MSPhotoEd.3">
                        <p:embed/>
                      </p:oleObj>
                    </mc:Choice>
                    <mc:Fallback>
                      <p:oleObj name="Photo Editor Photo" r:id="rId5" imgW="1448002" imgH="1190476" progId="MSPhotoEd.3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608" y="1312"/>
                              <a:ext cx="1138" cy="842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6401" name="Object 17"/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1260967619"/>
                    </p:ext>
                  </p:extLst>
                </p:nvPr>
              </p:nvGraphicFramePr>
              <p:xfrm>
                <a:off x="1443" y="1289"/>
                <a:ext cx="1017" cy="842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name="Photo Editor Photo" r:id="rId7" imgW="1523810" imgH="1247619" progId="MSPhotoEd.3">
                        <p:embed/>
                      </p:oleObj>
                    </mc:Choice>
                    <mc:Fallback>
                      <p:oleObj name="Photo Editor Photo" r:id="rId7" imgW="1523810" imgH="1247619" progId="MSPhotoEd.3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443" y="1289"/>
                              <a:ext cx="1017" cy="842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6402" name="Object 18"/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2957951819"/>
                    </p:ext>
                  </p:extLst>
                </p:nvPr>
              </p:nvGraphicFramePr>
              <p:xfrm>
                <a:off x="341" y="1314"/>
                <a:ext cx="918" cy="824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name="Photo Editor Photo" r:id="rId9" imgW="1152381" imgH="1419048" progId="MSPhotoEd.3">
                        <p:embed/>
                      </p:oleObj>
                    </mc:Choice>
                    <mc:Fallback>
                      <p:oleObj name="Photo Editor Photo" r:id="rId9" imgW="1152381" imgH="1419048" progId="MSPhotoEd.3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0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341" y="1314"/>
                              <a:ext cx="918" cy="824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p:grpSp>
        </p:grpSp>
      </p:grpSp>
      <p:graphicFrame>
        <p:nvGraphicFramePr>
          <p:cNvPr id="16403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47685986"/>
              </p:ext>
            </p:extLst>
          </p:nvPr>
        </p:nvGraphicFramePr>
        <p:xfrm>
          <a:off x="5910659" y="3826957"/>
          <a:ext cx="2046301" cy="11894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11" imgW="1133633" imgH="1362265" progId="MSPhotoEd.3">
                  <p:embed/>
                </p:oleObj>
              </mc:Choice>
              <mc:Fallback>
                <p:oleObj name="Photo Editor Photo" r:id="rId11" imgW="1133633" imgH="1362265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10659" y="3826957"/>
                        <a:ext cx="2046301" cy="118946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404" name="Object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40452023"/>
              </p:ext>
            </p:extLst>
          </p:nvPr>
        </p:nvGraphicFramePr>
        <p:xfrm>
          <a:off x="1772640" y="3821151"/>
          <a:ext cx="1773903" cy="12102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13" imgW="1448002" imgH="1190476" progId="MSPhotoEd.3">
                  <p:embed/>
                </p:oleObj>
              </mc:Choice>
              <mc:Fallback>
                <p:oleObj name="Photo Editor Photo" r:id="rId13" imgW="1448002" imgH="1190476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72640" y="3821151"/>
                        <a:ext cx="1773903" cy="121023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406" name="Text Box 22"/>
          <p:cNvSpPr txBox="1">
            <a:spLocks noChangeArrowheads="1"/>
          </p:cNvSpPr>
          <p:nvPr/>
        </p:nvSpPr>
        <p:spPr bwMode="auto">
          <a:xfrm>
            <a:off x="5616581" y="3370601"/>
            <a:ext cx="2590687" cy="338554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bg-BG" altLang="bg-BG" sz="1600" dirty="0">
                <a:latin typeface="Arial" panose="020B0604020202020204" pitchFamily="34" charset="0"/>
                <a:cs typeface="Arial" panose="020B0604020202020204" pitchFamily="34" charset="0"/>
              </a:rPr>
              <a:t>Електропреносна мрежа</a:t>
            </a:r>
          </a:p>
        </p:txBody>
      </p:sp>
      <p:sp>
        <p:nvSpPr>
          <p:cNvPr id="16407" name="Text Box 23"/>
          <p:cNvSpPr txBox="1">
            <a:spLocks noChangeArrowheads="1"/>
          </p:cNvSpPr>
          <p:nvPr/>
        </p:nvSpPr>
        <p:spPr bwMode="auto">
          <a:xfrm>
            <a:off x="2360470" y="3376232"/>
            <a:ext cx="598241" cy="338554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bg-BG" altLang="bg-BG" sz="1600" dirty="0">
                <a:latin typeface="Arial" panose="020B0604020202020204" pitchFamily="34" charset="0"/>
                <a:cs typeface="Arial" panose="020B0604020202020204" pitchFamily="34" charset="0"/>
              </a:rPr>
              <a:t>ТЕЦ</a:t>
            </a:r>
          </a:p>
        </p:txBody>
      </p:sp>
      <p:sp>
        <p:nvSpPr>
          <p:cNvPr id="16408" name="Text Box 24"/>
          <p:cNvSpPr txBox="1">
            <a:spLocks noChangeArrowheads="1"/>
          </p:cNvSpPr>
          <p:nvPr/>
        </p:nvSpPr>
        <p:spPr bwMode="auto">
          <a:xfrm>
            <a:off x="4848036" y="876060"/>
            <a:ext cx="2098651" cy="369332"/>
          </a:xfrm>
          <a:prstGeom prst="rect">
            <a:avLst/>
          </a:prstGeom>
          <a:solidFill>
            <a:srgbClr val="99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bg-BG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bg-BG" altLang="bg-BG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.1 ЕНЕРГЕТИКА</a:t>
            </a:r>
          </a:p>
        </p:txBody>
      </p:sp>
      <p:pic>
        <p:nvPicPr>
          <p:cNvPr id="2" name="Картина 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4690" y="3821152"/>
            <a:ext cx="1812309" cy="1210239"/>
          </a:xfrm>
          <a:prstGeom prst="rect">
            <a:avLst/>
          </a:prstGeom>
        </p:spPr>
      </p:pic>
      <p:sp>
        <p:nvSpPr>
          <p:cNvPr id="24" name="Text Box 9"/>
          <p:cNvSpPr txBox="1">
            <a:spLocks noChangeArrowheads="1"/>
          </p:cNvSpPr>
          <p:nvPr/>
        </p:nvSpPr>
        <p:spPr bwMode="auto">
          <a:xfrm>
            <a:off x="8298609" y="3374993"/>
            <a:ext cx="2179566" cy="300978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bg-BG" altLang="bg-BG" sz="1600" dirty="0">
                <a:latin typeface="Arial" panose="020B0604020202020204" pitchFamily="34" charset="0"/>
                <a:cs typeface="Arial" panose="020B0604020202020204" pitchFamily="34" charset="0"/>
              </a:rPr>
              <a:t>Газопреносна мрежа</a:t>
            </a:r>
          </a:p>
        </p:txBody>
      </p:sp>
      <p:sp>
        <p:nvSpPr>
          <p:cNvPr id="25" name="Text Box 23"/>
          <p:cNvSpPr txBox="1">
            <a:spLocks noChangeArrowheads="1"/>
          </p:cNvSpPr>
          <p:nvPr/>
        </p:nvSpPr>
        <p:spPr bwMode="auto">
          <a:xfrm>
            <a:off x="4456114" y="3331696"/>
            <a:ext cx="609462" cy="338554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bg-BG" altLang="bg-BG" sz="1600" dirty="0">
                <a:latin typeface="Arial" panose="020B0604020202020204" pitchFamily="34" charset="0"/>
                <a:cs typeface="Arial" panose="020B0604020202020204" pitchFamily="34" charset="0"/>
              </a:rPr>
              <a:t>ВЕЦ</a:t>
            </a:r>
          </a:p>
        </p:txBody>
      </p:sp>
      <p:sp>
        <p:nvSpPr>
          <p:cNvPr id="26" name="Контейнер за долния колонтитул 2"/>
          <p:cNvSpPr>
            <a:spLocks noGrp="1"/>
          </p:cNvSpPr>
          <p:nvPr>
            <p:ph type="ftr" sz="quarter" idx="11"/>
          </p:nvPr>
        </p:nvSpPr>
        <p:spPr>
          <a:xfrm>
            <a:off x="4038600" y="6400086"/>
            <a:ext cx="4114800" cy="365125"/>
          </a:xfrm>
        </p:spPr>
        <p:txBody>
          <a:bodyPr/>
          <a:lstStyle/>
          <a:p>
            <a:r>
              <a:rPr lang="ru-RU" dirty="0"/>
              <a:t>Национален </a:t>
            </a:r>
            <a:r>
              <a:rPr lang="ru-RU" dirty="0" err="1"/>
              <a:t>военен</a:t>
            </a:r>
            <a:r>
              <a:rPr lang="ru-RU" dirty="0"/>
              <a:t> университет „</a:t>
            </a:r>
            <a:r>
              <a:rPr lang="ru-RU" dirty="0" err="1"/>
              <a:t>Васил</a:t>
            </a:r>
            <a:r>
              <a:rPr lang="ru-RU" dirty="0"/>
              <a:t> </a:t>
            </a:r>
            <a:r>
              <a:rPr lang="ru-RU" dirty="0" err="1"/>
              <a:t>Левски</a:t>
            </a:r>
            <a:r>
              <a:rPr lang="ru-RU" dirty="0"/>
              <a:t>“ </a:t>
            </a:r>
            <a:r>
              <a:rPr lang="ru-RU" dirty="0" err="1"/>
              <a:t>Некласифицирана</a:t>
            </a:r>
            <a:r>
              <a:rPr lang="ru-RU" dirty="0"/>
              <a:t> информация</a:t>
            </a:r>
            <a:endParaRPr lang="bg-BG" dirty="0"/>
          </a:p>
        </p:txBody>
      </p:sp>
      <p:sp>
        <p:nvSpPr>
          <p:cNvPr id="27" name="Контейнер за номер на слайда 3"/>
          <p:cNvSpPr>
            <a:spLocks noGrp="1"/>
          </p:cNvSpPr>
          <p:nvPr>
            <p:ph type="sldNum" sz="quarter" idx="12"/>
          </p:nvPr>
        </p:nvSpPr>
        <p:spPr>
          <a:xfrm>
            <a:off x="8610600" y="6452636"/>
            <a:ext cx="3581400" cy="365125"/>
          </a:xfrm>
        </p:spPr>
        <p:txBody>
          <a:bodyPr/>
          <a:lstStyle/>
          <a:p>
            <a:r>
              <a:rPr lang="bg-BG" dirty="0"/>
              <a:t>3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29932802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онтейнер за долния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/>
              <a:t>Национален </a:t>
            </a:r>
            <a:r>
              <a:rPr lang="ru-RU" dirty="0" err="1"/>
              <a:t>военен</a:t>
            </a:r>
            <a:r>
              <a:rPr lang="ru-RU" dirty="0"/>
              <a:t> университет „</a:t>
            </a:r>
            <a:r>
              <a:rPr lang="ru-RU" dirty="0" err="1"/>
              <a:t>Васил</a:t>
            </a:r>
            <a:r>
              <a:rPr lang="ru-RU" dirty="0"/>
              <a:t> </a:t>
            </a:r>
            <a:r>
              <a:rPr lang="ru-RU" dirty="0" err="1"/>
              <a:t>Левски</a:t>
            </a:r>
            <a:r>
              <a:rPr lang="ru-RU" dirty="0"/>
              <a:t>“ </a:t>
            </a:r>
            <a:r>
              <a:rPr lang="ru-RU" dirty="0" err="1"/>
              <a:t>Некласифицирана</a:t>
            </a:r>
            <a:r>
              <a:rPr lang="ru-RU" dirty="0"/>
              <a:t> информация</a:t>
            </a:r>
            <a:endParaRPr lang="bg-BG" dirty="0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9220AF-99D2-4088-BF11-A2536404386D}" type="slidenum">
              <a:rPr lang="en-GB" smtClean="0"/>
              <a:pPr/>
              <a:t>4</a:t>
            </a:fld>
            <a:endParaRPr lang="en-GB" dirty="0"/>
          </a:p>
        </p:txBody>
      </p:sp>
      <p:sp>
        <p:nvSpPr>
          <p:cNvPr id="5" name="Line 2"/>
          <p:cNvSpPr>
            <a:spLocks noChangeShapeType="1"/>
          </p:cNvSpPr>
          <p:nvPr/>
        </p:nvSpPr>
        <p:spPr bwMode="auto">
          <a:xfrm>
            <a:off x="5218114" y="2413000"/>
            <a:ext cx="1587" cy="1588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bg-BG"/>
          </a:p>
        </p:txBody>
      </p:sp>
      <p:sp>
        <p:nvSpPr>
          <p:cNvPr id="6" name="Line 3"/>
          <p:cNvSpPr>
            <a:spLocks noChangeShapeType="1"/>
          </p:cNvSpPr>
          <p:nvPr/>
        </p:nvSpPr>
        <p:spPr bwMode="auto">
          <a:xfrm>
            <a:off x="4456114" y="3602039"/>
            <a:ext cx="1587" cy="1587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bg-BG"/>
          </a:p>
        </p:txBody>
      </p:sp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4622433" y="946964"/>
            <a:ext cx="3659207" cy="369332"/>
          </a:xfrm>
          <a:prstGeom prst="rect">
            <a:avLst/>
          </a:prstGeom>
          <a:solidFill>
            <a:srgbClr val="99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bg-BG" altLang="bg-BG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1.2 ЯДРЕНА ПРОМИШЛЕНОСТ</a:t>
            </a:r>
          </a:p>
        </p:txBody>
      </p:sp>
      <p:graphicFrame>
        <p:nvGraphicFramePr>
          <p:cNvPr id="8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21778759"/>
              </p:ext>
            </p:extLst>
          </p:nvPr>
        </p:nvGraphicFramePr>
        <p:xfrm>
          <a:off x="1961395" y="2395898"/>
          <a:ext cx="3705479" cy="27240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2" imgW="12901587" imgH="12203175" progId="Photoshop.Image.7">
                  <p:embed/>
                </p:oleObj>
              </mc:Choice>
              <mc:Fallback>
                <p:oleObj name="Image" r:id="rId2" imgW="12901587" imgH="12203175" progId="Photoshop.Image.7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61395" y="2395898"/>
                        <a:ext cx="3705479" cy="272400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 Box 10"/>
          <p:cNvSpPr txBox="1">
            <a:spLocks noChangeArrowheads="1"/>
          </p:cNvSpPr>
          <p:nvPr/>
        </p:nvSpPr>
        <p:spPr bwMode="auto">
          <a:xfrm>
            <a:off x="2604931" y="1901092"/>
            <a:ext cx="6813693" cy="369332"/>
          </a:xfrm>
          <a:prstGeom prst="rect">
            <a:avLst/>
          </a:prstGeom>
          <a:solidFill>
            <a:srgbClr val="FFFF9F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bg-BG" altLang="bg-BG" dirty="0">
                <a:latin typeface="Arial" panose="020B0604020202020204" pitchFamily="34" charset="0"/>
                <a:cs typeface="Arial" panose="020B0604020202020204" pitchFamily="34" charset="0"/>
              </a:rPr>
              <a:t>Постоянно хранилище за радиоактивни отпадъци  Нови хан</a:t>
            </a:r>
          </a:p>
        </p:txBody>
      </p:sp>
      <p:sp>
        <p:nvSpPr>
          <p:cNvPr id="10" name="Rectangle 11"/>
          <p:cNvSpPr>
            <a:spLocks noChangeArrowheads="1"/>
          </p:cNvSpPr>
          <p:nvPr/>
        </p:nvSpPr>
        <p:spPr bwMode="auto">
          <a:xfrm>
            <a:off x="1524001" y="1948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bg-BG"/>
          </a:p>
        </p:txBody>
      </p:sp>
      <p:graphicFrame>
        <p:nvGraphicFramePr>
          <p:cNvPr id="11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97746167"/>
              </p:ext>
            </p:extLst>
          </p:nvPr>
        </p:nvGraphicFramePr>
        <p:xfrm>
          <a:off x="6388514" y="2373046"/>
          <a:ext cx="3546158" cy="274686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4" imgW="15238095" imgH="11428571" progId="MSPhotoEd.3">
                  <p:embed/>
                </p:oleObj>
              </mc:Choice>
              <mc:Fallback>
                <p:oleObj name="Photo Editor Photo" r:id="rId4" imgW="15238095" imgH="11428571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88514" y="2373046"/>
                        <a:ext cx="3546158" cy="274686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573505" y="1441770"/>
            <a:ext cx="11044989" cy="369332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bg-BG" altLang="bg-BG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СЕКТОРА Е ЗА ПРОИЗВОДСТВО И СЪХРАНЕНИЕ/ПРЕРАБОТВАНЕ НА ЯДРЕНИ МАТЕРИАЛИ </a:t>
            </a:r>
          </a:p>
        </p:txBody>
      </p:sp>
      <p:sp>
        <p:nvSpPr>
          <p:cNvPr id="13" name="Text Box 7"/>
          <p:cNvSpPr txBox="1">
            <a:spLocks noChangeArrowheads="1"/>
          </p:cNvSpPr>
          <p:nvPr/>
        </p:nvSpPr>
        <p:spPr bwMode="auto">
          <a:xfrm>
            <a:off x="1837740" y="5276235"/>
            <a:ext cx="8042275" cy="8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indent="1746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bg-BG" altLang="bg-BG" sz="1600" dirty="0"/>
              <a:t>ИНФРАСТРУКТУРНИ ОБЕКТИ В СИСТЕМАТА</a:t>
            </a:r>
            <a:r>
              <a:rPr lang="en-US" altLang="bg-BG" sz="1600" dirty="0"/>
              <a:t> </a:t>
            </a:r>
            <a:r>
              <a:rPr lang="bg-BG" altLang="bg-BG" sz="1600" dirty="0"/>
              <a:t>НА ЯДРЕНАТА ИНДУСТРИЯ СА:</a:t>
            </a:r>
          </a:p>
          <a:p>
            <a:pPr>
              <a:buFontTx/>
              <a:buChar char="•"/>
            </a:pPr>
            <a:r>
              <a:rPr lang="bg-BG" altLang="bg-BG" sz="1600" dirty="0"/>
              <a:t>Това е единствения сектор, в който има ясни нормативно определени степени на критичност, съобразени с директивите на ЕС и препоръките на МААЕ.</a:t>
            </a:r>
          </a:p>
        </p:txBody>
      </p:sp>
    </p:spTree>
    <p:extLst>
      <p:ext uri="{BB962C8B-B14F-4D97-AF65-F5344CB8AC3E}">
        <p14:creationId xmlns:p14="http://schemas.microsoft.com/office/powerpoint/2010/main" val="22658458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онтейнер за долния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Национален военен университет „Васил Левски“ Некласифицирана информация</a:t>
            </a:r>
            <a:endParaRPr lang="bg-BG" dirty="0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9220AF-99D2-4088-BF11-A2536404386D}" type="slidenum">
              <a:rPr lang="en-GB" smtClean="0"/>
              <a:pPr/>
              <a:t>5</a:t>
            </a:fld>
            <a:endParaRPr lang="en-GB" dirty="0"/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1967081" y="1260768"/>
            <a:ext cx="8532812" cy="366712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algn="ctr"/>
            <a:r>
              <a:rPr lang="bg-BG" altLang="bg-BG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ЗНАЧЕНИЕТО НА СЕКТОРА НАРАСТВА В ГЛОБАЛЕН ПЛАН</a:t>
            </a:r>
          </a:p>
        </p:txBody>
      </p:sp>
      <p:sp>
        <p:nvSpPr>
          <p:cNvPr id="7" name="Text Box 24"/>
          <p:cNvSpPr txBox="1">
            <a:spLocks noChangeArrowheads="1"/>
          </p:cNvSpPr>
          <p:nvPr/>
        </p:nvSpPr>
        <p:spPr bwMode="auto">
          <a:xfrm>
            <a:off x="4669968" y="891436"/>
            <a:ext cx="2980303" cy="369332"/>
          </a:xfrm>
          <a:prstGeom prst="rect">
            <a:avLst/>
          </a:prstGeom>
          <a:solidFill>
            <a:srgbClr val="99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bg-BG" altLang="bg-BG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1.3 ТЕЛЕКОМУНИКАЦИИ</a:t>
            </a:r>
          </a:p>
        </p:txBody>
      </p:sp>
      <p:grpSp>
        <p:nvGrpSpPr>
          <p:cNvPr id="8" name="Group 8"/>
          <p:cNvGrpSpPr>
            <a:grpSpLocks/>
          </p:cNvGrpSpPr>
          <p:nvPr/>
        </p:nvGrpSpPr>
        <p:grpSpPr bwMode="auto">
          <a:xfrm>
            <a:off x="2100222" y="1260768"/>
            <a:ext cx="4607160" cy="2673372"/>
            <a:chOff x="454" y="663"/>
            <a:chExt cx="2787" cy="1604"/>
          </a:xfrm>
        </p:grpSpPr>
        <p:sp>
          <p:nvSpPr>
            <p:cNvPr id="9" name="Text Box 9"/>
            <p:cNvSpPr txBox="1">
              <a:spLocks noChangeArrowheads="1"/>
            </p:cNvSpPr>
            <p:nvPr/>
          </p:nvSpPr>
          <p:spPr bwMode="auto">
            <a:xfrm>
              <a:off x="567" y="663"/>
              <a:ext cx="112" cy="1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CC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endParaRPr lang="en-US" altLang="bg-BG">
                <a:solidFill>
                  <a:schemeClr val="bg1"/>
                </a:solidFill>
              </a:endParaRPr>
            </a:p>
          </p:txBody>
        </p:sp>
        <p:pic>
          <p:nvPicPr>
            <p:cNvPr id="10" name="Picture 10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42" y="906"/>
              <a:ext cx="1299" cy="13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1" name="Picture 1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4" y="908"/>
              <a:ext cx="1285" cy="135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2" name="Picture 13" descr="novi_tehn_0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042959" y="1626753"/>
            <a:ext cx="3168650" cy="226779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3" name="Text Box 7"/>
          <p:cNvSpPr txBox="1">
            <a:spLocks noChangeArrowheads="1"/>
          </p:cNvSpPr>
          <p:nvPr/>
        </p:nvSpPr>
        <p:spPr bwMode="auto">
          <a:xfrm>
            <a:off x="2328547" y="3964307"/>
            <a:ext cx="8042275" cy="2322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indent="1746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bg-BG" altLang="bg-BG" dirty="0"/>
              <a:t>ИНФРАСТРУКТУРНИ ОБЕКТИ В ТЕЛЕКОМУНИКАЦИИТЕ СА:</a:t>
            </a:r>
          </a:p>
          <a:p>
            <a:pPr>
              <a:buFontTx/>
              <a:buChar char="•"/>
            </a:pPr>
            <a:r>
              <a:rPr lang="bg-BG" altLang="bg-BG" sz="1600" dirty="0"/>
              <a:t>Защита на информационните системи;</a:t>
            </a:r>
          </a:p>
          <a:p>
            <a:pPr>
              <a:buFontTx/>
              <a:buChar char="•"/>
            </a:pPr>
            <a:r>
              <a:rPr lang="bg-BG" altLang="bg-BG" sz="1600" dirty="0"/>
              <a:t>Автоматизирани инф. системи за контрол;</a:t>
            </a:r>
          </a:p>
          <a:p>
            <a:pPr>
              <a:buFontTx/>
              <a:buChar char="•"/>
            </a:pPr>
            <a:r>
              <a:rPr lang="bg-BG" altLang="bg-BG" sz="1600" dirty="0"/>
              <a:t>Интернет;</a:t>
            </a:r>
          </a:p>
          <a:p>
            <a:pPr>
              <a:buFontTx/>
              <a:buChar char="•"/>
            </a:pPr>
            <a:r>
              <a:rPr lang="bg-BG" altLang="bg-BG" sz="1600" dirty="0"/>
              <a:t>Стационарни телекомуникации;</a:t>
            </a:r>
          </a:p>
          <a:p>
            <a:pPr>
              <a:buFontTx/>
              <a:buChar char="•"/>
            </a:pPr>
            <a:r>
              <a:rPr lang="bg-BG" altLang="bg-BG" sz="1600" dirty="0"/>
              <a:t>Мобилни телекомуникации;</a:t>
            </a:r>
          </a:p>
          <a:p>
            <a:pPr>
              <a:buFontTx/>
              <a:buChar char="•"/>
            </a:pPr>
            <a:r>
              <a:rPr lang="bg-BG" altLang="bg-BG" sz="1600" dirty="0"/>
              <a:t>Радио комуникации и навигация;</a:t>
            </a:r>
          </a:p>
          <a:p>
            <a:pPr>
              <a:buFontTx/>
              <a:buChar char="•"/>
            </a:pPr>
            <a:r>
              <a:rPr lang="bg-BG" altLang="bg-BG" sz="1600" dirty="0"/>
              <a:t>Сателитна комуникация;</a:t>
            </a:r>
          </a:p>
          <a:p>
            <a:pPr>
              <a:buFontTx/>
              <a:buChar char="•"/>
            </a:pPr>
            <a:r>
              <a:rPr lang="bg-BG" altLang="bg-BG" sz="1600" dirty="0"/>
              <a:t>Радио и телевизия.</a:t>
            </a:r>
          </a:p>
        </p:txBody>
      </p:sp>
    </p:spTree>
    <p:extLst>
      <p:ext uri="{BB962C8B-B14F-4D97-AF65-F5344CB8AC3E}">
        <p14:creationId xmlns:p14="http://schemas.microsoft.com/office/powerpoint/2010/main" val="36219817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онтейнер за долния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Национален военен университет „Васил Левски“ Некласифицирана информация</a:t>
            </a:r>
            <a:endParaRPr lang="bg-BG" dirty="0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9220AF-99D2-4088-BF11-A2536404386D}" type="slidenum">
              <a:rPr lang="en-GB" smtClean="0"/>
              <a:pPr/>
              <a:t>6</a:t>
            </a:fld>
            <a:endParaRPr lang="en-GB" dirty="0"/>
          </a:p>
        </p:txBody>
      </p:sp>
      <p:sp>
        <p:nvSpPr>
          <p:cNvPr id="5" name="Text Box 24"/>
          <p:cNvSpPr txBox="1">
            <a:spLocks noChangeArrowheads="1"/>
          </p:cNvSpPr>
          <p:nvPr/>
        </p:nvSpPr>
        <p:spPr bwMode="auto">
          <a:xfrm>
            <a:off x="4669968" y="891436"/>
            <a:ext cx="2892715" cy="369332"/>
          </a:xfrm>
          <a:prstGeom prst="rect">
            <a:avLst/>
          </a:prstGeom>
          <a:solidFill>
            <a:srgbClr val="99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bg-BG" altLang="bg-BG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1.4 ВОДОСНАБДЯВАНЕ</a:t>
            </a:r>
          </a:p>
        </p:txBody>
      </p:sp>
      <p:pic>
        <p:nvPicPr>
          <p:cNvPr id="6" name="Picture 14" descr="imagesIQIEY4AV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2250" y="1528012"/>
            <a:ext cx="3816350" cy="3127836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" name="Picture 18" descr="VE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372768" y="1528012"/>
            <a:ext cx="4038600" cy="312783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610600" y="1528013"/>
            <a:ext cx="3311525" cy="3127834"/>
          </a:xfrm>
          <a:prstGeom prst="rect">
            <a:avLst/>
          </a:prstGeom>
          <a:noFill/>
          <a:ln/>
        </p:spPr>
      </p:pic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2825611" y="4850562"/>
            <a:ext cx="6453188" cy="1344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bg-BG" altLang="bg-BG" sz="1600" dirty="0">
                <a:latin typeface="Arial" panose="020B0604020202020204" pitchFamily="34" charset="0"/>
                <a:cs typeface="Arial" panose="020B0604020202020204" pitchFamily="34" charset="0"/>
              </a:rPr>
              <a:t>ИНФРАСТРУКТУРНИ ОБЕКТИ В СЕКТОРА:</a:t>
            </a:r>
          </a:p>
          <a:p>
            <a:pPr>
              <a:buFontTx/>
              <a:buChar char="•"/>
            </a:pPr>
            <a:r>
              <a:rPr lang="bg-BG" altLang="bg-BG" sz="1600" dirty="0">
                <a:latin typeface="Arial" panose="020B0604020202020204" pitchFamily="34" charset="0"/>
                <a:cs typeface="Arial" panose="020B0604020202020204" pitchFamily="34" charset="0"/>
              </a:rPr>
              <a:t> водохранилища – естествени и изкуствени;</a:t>
            </a:r>
          </a:p>
          <a:p>
            <a:pPr>
              <a:buFontTx/>
              <a:buChar char="•"/>
            </a:pPr>
            <a:r>
              <a:rPr lang="bg-BG" altLang="bg-BG" sz="1600" dirty="0">
                <a:latin typeface="Arial" panose="020B0604020202020204" pitchFamily="34" charset="0"/>
                <a:cs typeface="Arial" panose="020B0604020202020204" pitchFamily="34" charset="0"/>
              </a:rPr>
              <a:t> хидротехнически съоръжения; </a:t>
            </a:r>
          </a:p>
          <a:p>
            <a:pPr>
              <a:buFontTx/>
              <a:buChar char="•"/>
            </a:pPr>
            <a:r>
              <a:rPr lang="bg-BG" altLang="bg-BG" sz="1600" dirty="0">
                <a:latin typeface="Arial" panose="020B0604020202020204" pitchFamily="34" charset="0"/>
                <a:cs typeface="Arial" panose="020B0604020202020204" pitchFamily="34" charset="0"/>
              </a:rPr>
              <a:t> преносни мрежи за пречистване на вода и водоснабдяване.</a:t>
            </a:r>
          </a:p>
          <a:p>
            <a:pPr>
              <a:buFontTx/>
              <a:buChar char="•"/>
            </a:pPr>
            <a:endParaRPr lang="bg-BG" altLang="bg-BG" sz="1600" dirty="0"/>
          </a:p>
        </p:txBody>
      </p:sp>
    </p:spTree>
    <p:extLst>
      <p:ext uri="{BB962C8B-B14F-4D97-AF65-F5344CB8AC3E}">
        <p14:creationId xmlns:p14="http://schemas.microsoft.com/office/powerpoint/2010/main" val="29680457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онтейнер за долния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Национален военен университет „Васил Левски“ Некласифицирана информация</a:t>
            </a:r>
            <a:endParaRPr lang="bg-BG" dirty="0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9220AF-99D2-4088-BF11-A2536404386D}" type="slidenum">
              <a:rPr lang="en-GB" smtClean="0"/>
              <a:pPr/>
              <a:t>7</a:t>
            </a:fld>
            <a:endParaRPr lang="en-GB" dirty="0"/>
          </a:p>
        </p:txBody>
      </p:sp>
      <p:sp>
        <p:nvSpPr>
          <p:cNvPr id="5" name="Text Box 24"/>
          <p:cNvSpPr txBox="1">
            <a:spLocks noChangeArrowheads="1"/>
          </p:cNvSpPr>
          <p:nvPr/>
        </p:nvSpPr>
        <p:spPr bwMode="auto">
          <a:xfrm>
            <a:off x="3403435" y="903468"/>
            <a:ext cx="5513369" cy="369332"/>
          </a:xfrm>
          <a:prstGeom prst="rect">
            <a:avLst/>
          </a:prstGeom>
          <a:solidFill>
            <a:srgbClr val="99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bg-BG" altLang="bg-BG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1.5 ОСИГУРЯВАНЕ С ХРАНИТЕЛНИ ПРОДУКТИ</a:t>
            </a:r>
          </a:p>
        </p:txBody>
      </p:sp>
      <p:sp>
        <p:nvSpPr>
          <p:cNvPr id="6" name="Text Box 13"/>
          <p:cNvSpPr txBox="1">
            <a:spLocks noChangeArrowheads="1"/>
          </p:cNvSpPr>
          <p:nvPr/>
        </p:nvSpPr>
        <p:spPr bwMode="auto">
          <a:xfrm>
            <a:off x="1198933" y="1305493"/>
            <a:ext cx="1997075" cy="366712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bg-BG" altLang="bg-BG" dirty="0">
                <a:latin typeface="Arial" panose="020B0604020202020204" pitchFamily="34" charset="0"/>
                <a:cs typeface="Arial" panose="020B0604020202020204" pitchFamily="34" charset="0"/>
              </a:rPr>
              <a:t>Животновъдство</a:t>
            </a:r>
          </a:p>
        </p:txBody>
      </p:sp>
      <p:sp>
        <p:nvSpPr>
          <p:cNvPr id="7" name="Rectangle 14"/>
          <p:cNvSpPr>
            <a:spLocks noChangeArrowheads="1"/>
          </p:cNvSpPr>
          <p:nvPr/>
        </p:nvSpPr>
        <p:spPr bwMode="auto">
          <a:xfrm>
            <a:off x="5405436" y="1289256"/>
            <a:ext cx="1381125" cy="366713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bg-BG" altLang="bg-BG" dirty="0">
                <a:latin typeface="Arial" panose="020B0604020202020204" pitchFamily="34" charset="0"/>
                <a:cs typeface="Arial" panose="020B0604020202020204" pitchFamily="34" charset="0"/>
              </a:rPr>
              <a:t>Земеделие</a:t>
            </a:r>
          </a:p>
        </p:txBody>
      </p:sp>
      <p:pic>
        <p:nvPicPr>
          <p:cNvPr id="8" name="Picture 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480" y="1704898"/>
            <a:ext cx="3453982" cy="2726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5762" y="1694086"/>
            <a:ext cx="3781926" cy="27368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 Box 12"/>
          <p:cNvSpPr txBox="1">
            <a:spLocks noChangeArrowheads="1"/>
          </p:cNvSpPr>
          <p:nvPr/>
        </p:nvSpPr>
        <p:spPr bwMode="auto">
          <a:xfrm>
            <a:off x="611188" y="4693478"/>
            <a:ext cx="11267080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indent="1746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bg-BG" altLang="bg-BG" sz="1600" dirty="0"/>
              <a:t>ИНФРАСТРУКТУРНИ ОБЕКТИ В СЕКТОРА ЗА ОСИГУРЯВАНЕ НА ЖИЗНЕНО ВАЖНИ ХРАНИТЕЛНИ ПРОДУКТИ:</a:t>
            </a:r>
          </a:p>
          <a:p>
            <a:pPr marL="625475" indent="-265113">
              <a:buFontTx/>
              <a:buChar char="•"/>
            </a:pPr>
            <a:r>
              <a:rPr lang="bg-BG" altLang="bg-BG" sz="1600" dirty="0"/>
              <a:t>Предприятия за производство на основни хранителни продукти;</a:t>
            </a:r>
          </a:p>
          <a:p>
            <a:pPr marL="625475" indent="-265113">
              <a:buFontTx/>
              <a:buChar char="•"/>
            </a:pPr>
            <a:r>
              <a:rPr lang="bg-BG" altLang="bg-BG" sz="1600" dirty="0"/>
              <a:t>Съхранение, доставка и разпределение на основни хранителни продукти;</a:t>
            </a:r>
          </a:p>
          <a:p>
            <a:pPr marL="625475" indent="-265113">
              <a:buFontTx/>
              <a:buChar char="•"/>
            </a:pPr>
            <a:r>
              <a:rPr lang="bg-BG" altLang="bg-BG" sz="1600" dirty="0"/>
              <a:t>Система за гарантиране на качеството и безопасността на хранителните продукти.</a:t>
            </a:r>
            <a:endParaRPr lang="en-US" altLang="bg-BG" sz="1600" dirty="0"/>
          </a:p>
          <a:p>
            <a:pPr marL="625475" indent="-265113">
              <a:buFontTx/>
              <a:buChar char="•"/>
            </a:pPr>
            <a:r>
              <a:rPr lang="bg-BG" altLang="bg-BG" sz="1600" dirty="0"/>
              <a:t>Състояние на земеделието след 1990.</a:t>
            </a:r>
          </a:p>
        </p:txBody>
      </p:sp>
      <p:pic>
        <p:nvPicPr>
          <p:cNvPr id="13" name="Картина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8988" y="3099245"/>
            <a:ext cx="3469280" cy="1337818"/>
          </a:xfrm>
          <a:prstGeom prst="rect">
            <a:avLst/>
          </a:prstGeom>
        </p:spPr>
      </p:pic>
      <p:pic>
        <p:nvPicPr>
          <p:cNvPr id="14" name="Картина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8988" y="1694086"/>
            <a:ext cx="3469280" cy="1337872"/>
          </a:xfrm>
          <a:prstGeom prst="rect">
            <a:avLst/>
          </a:prstGeom>
        </p:spPr>
      </p:pic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9389255" y="1253005"/>
            <a:ext cx="1508746" cy="369332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bg-BG" altLang="bg-BG" dirty="0">
                <a:latin typeface="Arial" panose="020B0604020202020204" pitchFamily="34" charset="0"/>
                <a:cs typeface="Arial" panose="020B0604020202020204" pitchFamily="34" charset="0"/>
              </a:rPr>
              <a:t>Съхранение</a:t>
            </a:r>
          </a:p>
        </p:txBody>
      </p:sp>
    </p:spTree>
    <p:extLst>
      <p:ext uri="{BB962C8B-B14F-4D97-AF65-F5344CB8AC3E}">
        <p14:creationId xmlns:p14="http://schemas.microsoft.com/office/powerpoint/2010/main" val="17042651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онтейнер за долния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Национален военен университет „Васил Левски“ Некласифицирана информация</a:t>
            </a:r>
            <a:endParaRPr lang="bg-BG" dirty="0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9220AF-99D2-4088-BF11-A2536404386D}" type="slidenum">
              <a:rPr lang="en-GB" smtClean="0"/>
              <a:pPr/>
              <a:t>8</a:t>
            </a:fld>
            <a:endParaRPr lang="en-GB" dirty="0"/>
          </a:p>
        </p:txBody>
      </p:sp>
      <p:sp>
        <p:nvSpPr>
          <p:cNvPr id="5" name="Text Box 24"/>
          <p:cNvSpPr txBox="1">
            <a:spLocks noChangeArrowheads="1"/>
          </p:cNvSpPr>
          <p:nvPr/>
        </p:nvSpPr>
        <p:spPr bwMode="auto">
          <a:xfrm>
            <a:off x="4930456" y="861479"/>
            <a:ext cx="2459328" cy="369332"/>
          </a:xfrm>
          <a:prstGeom prst="rect">
            <a:avLst/>
          </a:prstGeom>
          <a:solidFill>
            <a:srgbClr val="99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bg-BG" altLang="bg-BG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1.6 Здравеопазване</a:t>
            </a:r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3155485" y="1249367"/>
            <a:ext cx="2844428" cy="369332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bg-BG" altLang="bg-BG" dirty="0">
                <a:latin typeface="Arial" panose="020B0604020202020204" pitchFamily="34" charset="0"/>
                <a:cs typeface="Arial" panose="020B0604020202020204" pitchFamily="34" charset="0"/>
              </a:rPr>
              <a:t>Медицинско обслужване</a:t>
            </a:r>
          </a:p>
        </p:txBody>
      </p:sp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767975" y="4108912"/>
            <a:ext cx="1298049" cy="369332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bg-BG" altLang="bg-BG" dirty="0">
                <a:latin typeface="Arial" panose="020B0604020202020204" pitchFamily="34" charset="0"/>
                <a:cs typeface="Arial" panose="020B0604020202020204" pitchFamily="34" charset="0"/>
              </a:rPr>
              <a:t>Лекарства</a:t>
            </a:r>
          </a:p>
        </p:txBody>
      </p:sp>
      <p:sp>
        <p:nvSpPr>
          <p:cNvPr id="10" name="Text Box 9"/>
          <p:cNvSpPr txBox="1">
            <a:spLocks noChangeArrowheads="1"/>
          </p:cNvSpPr>
          <p:nvPr/>
        </p:nvSpPr>
        <p:spPr bwMode="auto">
          <a:xfrm>
            <a:off x="2502927" y="3224198"/>
            <a:ext cx="7186144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indent="1746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bg-BG" altLang="bg-BG" sz="1600" dirty="0"/>
              <a:t>ИНФРАСТРУКТУРНИ ОБЕКТИ В ЗДРАВЕОПАЗВАНЕТО СА:</a:t>
            </a:r>
          </a:p>
          <a:p>
            <a:pPr>
              <a:buFontTx/>
              <a:buChar char="•"/>
            </a:pPr>
            <a:r>
              <a:rPr lang="bg-BG" altLang="bg-BG" sz="1600" dirty="0"/>
              <a:t>Болници, санаториуми и центрове за рехабилитация;</a:t>
            </a:r>
          </a:p>
          <a:p>
            <a:pPr>
              <a:buFontTx/>
              <a:buChar char="•"/>
            </a:pPr>
            <a:r>
              <a:rPr lang="bg-BG" altLang="bg-BG" sz="1600" dirty="0"/>
              <a:t>Фармацевтични предприятия, аптечна мрежа и складове;</a:t>
            </a:r>
          </a:p>
          <a:p>
            <a:pPr>
              <a:buFontTx/>
              <a:buChar char="•"/>
            </a:pPr>
            <a:r>
              <a:rPr lang="bg-BG" altLang="bg-BG" sz="1600" dirty="0"/>
              <a:t>Неотложна, спешна, бърза, доболнична и болнична медицинска помощ </a:t>
            </a:r>
          </a:p>
          <a:p>
            <a:pPr>
              <a:buFontTx/>
              <a:buChar char="•"/>
            </a:pPr>
            <a:r>
              <a:rPr lang="bg-BG" altLang="bg-BG" sz="1600" dirty="0"/>
              <a:t>Лаборатория по вирусология и др.</a:t>
            </a:r>
          </a:p>
        </p:txBody>
      </p:sp>
      <p:pic>
        <p:nvPicPr>
          <p:cNvPr id="2" name="Картина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2536" y="1605442"/>
            <a:ext cx="2724150" cy="1600199"/>
          </a:xfrm>
          <a:prstGeom prst="rect">
            <a:avLst/>
          </a:prstGeom>
        </p:spPr>
      </p:pic>
      <p:pic>
        <p:nvPicPr>
          <p:cNvPr id="11" name="Картина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903" y="4475625"/>
            <a:ext cx="2418192" cy="1645920"/>
          </a:xfrm>
          <a:prstGeom prst="rect">
            <a:avLst/>
          </a:prstGeom>
        </p:spPr>
      </p:pic>
      <p:pic>
        <p:nvPicPr>
          <p:cNvPr id="12" name="Картина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7350" y="1599748"/>
            <a:ext cx="2933451" cy="1605893"/>
          </a:xfrm>
          <a:prstGeom prst="rect">
            <a:avLst/>
          </a:prstGeom>
        </p:spPr>
      </p:pic>
      <p:pic>
        <p:nvPicPr>
          <p:cNvPr id="13" name="Картина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3621" y="1597130"/>
            <a:ext cx="2771775" cy="1608512"/>
          </a:xfrm>
          <a:prstGeom prst="rect">
            <a:avLst/>
          </a:prstGeom>
        </p:spPr>
      </p:pic>
      <p:pic>
        <p:nvPicPr>
          <p:cNvPr id="14" name="Картина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1122" y="4478440"/>
            <a:ext cx="2466975" cy="1643105"/>
          </a:xfrm>
          <a:prstGeom prst="rect">
            <a:avLst/>
          </a:prstGeom>
        </p:spPr>
      </p:pic>
      <p:pic>
        <p:nvPicPr>
          <p:cNvPr id="15" name="Картина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29" y="1605442"/>
            <a:ext cx="2857500" cy="1600200"/>
          </a:xfrm>
          <a:prstGeom prst="rect">
            <a:avLst/>
          </a:prstGeom>
        </p:spPr>
      </p:pic>
      <p:sp>
        <p:nvSpPr>
          <p:cNvPr id="16" name="Text Box 7"/>
          <p:cNvSpPr txBox="1">
            <a:spLocks noChangeArrowheads="1"/>
          </p:cNvSpPr>
          <p:nvPr/>
        </p:nvSpPr>
        <p:spPr bwMode="auto">
          <a:xfrm>
            <a:off x="918499" y="1230417"/>
            <a:ext cx="1110946" cy="369332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bg-BG" altLang="bg-BG" dirty="0">
                <a:latin typeface="Arial" panose="020B0604020202020204" pitchFamily="34" charset="0"/>
                <a:cs typeface="Arial" panose="020B0604020202020204" pitchFamily="34" charset="0"/>
              </a:rPr>
              <a:t>Болници</a:t>
            </a:r>
          </a:p>
        </p:txBody>
      </p:sp>
      <p:sp>
        <p:nvSpPr>
          <p:cNvPr id="17" name="Text Box 7"/>
          <p:cNvSpPr txBox="1">
            <a:spLocks noChangeArrowheads="1"/>
          </p:cNvSpPr>
          <p:nvPr/>
        </p:nvSpPr>
        <p:spPr bwMode="auto">
          <a:xfrm>
            <a:off x="7125953" y="1227797"/>
            <a:ext cx="924292" cy="369332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bg-BG" altLang="bg-BG" dirty="0">
                <a:latin typeface="Arial" panose="020B0604020202020204" pitchFamily="34" charset="0"/>
                <a:cs typeface="Arial" panose="020B0604020202020204" pitchFamily="34" charset="0"/>
              </a:rPr>
              <a:t>Аптеки</a:t>
            </a:r>
          </a:p>
        </p:txBody>
      </p:sp>
      <p:sp>
        <p:nvSpPr>
          <p:cNvPr id="18" name="Text Box 7"/>
          <p:cNvSpPr txBox="1">
            <a:spLocks noChangeArrowheads="1"/>
          </p:cNvSpPr>
          <p:nvPr/>
        </p:nvSpPr>
        <p:spPr bwMode="auto">
          <a:xfrm>
            <a:off x="9240685" y="1217553"/>
            <a:ext cx="2687852" cy="369332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bg-BG" altLang="bg-BG" dirty="0">
                <a:latin typeface="Arial" panose="020B0604020202020204" pitchFamily="34" charset="0"/>
                <a:cs typeface="Arial" panose="020B0604020202020204" pitchFamily="34" charset="0"/>
              </a:rPr>
              <a:t>Складове за лекарства</a:t>
            </a:r>
          </a:p>
        </p:txBody>
      </p:sp>
      <p:sp>
        <p:nvSpPr>
          <p:cNvPr id="19" name="Text Box 7"/>
          <p:cNvSpPr txBox="1">
            <a:spLocks noChangeArrowheads="1"/>
          </p:cNvSpPr>
          <p:nvPr/>
        </p:nvSpPr>
        <p:spPr bwMode="auto">
          <a:xfrm>
            <a:off x="9664325" y="4106293"/>
            <a:ext cx="1840568" cy="369332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bg-BG" altLang="bg-BG" dirty="0">
                <a:latin typeface="Arial" panose="020B0604020202020204" pitchFamily="34" charset="0"/>
                <a:cs typeface="Arial" panose="020B0604020202020204" pitchFamily="34" charset="0"/>
              </a:rPr>
              <a:t>Спешна помощ</a:t>
            </a:r>
          </a:p>
        </p:txBody>
      </p:sp>
      <p:pic>
        <p:nvPicPr>
          <p:cNvPr id="20" name="Картина 1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5121" y="4836695"/>
            <a:ext cx="2466975" cy="1284850"/>
          </a:xfrm>
          <a:prstGeom prst="rect">
            <a:avLst/>
          </a:prstGeom>
        </p:spPr>
      </p:pic>
      <p:sp>
        <p:nvSpPr>
          <p:cNvPr id="6" name="Text Box 4">
            <a:extLst>
              <a:ext uri="{FF2B5EF4-FFF2-40B4-BE49-F238E27FC236}">
                <a16:creationId xmlns:a16="http://schemas.microsoft.com/office/drawing/2014/main" id="{D9604DB6-CEA5-233E-691A-AED7AEEE1E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40348" y="4456846"/>
            <a:ext cx="2285605" cy="369332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bg-BG" altLang="bg-BG" dirty="0">
                <a:latin typeface="Arial" panose="020B0604020202020204" pitchFamily="34" charset="0"/>
                <a:cs typeface="Arial" panose="020B0604020202020204" pitchFamily="34" charset="0"/>
              </a:rPr>
              <a:t>Въздушни линейки</a:t>
            </a:r>
          </a:p>
        </p:txBody>
      </p:sp>
    </p:spTree>
    <p:extLst>
      <p:ext uri="{BB962C8B-B14F-4D97-AF65-F5344CB8AC3E}">
        <p14:creationId xmlns:p14="http://schemas.microsoft.com/office/powerpoint/2010/main" val="18566755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онтейнер за долния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Национален военен университет „Васил Левски“ Некласифицирана информация</a:t>
            </a:r>
            <a:endParaRPr lang="bg-BG" dirty="0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9220AF-99D2-4088-BF11-A2536404386D}" type="slidenum">
              <a:rPr lang="en-GB" smtClean="0"/>
              <a:pPr/>
              <a:t>9</a:t>
            </a:fld>
            <a:endParaRPr lang="en-GB" dirty="0"/>
          </a:p>
        </p:txBody>
      </p:sp>
      <p:sp>
        <p:nvSpPr>
          <p:cNvPr id="5" name="Text Box 24"/>
          <p:cNvSpPr txBox="1">
            <a:spLocks noChangeArrowheads="1"/>
          </p:cNvSpPr>
          <p:nvPr/>
        </p:nvSpPr>
        <p:spPr bwMode="auto">
          <a:xfrm>
            <a:off x="4930456" y="861479"/>
            <a:ext cx="2642455" cy="369332"/>
          </a:xfrm>
          <a:prstGeom prst="rect">
            <a:avLst/>
          </a:prstGeom>
          <a:solidFill>
            <a:srgbClr val="99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bg-BG" altLang="bg-BG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1.7 Финансова сфера</a:t>
            </a:r>
          </a:p>
        </p:txBody>
      </p:sp>
      <p:pic>
        <p:nvPicPr>
          <p:cNvPr id="6" name="Picture 15" descr="bsp-podgotvqt-taijna-privatizaciq-na-bylgarski-poshti-16910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973017" y="1837649"/>
            <a:ext cx="2970584" cy="28907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" name="Rectangle 18"/>
          <p:cNvSpPr>
            <a:spLocks noChangeArrowheads="1"/>
          </p:cNvSpPr>
          <p:nvPr/>
        </p:nvSpPr>
        <p:spPr bwMode="auto">
          <a:xfrm>
            <a:off x="4063021" y="1470936"/>
            <a:ext cx="790575" cy="366713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bg-BG" altLang="bg-BG" dirty="0">
                <a:latin typeface="Arial" panose="020B0604020202020204" pitchFamily="34" charset="0"/>
                <a:cs typeface="Arial" panose="020B0604020202020204" pitchFamily="34" charset="0"/>
              </a:rPr>
              <a:t>Пощи</a:t>
            </a:r>
          </a:p>
        </p:txBody>
      </p:sp>
      <p:grpSp>
        <p:nvGrpSpPr>
          <p:cNvPr id="8" name="Group 7"/>
          <p:cNvGrpSpPr>
            <a:grpSpLocks/>
          </p:cNvGrpSpPr>
          <p:nvPr/>
        </p:nvGrpSpPr>
        <p:grpSpPr bwMode="auto">
          <a:xfrm>
            <a:off x="100139" y="1481530"/>
            <a:ext cx="2727282" cy="3246881"/>
            <a:chOff x="4314" y="951"/>
            <a:chExt cx="1333" cy="2625"/>
          </a:xfrm>
        </p:grpSpPr>
        <p:pic>
          <p:nvPicPr>
            <p:cNvPr id="9" name="Picture 8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14" y="1290"/>
              <a:ext cx="1333" cy="22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0" name="Text Box 9"/>
            <p:cNvSpPr txBox="1">
              <a:spLocks noChangeArrowheads="1"/>
            </p:cNvSpPr>
            <p:nvPr/>
          </p:nvSpPr>
          <p:spPr bwMode="auto">
            <a:xfrm>
              <a:off x="4654" y="951"/>
              <a:ext cx="561" cy="299"/>
            </a:xfrm>
            <a:prstGeom prst="rect">
              <a:avLst/>
            </a:prstGeom>
            <a:solidFill>
              <a:srgbClr val="FFFF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bg-BG" altLang="bg-BG" dirty="0">
                  <a:latin typeface="Arial" panose="020B0604020202020204" pitchFamily="34" charset="0"/>
                  <a:cs typeface="Arial" panose="020B0604020202020204" pitchFamily="34" charset="0"/>
                </a:rPr>
                <a:t>Банки</a:t>
              </a:r>
            </a:p>
          </p:txBody>
        </p:sp>
      </p:grpSp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2583491" y="4876254"/>
            <a:ext cx="6573085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indent="1746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bg-BG" altLang="bg-BG" sz="1600" dirty="0"/>
              <a:t>ИНФРАСТРУКТУРНИ ОБЕКТИ ВЪВ ФИНАНСОВАТА СФЕРА СА:</a:t>
            </a:r>
          </a:p>
          <a:p>
            <a:pPr>
              <a:buFontTx/>
              <a:buChar char="•"/>
            </a:pPr>
            <a:r>
              <a:rPr lang="bg-BG" altLang="bg-BG" sz="1600" dirty="0"/>
              <a:t>банки;</a:t>
            </a:r>
          </a:p>
          <a:p>
            <a:pPr>
              <a:buFontTx/>
              <a:buChar char="•"/>
            </a:pPr>
            <a:r>
              <a:rPr lang="bg-BG" altLang="bg-BG" sz="1600" dirty="0"/>
              <a:t>пощи;</a:t>
            </a:r>
          </a:p>
          <a:p>
            <a:pPr>
              <a:buFontTx/>
              <a:buChar char="•"/>
            </a:pPr>
            <a:r>
              <a:rPr lang="bg-BG" altLang="bg-BG" sz="1600" dirty="0"/>
              <a:t>монетния двор;</a:t>
            </a:r>
          </a:p>
          <a:p>
            <a:pPr>
              <a:buFontTx/>
              <a:buChar char="•"/>
            </a:pPr>
            <a:r>
              <a:rPr lang="bg-BG" altLang="bg-BG" sz="1600" dirty="0"/>
              <a:t>трезори и др.</a:t>
            </a:r>
          </a:p>
        </p:txBody>
      </p:sp>
      <p:pic>
        <p:nvPicPr>
          <p:cNvPr id="12" name="Картина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4620" y="1848243"/>
            <a:ext cx="2850938" cy="2880168"/>
          </a:xfrm>
          <a:prstGeom prst="rect">
            <a:avLst/>
          </a:prstGeom>
        </p:spPr>
      </p:pic>
      <p:pic>
        <p:nvPicPr>
          <p:cNvPr id="13" name="Картина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6577" y="1848243"/>
            <a:ext cx="2888565" cy="2880168"/>
          </a:xfrm>
          <a:prstGeom prst="rect">
            <a:avLst/>
          </a:prstGeom>
        </p:spPr>
      </p:pic>
      <p:sp>
        <p:nvSpPr>
          <p:cNvPr id="14" name="Rectangle 18"/>
          <p:cNvSpPr>
            <a:spLocks noChangeArrowheads="1"/>
          </p:cNvSpPr>
          <p:nvPr/>
        </p:nvSpPr>
        <p:spPr bwMode="auto">
          <a:xfrm>
            <a:off x="6748298" y="1481530"/>
            <a:ext cx="1692451" cy="369332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bg-BG" altLang="bg-BG" dirty="0">
                <a:latin typeface="Arial" panose="020B0604020202020204" pitchFamily="34" charset="0"/>
                <a:cs typeface="Arial" panose="020B0604020202020204" pitchFamily="34" charset="0"/>
              </a:rPr>
              <a:t>Монетен двор</a:t>
            </a:r>
          </a:p>
        </p:txBody>
      </p:sp>
      <p:sp>
        <p:nvSpPr>
          <p:cNvPr id="15" name="Rectangle 18"/>
          <p:cNvSpPr>
            <a:spLocks noChangeArrowheads="1"/>
          </p:cNvSpPr>
          <p:nvPr/>
        </p:nvSpPr>
        <p:spPr bwMode="auto">
          <a:xfrm>
            <a:off x="10138905" y="1445878"/>
            <a:ext cx="923907" cy="369332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bg-BG" altLang="bg-BG" dirty="0">
                <a:latin typeface="Arial" panose="020B0604020202020204" pitchFamily="34" charset="0"/>
                <a:cs typeface="Arial" panose="020B0604020202020204" pitchFamily="34" charset="0"/>
              </a:rPr>
              <a:t>Трезор</a:t>
            </a:r>
          </a:p>
        </p:txBody>
      </p:sp>
    </p:spTree>
    <p:extLst>
      <p:ext uri="{BB962C8B-B14F-4D97-AF65-F5344CB8AC3E}">
        <p14:creationId xmlns:p14="http://schemas.microsoft.com/office/powerpoint/2010/main" val="94174017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тема">
  <a:themeElements>
    <a:clrScheme name="О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О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11209</TotalTime>
  <Words>1970</Words>
  <Application>Microsoft Office PowerPoint</Application>
  <PresentationFormat>Widescreen</PresentationFormat>
  <Paragraphs>244</Paragraphs>
  <Slides>24</Slides>
  <Notes>4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24</vt:i4>
      </vt:variant>
    </vt:vector>
  </HeadingPairs>
  <TitlesOfParts>
    <vt:vector size="33" baseType="lpstr">
      <vt:lpstr>Arial</vt:lpstr>
      <vt:lpstr>Calibri</vt:lpstr>
      <vt:lpstr>Calibri Light</vt:lpstr>
      <vt:lpstr>Frutiger 45 Light</vt:lpstr>
      <vt:lpstr>Monotype Corsiva</vt:lpstr>
      <vt:lpstr>Times New Roman</vt:lpstr>
      <vt:lpstr>Office Theme</vt:lpstr>
      <vt:lpstr>Photo Editor Photo</vt:lpstr>
      <vt:lpstr>Image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ДОКЛАД на началника на НВУ „Васил Левски“ за състоянието и перспективите за развитие на университета</dc:title>
  <dc:creator>Nikolay Urumov</dc:creator>
  <cp:lastModifiedBy>Росица Иванова Манолова-Иванова</cp:lastModifiedBy>
  <cp:revision>898</cp:revision>
  <cp:lastPrinted>2023-03-07T15:23:43Z</cp:lastPrinted>
  <dcterms:created xsi:type="dcterms:W3CDTF">2019-12-29T08:06:21Z</dcterms:created>
  <dcterms:modified xsi:type="dcterms:W3CDTF">2023-10-08T15:57:11Z</dcterms:modified>
</cp:coreProperties>
</file>