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88" r:id="rId2"/>
    <p:sldId id="762" r:id="rId3"/>
    <p:sldId id="763" r:id="rId4"/>
    <p:sldId id="765" r:id="rId5"/>
    <p:sldId id="766" r:id="rId6"/>
    <p:sldId id="767" r:id="rId7"/>
    <p:sldId id="768" r:id="rId8"/>
    <p:sldId id="769" r:id="rId9"/>
    <p:sldId id="770" r:id="rId10"/>
    <p:sldId id="771" r:id="rId11"/>
    <p:sldId id="772" r:id="rId12"/>
    <p:sldId id="773" r:id="rId13"/>
    <p:sldId id="774" r:id="rId14"/>
    <p:sldId id="777" r:id="rId15"/>
    <p:sldId id="775" r:id="rId16"/>
    <p:sldId id="776" r:id="rId17"/>
    <p:sldId id="812" r:id="rId18"/>
    <p:sldId id="811" r:id="rId19"/>
    <p:sldId id="778" r:id="rId20"/>
    <p:sldId id="779" r:id="rId21"/>
    <p:sldId id="780" r:id="rId22"/>
    <p:sldId id="781" r:id="rId23"/>
    <p:sldId id="782" r:id="rId24"/>
    <p:sldId id="783" r:id="rId25"/>
    <p:sldId id="784" r:id="rId26"/>
    <p:sldId id="786" r:id="rId27"/>
    <p:sldId id="785" r:id="rId28"/>
    <p:sldId id="788" r:id="rId29"/>
    <p:sldId id="789" r:id="rId30"/>
    <p:sldId id="790" r:id="rId31"/>
    <p:sldId id="791" r:id="rId32"/>
    <p:sldId id="792" r:id="rId33"/>
    <p:sldId id="793" r:id="rId34"/>
    <p:sldId id="794" r:id="rId35"/>
    <p:sldId id="795" r:id="rId36"/>
    <p:sldId id="797" r:id="rId37"/>
    <p:sldId id="796" r:id="rId38"/>
    <p:sldId id="798" r:id="rId39"/>
    <p:sldId id="799" r:id="rId40"/>
    <p:sldId id="800" r:id="rId41"/>
    <p:sldId id="801" r:id="rId42"/>
    <p:sldId id="802" r:id="rId43"/>
    <p:sldId id="803" r:id="rId44"/>
    <p:sldId id="804" r:id="rId45"/>
    <p:sldId id="805" r:id="rId46"/>
    <p:sldId id="806" r:id="rId47"/>
    <p:sldId id="807" r:id="rId48"/>
    <p:sldId id="808" r:id="rId49"/>
    <p:sldId id="809" r:id="rId50"/>
    <p:sldId id="810" r:id="rId51"/>
    <p:sldId id="813" r:id="rId52"/>
    <p:sldId id="814" r:id="rId53"/>
    <p:sldId id="738" r:id="rId5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E393"/>
    <a:srgbClr val="FF9933"/>
    <a:srgbClr val="FFFF99"/>
    <a:srgbClr val="0033CC"/>
    <a:srgbClr val="66FF66"/>
    <a:srgbClr val="FF3300"/>
    <a:srgbClr val="CC9900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9700" autoAdjust="0"/>
  </p:normalViewPr>
  <p:slideViewPr>
    <p:cSldViewPr snapToGrid="0">
      <p:cViewPr varScale="1">
        <p:scale>
          <a:sx n="76" d="100"/>
          <a:sy n="76" d="100"/>
        </p:scale>
        <p:origin x="5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1063-1CBE-4C7A-B815-0002F5F490D4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6855-8B24-4052-929B-021F07B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67DE-49A7-443D-BCF0-4566DA094BB7}" type="datetimeFigureOut">
              <a:rPr lang="en-GB" smtClean="0"/>
              <a:pPr/>
              <a:t>24/09/2023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722C-C92F-4A0B-800C-A3D71103E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noProof="0" dirty="0"/>
              <a:t>Уважаеми…………..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7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70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331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881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2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2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152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40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21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3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24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16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8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48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263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08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71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516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036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60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38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09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18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37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00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63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984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49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394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028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31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478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008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014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71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90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44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883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104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6074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9613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2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39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13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065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041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="0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1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34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025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5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2EF85-B08C-4109-9BD7-A3E94494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EEC062B-8402-47F7-A6CD-F82F5D6AFE17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C1207-88DB-465D-9133-CD1E5596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„Васил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8A9181-671C-4915-B292-4367A8CF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14A215-DE77-4AC0-8FCB-1D1CD4F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C3C6D43-6E0F-49BE-B03B-940F17E21D92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274B0C-C0C1-479C-BFCF-8B88549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882860-BAC2-4DAF-A259-3A07E43D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9B58756-84CA-4FCC-A301-B77EE6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A64C468B-8CF3-4285-8E12-75B555337786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687148-6518-4E31-B535-904305F4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</a:t>
            </a:r>
            <a:endParaRPr lang="x-none" dirty="0"/>
          </a:p>
          <a:p>
            <a:r>
              <a:rPr lang="bg-BG" dirty="0"/>
              <a:t>Некласифицирана информация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D972420-1AE6-4A0C-A233-C8AEE798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4F0A116-FCC9-4DB6-8469-68771FA8D1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4150" y="63500"/>
            <a:ext cx="482824" cy="61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88B19-6333-496D-AF84-0485E6A29A40}"/>
              </a:ext>
            </a:extLst>
          </p:cNvPr>
          <p:cNvCxnSpPr/>
          <p:nvPr userDrawn="1"/>
        </p:nvCxnSpPr>
        <p:spPr>
          <a:xfrm>
            <a:off x="88488" y="806243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52451-8381-40F4-A4B8-1A15D4032D71}"/>
              </a:ext>
            </a:extLst>
          </p:cNvPr>
          <p:cNvCxnSpPr/>
          <p:nvPr userDrawn="1"/>
        </p:nvCxnSpPr>
        <p:spPr>
          <a:xfrm>
            <a:off x="84000" y="6334452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99CFC9-D9C8-4254-8864-B427D7D1C0E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6645709"/>
            <a:ext cx="4114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BBF4E25D-0FDB-4F56-A762-E24AF973D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7" y="476466"/>
            <a:ext cx="1182374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4B04A-413B-40A5-9430-462B87E1437A}"/>
              </a:ext>
            </a:extLst>
          </p:cNvPr>
          <p:cNvSpPr txBox="1"/>
          <p:nvPr userDrawn="1"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Времето е в нас и ние сме във времето</a:t>
            </a:r>
            <a:r>
              <a:rPr lang="x-none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...</a:t>
            </a:r>
            <a:endParaRPr lang="en-GB" sz="2800" b="0" i="1" dirty="0">
              <a:latin typeface="Monotype Corsiva" panose="03010101010201010101" pitchFamily="66" charset="0"/>
              <a:cs typeface="Arabic Typesetting" panose="020B0604020202020204" pitchFamily="66" charset="-78"/>
            </a:endParaRPr>
          </a:p>
        </p:txBody>
      </p:sp>
      <p:pic>
        <p:nvPicPr>
          <p:cNvPr id="26" name="Picture 25" descr="A picture containing drawing, box, room&#10;&#10;Description automatically generated">
            <a:extLst>
              <a:ext uri="{FF2B5EF4-FFF2-40B4-BE49-F238E27FC236}">
                <a16:creationId xmlns:a16="http://schemas.microsoft.com/office/drawing/2014/main" id="{B73C1D33-7C05-4B74-A179-892D501FA6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63500"/>
            <a:ext cx="725586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7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89E65D-FC69-434F-90CD-D996443F2489}"/>
              </a:ext>
            </a:extLst>
          </p:cNvPr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НАЦИОНАЛЕН ВОЕНЕН УНИВЕРСИТЕТ „ВАСИЛ ЛЕВСКИ“</a:t>
            </a: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7" name="Picture 12" descr="1_Samo_Za_Videoto">
            <a:extLst>
              <a:ext uri="{FF2B5EF4-FFF2-40B4-BE49-F238E27FC236}">
                <a16:creationId xmlns:a16="http://schemas.microsoft.com/office/drawing/2014/main" id="{23C2CAF0-7424-49FE-A8ED-D22BA4CD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641D12-E561-49A4-8D12-BB5172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37" y="1485272"/>
            <a:ext cx="4615131" cy="30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90403D8-A63F-496A-87AB-BC443E3D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2FFC26-7515-4554-8849-14718E5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8107986-9639-708B-D6DA-E90F4FCB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2" y="1609579"/>
            <a:ext cx="2305675" cy="2837754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940230" y="4962044"/>
            <a:ext cx="1031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ВЪОРЪЖЕНИЕ И ЕКИПИРОВКА НА ВОЕННОСЛУЖЕЩИТЕ ВЪВ ВИДОВЕТЕ ВЪОРЪЖЕНИ СИЛИ</a:t>
            </a:r>
            <a:r>
              <a:rPr lang="bg-BG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4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52295" y="2720680"/>
            <a:ext cx="6881444" cy="334015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54 мм;</a:t>
            </a:r>
          </a:p>
          <a:p>
            <a:r>
              <a:rPr lang="bg-BG" sz="1800" dirty="0"/>
              <a:t>Вместимост на пълнителя - 10 патрона</a:t>
            </a:r>
            <a:r>
              <a:rPr lang="ru-RU" sz="1800" dirty="0"/>
              <a:t>;</a:t>
            </a:r>
          </a:p>
          <a:p>
            <a:r>
              <a:rPr lang="ru-RU" sz="1800" dirty="0"/>
              <a:t>Оптически мерник с 4 кратно увеличение;</a:t>
            </a:r>
          </a:p>
          <a:p>
            <a:r>
              <a:rPr lang="bg-BG" sz="1800" dirty="0"/>
              <a:t>Тегло – 4,3 кг. (с празен пълнител) / 4,518 кг. (с пълен пълнител)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Начална скорост на куршума – 830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Бойна скорострелност – до 30 изстрела </a:t>
            </a:r>
            <a:r>
              <a:rPr lang="ru-RU" sz="1800" dirty="0"/>
              <a:t>в минута;</a:t>
            </a:r>
          </a:p>
          <a:p>
            <a:r>
              <a:rPr lang="bg-BG" sz="1800" dirty="0"/>
              <a:t>Мерно разстояние с оптически мерник – 1300 метра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Най-ефективен огън – до 800 метра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37" y="2127269"/>
            <a:ext cx="545709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Снайперова пушка „</a:t>
            </a:r>
            <a:r>
              <a:rPr lang="bg-BG" altLang="en-US" sz="2000" b="1" dirty="0" err="1">
                <a:cs typeface="Arial" panose="020B0604020202020204" pitchFamily="34" charset="0"/>
              </a:rPr>
              <a:t>Драгунов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6" y="2720680"/>
            <a:ext cx="4968018" cy="19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42184" y="2986643"/>
            <a:ext cx="5521569" cy="308751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5</a:t>
            </a:r>
            <a:r>
              <a:rPr lang="en-US" sz="1800" dirty="0"/>
              <a:t>1</a:t>
            </a:r>
            <a:r>
              <a:rPr lang="bg-BG" sz="1800" dirty="0"/>
              <a:t> мм;</a:t>
            </a:r>
          </a:p>
          <a:p>
            <a:r>
              <a:rPr lang="bg-BG" sz="1800" dirty="0"/>
              <a:t>Вместимост на пълнителя – </a:t>
            </a:r>
            <a:r>
              <a:rPr lang="en-US" sz="1800" dirty="0"/>
              <a:t>5 </a:t>
            </a:r>
            <a:r>
              <a:rPr lang="bg-BG" sz="1800" dirty="0"/>
              <a:t>и 20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на оръжието – 6,05 кг.</a:t>
            </a:r>
            <a:r>
              <a:rPr lang="ru-RU" sz="1800" dirty="0"/>
              <a:t>;</a:t>
            </a:r>
          </a:p>
          <a:p>
            <a:r>
              <a:rPr lang="bg-BG" sz="1800" dirty="0"/>
              <a:t>Начална скорост на куршума – 845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Кратност на увеличението на оптическия мерник – от 2 до 10 пъти; </a:t>
            </a:r>
          </a:p>
          <a:p>
            <a:r>
              <a:rPr lang="bg-BG" sz="1800" dirty="0"/>
              <a:t>Най-ефективен огън – до 800 метра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44" y="2586533"/>
            <a:ext cx="5937740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Снайперова пушка </a:t>
            </a:r>
            <a:r>
              <a:rPr lang="en-US" altLang="en-US" sz="2000" b="1" dirty="0">
                <a:cs typeface="Arial" panose="020B0604020202020204" pitchFamily="34" charset="0"/>
              </a:rPr>
              <a:t>„HK Heckler &amp; Koch</a:t>
            </a:r>
            <a:r>
              <a:rPr lang="bg-BG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MSG 90 A1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454" b="13980"/>
          <a:stretch/>
        </p:blipFill>
        <p:spPr>
          <a:xfrm>
            <a:off x="310659" y="3356360"/>
            <a:ext cx="6031525" cy="16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2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99538" y="2399652"/>
            <a:ext cx="6793523" cy="367450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39 мм;</a:t>
            </a:r>
          </a:p>
          <a:p>
            <a:r>
              <a:rPr lang="bg-BG" sz="1800" dirty="0"/>
              <a:t>Вместимост на пълнителя – 30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– 4,3 кг. (с празен пълнител), 4,8 кг. (с пълен пълнител)</a:t>
            </a:r>
            <a:r>
              <a:rPr lang="ru-RU" sz="1800" dirty="0"/>
              <a:t>;</a:t>
            </a:r>
          </a:p>
          <a:p>
            <a:r>
              <a:rPr lang="bg-BG" sz="1800" dirty="0"/>
              <a:t>Начална скорост на куршума – 710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– до 300 метра на автоматичен, до 400 метра на единичен;</a:t>
            </a:r>
          </a:p>
          <a:p>
            <a:r>
              <a:rPr lang="bg-BG" sz="1800" dirty="0"/>
              <a:t>Темп на стрелбата – до 600 изстрела в минута;</a:t>
            </a:r>
          </a:p>
          <a:p>
            <a:pPr algn="just"/>
            <a:r>
              <a:rPr lang="bg-BG" sz="1800" dirty="0"/>
              <a:t>Бойна скорострелност – 90-100 изстрела в минута на автоматичен, до 40 изстрела на единичен. 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Автомат „Калашников“ АК-47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7858" b="29354"/>
          <a:stretch/>
        </p:blipFill>
        <p:spPr>
          <a:xfrm>
            <a:off x="462842" y="2877025"/>
            <a:ext cx="3968697" cy="1359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655" b="3491"/>
          <a:stretch/>
        </p:blipFill>
        <p:spPr>
          <a:xfrm>
            <a:off x="1148862" y="4166772"/>
            <a:ext cx="3399692" cy="20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0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99538" y="2399652"/>
            <a:ext cx="6793523" cy="367450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39 мм;</a:t>
            </a:r>
          </a:p>
          <a:p>
            <a:r>
              <a:rPr lang="bg-BG" sz="1800" dirty="0"/>
              <a:t>Вместимост на пълнителя – 30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– 3,6 кг. (с празен пълнител), 4,3 кг. (с пълен пълнител)</a:t>
            </a:r>
            <a:r>
              <a:rPr lang="ru-RU" sz="1800" dirty="0"/>
              <a:t>;</a:t>
            </a:r>
          </a:p>
          <a:p>
            <a:r>
              <a:rPr lang="bg-BG" sz="1800" dirty="0"/>
              <a:t>Начална скорост на куршума – 715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– до 300 метра на автоматичен и до 400 метра на единичен;</a:t>
            </a:r>
          </a:p>
          <a:p>
            <a:r>
              <a:rPr lang="bg-BG" sz="1800" dirty="0"/>
              <a:t>Темп на стрелбата – до 600 изстрела в минута;</a:t>
            </a:r>
          </a:p>
          <a:p>
            <a:pPr algn="just"/>
            <a:r>
              <a:rPr lang="bg-BG" sz="1800" dirty="0"/>
              <a:t>Бойна скорострелност – до 100 изстрела в минута на автоматичен и до 40 изстрела на единичен. 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Автомат „Калашников“ АКМ-1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06" t="3266" r="8575" b="14499"/>
          <a:stretch/>
        </p:blipFill>
        <p:spPr>
          <a:xfrm>
            <a:off x="2199776" y="3981952"/>
            <a:ext cx="2696307" cy="2227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b="10093"/>
          <a:stretch/>
        </p:blipFill>
        <p:spPr>
          <a:xfrm>
            <a:off x="440535" y="2767779"/>
            <a:ext cx="3107395" cy="1758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1373" t="4371" r="6399" b="14086"/>
          <a:stretch/>
        </p:blipFill>
        <p:spPr>
          <a:xfrm>
            <a:off x="131211" y="4495551"/>
            <a:ext cx="22508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81953" y="3414870"/>
            <a:ext cx="6793523" cy="2313025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72,5 мм;</a:t>
            </a:r>
          </a:p>
          <a:p>
            <a:r>
              <a:rPr lang="bg-BG" sz="1800" dirty="0"/>
              <a:t>Тегло – 2,7 кг.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– до 200 метра;</a:t>
            </a:r>
          </a:p>
          <a:p>
            <a:r>
              <a:rPr lang="bg-BG" sz="1800" dirty="0"/>
              <a:t>Мерно разстояние – 250 метра;</a:t>
            </a:r>
          </a:p>
          <a:p>
            <a:r>
              <a:rPr lang="bg-BG" sz="1800" dirty="0"/>
              <a:t>Начална скорост на гранатата – 133 метра в секунда.</a:t>
            </a:r>
          </a:p>
          <a:p>
            <a:endParaRPr lang="bg-BG" sz="1800" dirty="0"/>
          </a:p>
          <a:p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РПГ-22 „НЕТО“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1" y="3123547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567" y="3123547"/>
            <a:ext cx="16573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425" y="1592369"/>
            <a:ext cx="34868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КОЛЕКТИВНО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99538" y="2399653"/>
            <a:ext cx="6793523" cy="3219456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54 мм;</a:t>
            </a:r>
          </a:p>
          <a:p>
            <a:r>
              <a:rPr lang="bg-BG" sz="1800" dirty="0"/>
              <a:t>Вместимост на лентата – 100 или 200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без кутия с патрони – 9 кг.</a:t>
            </a:r>
            <a:r>
              <a:rPr lang="ru-RU" sz="1800" dirty="0"/>
              <a:t>; </a:t>
            </a:r>
          </a:p>
          <a:p>
            <a:r>
              <a:rPr lang="bg-BG" sz="1800" dirty="0"/>
              <a:t>Начална скорост на куршума – 825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– до 1000 метра;</a:t>
            </a:r>
          </a:p>
          <a:p>
            <a:r>
              <a:rPr lang="bg-BG" sz="1800" dirty="0"/>
              <a:t>Темп на стрелбата – до 650 изстрела в минута;</a:t>
            </a:r>
          </a:p>
          <a:p>
            <a:pPr algn="just"/>
            <a:r>
              <a:rPr lang="bg-BG" sz="1800" dirty="0"/>
              <a:t>Бойна скорострелност – до 250 изстрела в минута. 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Картечница „Калашников“ ПК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42" y="3009232"/>
            <a:ext cx="4142298" cy="28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8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425" y="1592369"/>
            <a:ext cx="34868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КОЛЕКТИВНО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99538" y="2800026"/>
            <a:ext cx="6793523" cy="3215702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на гранатохвъргачката – 40 мм;</a:t>
            </a:r>
          </a:p>
          <a:p>
            <a:r>
              <a:rPr lang="bg-BG" sz="1800" dirty="0"/>
              <a:t>Калибър на гранатата – 85 мм; </a:t>
            </a:r>
          </a:p>
          <a:p>
            <a:r>
              <a:rPr lang="bg-BG" sz="1800" dirty="0"/>
              <a:t>Тегло с оптически мерник – 6,3 кг.</a:t>
            </a:r>
            <a:r>
              <a:rPr lang="ru-RU" sz="1800" dirty="0"/>
              <a:t>; </a:t>
            </a:r>
          </a:p>
          <a:p>
            <a:r>
              <a:rPr lang="bg-BG" sz="1800" dirty="0"/>
              <a:t>Начална скорост на гранатата – 120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Максимална скорост на гранатата – 300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– до 300 метра;</a:t>
            </a:r>
          </a:p>
          <a:p>
            <a:pPr algn="just"/>
            <a:r>
              <a:rPr lang="bg-BG" sz="1800" dirty="0"/>
              <a:t>Бойна скорострелност – 4 - 6 изстрела в минута;</a:t>
            </a:r>
          </a:p>
          <a:p>
            <a:pPr algn="just"/>
            <a:r>
              <a:rPr lang="bg-BG" sz="1800" dirty="0"/>
              <a:t>Тегло на чантата с 2 изстрела – 7,1 кг., с 3 изстрела – 9,3 кг. 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РПГ-7В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8" y="3223667"/>
            <a:ext cx="4209419" cy="118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08" y="4582258"/>
            <a:ext cx="3986946" cy="14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084" y="1592368"/>
            <a:ext cx="427242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КОЛЕКТИВНО ОРЪЖИЕ.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76800" y="2922899"/>
            <a:ext cx="7315200" cy="2953725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73 мм;</a:t>
            </a:r>
          </a:p>
          <a:p>
            <a:r>
              <a:rPr lang="bg-BG" sz="1800" dirty="0"/>
              <a:t>Използвани боеприпаси – ОГ-9 и ПГ-9;  </a:t>
            </a:r>
          </a:p>
          <a:p>
            <a:r>
              <a:rPr lang="bg-BG" sz="1800" dirty="0"/>
              <a:t>Прицелна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при стрелба с кумулативна граната – 1300 метра, а при стрелба с </a:t>
            </a:r>
            <a:r>
              <a:rPr lang="bg-BG" sz="1800" dirty="0" err="1"/>
              <a:t>осколочна</a:t>
            </a:r>
            <a:r>
              <a:rPr lang="bg-BG" sz="1800" dirty="0"/>
              <a:t> граната – 4500 метра;</a:t>
            </a:r>
          </a:p>
          <a:p>
            <a:r>
              <a:rPr lang="bg-BG" sz="1800" dirty="0"/>
              <a:t>Бойна скорострелност – 6 изстрела в минута;</a:t>
            </a:r>
          </a:p>
          <a:p>
            <a:r>
              <a:rPr lang="bg-BG" sz="1800" dirty="0"/>
              <a:t>Начална скорост на гранатата – 435 метра в секунда, а след запалване на реактивния двигател – 700 метра в секунда;</a:t>
            </a:r>
          </a:p>
          <a:p>
            <a:r>
              <a:rPr lang="bg-BG" sz="1800" dirty="0"/>
              <a:t>Тегло – 50,5 кг.</a:t>
            </a:r>
          </a:p>
          <a:p>
            <a:pPr marL="0" indent="0" algn="just">
              <a:buNone/>
            </a:pP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СПГ-9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06" y="3037794"/>
            <a:ext cx="368840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82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425" y="1592369"/>
            <a:ext cx="34868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КОЛЕКТИВНО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99538" y="2800026"/>
            <a:ext cx="6793523" cy="3215702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на </a:t>
            </a:r>
            <a:r>
              <a:rPr lang="bg-BG" sz="1800" dirty="0" err="1"/>
              <a:t>огнемета</a:t>
            </a:r>
            <a:r>
              <a:rPr lang="bg-BG" sz="1800" dirty="0"/>
              <a:t> – 14,5 мм;</a:t>
            </a:r>
          </a:p>
          <a:p>
            <a:r>
              <a:rPr lang="bg-BG" sz="1800" dirty="0"/>
              <a:t>Тегло на </a:t>
            </a:r>
            <a:r>
              <a:rPr lang="bg-BG" sz="1800" dirty="0" err="1"/>
              <a:t>неснаряжена</a:t>
            </a:r>
            <a:r>
              <a:rPr lang="bg-BG" sz="1800" dirty="0"/>
              <a:t> огнехвъргачка – 15 кг.</a:t>
            </a:r>
            <a:r>
              <a:rPr lang="ru-RU" sz="1800" dirty="0"/>
              <a:t>; </a:t>
            </a:r>
          </a:p>
          <a:p>
            <a:r>
              <a:rPr lang="bg-BG" sz="1800" dirty="0"/>
              <a:t>Тегло</a:t>
            </a:r>
            <a:r>
              <a:rPr lang="ru-RU" sz="1800" dirty="0"/>
              <a:t> на снаряжена </a:t>
            </a:r>
            <a:r>
              <a:rPr lang="ru-RU" sz="1800" dirty="0" err="1"/>
              <a:t>огнехвъргачка</a:t>
            </a:r>
            <a:r>
              <a:rPr lang="ru-RU" sz="1800" dirty="0"/>
              <a:t> – 23 кг.; </a:t>
            </a:r>
          </a:p>
          <a:p>
            <a:r>
              <a:rPr lang="ru-RU" sz="1800" dirty="0" err="1"/>
              <a:t>Прицелна</a:t>
            </a:r>
            <a:r>
              <a:rPr lang="ru-RU" sz="1800" dirty="0"/>
              <a:t> </a:t>
            </a:r>
            <a:r>
              <a:rPr lang="bg-BG" sz="1800" dirty="0"/>
              <a:t>далекобойност</a:t>
            </a:r>
            <a:r>
              <a:rPr lang="ru-RU" sz="1800" dirty="0"/>
              <a:t> – от 20 до 70 метра;</a:t>
            </a:r>
          </a:p>
          <a:p>
            <a:r>
              <a:rPr lang="bg-BG" sz="1800" dirty="0"/>
              <a:t>Вместимост на резервоарите –  3х3,3 литра; </a:t>
            </a:r>
            <a:endParaRPr lang="ru-RU" sz="1800" dirty="0"/>
          </a:p>
          <a:p>
            <a:r>
              <a:rPr lang="bg-BG" sz="1800" dirty="0"/>
              <a:t>Продължителност на пуска – 2-3 секунди. 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ЛПО-50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79" y="3038292"/>
            <a:ext cx="4145024" cy="27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39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915" y="1592369"/>
            <a:ext cx="368588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1.3. ТАНКОВО ВЪОРЪЖЕНИЕ.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76092" y="2700582"/>
            <a:ext cx="7069015" cy="2765763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dirty="0"/>
              <a:t>        </a:t>
            </a:r>
            <a:r>
              <a:rPr lang="bg-BG" sz="1800" b="1" dirty="0"/>
              <a:t>125 мм </a:t>
            </a:r>
            <a:r>
              <a:rPr lang="bg-BG" sz="1800" b="1" dirty="0" err="1"/>
              <a:t>гладкостволно</a:t>
            </a:r>
            <a:r>
              <a:rPr lang="bg-BG" sz="1800" b="1" dirty="0"/>
              <a:t> оръдие 2А-46</a:t>
            </a:r>
            <a:endParaRPr lang="bg-BG" sz="1800" dirty="0"/>
          </a:p>
          <a:p>
            <a:r>
              <a:rPr lang="bg-BG" sz="1800" dirty="0"/>
              <a:t>Калибър – 125 мм; </a:t>
            </a:r>
          </a:p>
          <a:p>
            <a:r>
              <a:rPr lang="bg-BG" sz="1800" dirty="0"/>
              <a:t>Тегло на оръдието – 2675 кг.</a:t>
            </a:r>
            <a:r>
              <a:rPr lang="ru-RU" sz="1800" dirty="0"/>
              <a:t>; </a:t>
            </a:r>
          </a:p>
          <a:p>
            <a:r>
              <a:rPr lang="bg-BG" sz="1800" dirty="0"/>
              <a:t>Начална скорост на </a:t>
            </a:r>
            <a:r>
              <a:rPr lang="bg-BG" sz="1800" dirty="0" err="1"/>
              <a:t>осколочно</a:t>
            </a:r>
            <a:r>
              <a:rPr lang="bg-BG" sz="1800" dirty="0"/>
              <a:t>-фугасен снаряд – 760 метра в секунда</a:t>
            </a:r>
            <a:r>
              <a:rPr lang="ru-RU" sz="1800" dirty="0"/>
              <a:t>;</a:t>
            </a:r>
          </a:p>
          <a:p>
            <a:r>
              <a:rPr lang="bg-BG" sz="1800" dirty="0"/>
              <a:t>Най-ефективен огън с </a:t>
            </a:r>
            <a:r>
              <a:rPr lang="bg-BG" sz="1800" dirty="0" err="1"/>
              <a:t>осколочно</a:t>
            </a:r>
            <a:r>
              <a:rPr lang="bg-BG" sz="1800" dirty="0"/>
              <a:t>-фугасен снаряд  – до 4000 метра;</a:t>
            </a:r>
          </a:p>
          <a:p>
            <a:pPr algn="just"/>
            <a:r>
              <a:rPr lang="bg-BG" sz="1800" dirty="0"/>
              <a:t>Оръдието може да използва също </a:t>
            </a:r>
            <a:r>
              <a:rPr lang="bg-BG" sz="1800" dirty="0" err="1"/>
              <a:t>подкалибрен</a:t>
            </a:r>
            <a:r>
              <a:rPr lang="bg-BG" sz="1800" dirty="0"/>
              <a:t> бронебоен и кумулативен снаряд.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ТАНК Т-72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2" y="3356946"/>
            <a:ext cx="4432176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515924"/>
            <a:ext cx="10693615" cy="29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>
              <a:lnSpc>
                <a:spcPct val="114000"/>
              </a:lnSpc>
            </a:pPr>
            <a:r>
              <a:rPr lang="bg-BG" altLang="en-US" b="1" dirty="0">
                <a:cs typeface="Arial" panose="020B0604020202020204" pitchFamily="34" charset="0"/>
              </a:rPr>
              <a:t>     Българската армия се състои от:</a:t>
            </a:r>
          </a:p>
          <a:p>
            <a:pPr indent="712788" algn="just" eaLnBrk="1" hangingPunct="1">
              <a:lnSpc>
                <a:spcPct val="114000"/>
              </a:lnSpc>
            </a:pPr>
            <a:endParaRPr lang="bg-BG" altLang="en-US" b="1" dirty="0"/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Съвместно командване на силите;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Сухопътни войски;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Военновъздушни сили;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Военноморски сили;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Съвместно командване на специалните операции;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Командване за логистична поддръжка; </a:t>
            </a:r>
          </a:p>
          <a:p>
            <a:pPr indent="901700" algn="just" eaLnBrk="1" hangingPunct="1">
              <a:lnSpc>
                <a:spcPct val="114000"/>
              </a:lnSpc>
            </a:pPr>
            <a:r>
              <a:rPr lang="bg-BG" altLang="en-US" b="1" dirty="0"/>
              <a:t>- Командване за комуникационно-информационна поддръжка и киберотбрана. 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408" y="952441"/>
            <a:ext cx="459164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НА БЪЛГАРСКАТА АРМИЯ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0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915" y="1592369"/>
            <a:ext cx="368588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1.3. ТАНКОВО ВЪОРЪЖЕНИЕ.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9" y="2590074"/>
            <a:ext cx="7244861" cy="3286549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dirty="0"/>
              <a:t>        </a:t>
            </a:r>
            <a:r>
              <a:rPr lang="bg-BG" sz="1800" b="1" dirty="0"/>
              <a:t>Сдвоена</a:t>
            </a:r>
            <a:r>
              <a:rPr lang="bg-BG" sz="1800" dirty="0"/>
              <a:t> </a:t>
            </a:r>
            <a:r>
              <a:rPr lang="bg-BG" sz="1800" b="1" dirty="0"/>
              <a:t>7,62 мм картечница ПКТ </a:t>
            </a:r>
            <a:endParaRPr lang="bg-BG" sz="1800" dirty="0"/>
          </a:p>
          <a:p>
            <a:r>
              <a:rPr lang="bg-BG" sz="1800" dirty="0"/>
              <a:t>Калибър – 7,62 мм;</a:t>
            </a:r>
          </a:p>
          <a:p>
            <a:r>
              <a:rPr lang="bg-BG" sz="1800" dirty="0"/>
              <a:t>Боеприпаси – 7,62 х 54 мм;</a:t>
            </a:r>
          </a:p>
          <a:p>
            <a:r>
              <a:rPr lang="bg-BG" sz="1800" dirty="0"/>
              <a:t>Вместимост на лентата – 250 патрона;</a:t>
            </a:r>
          </a:p>
          <a:p>
            <a:r>
              <a:rPr lang="bg-BG" sz="1800" dirty="0"/>
              <a:t>Начална скорост на куршума – 855 метра в секунда;</a:t>
            </a:r>
          </a:p>
          <a:p>
            <a:r>
              <a:rPr lang="bg-BG" sz="1800" dirty="0"/>
              <a:t>Най-ефективен огън – до 1000 метра;</a:t>
            </a:r>
          </a:p>
          <a:p>
            <a:r>
              <a:rPr lang="bg-BG" sz="1800" dirty="0"/>
              <a:t>Темп на стрелбата – до 700 изстрела в минута;</a:t>
            </a:r>
          </a:p>
          <a:p>
            <a:r>
              <a:rPr lang="bg-BG" sz="1800" dirty="0"/>
              <a:t>Бойна скорострелност – до 250 изстрела в </a:t>
            </a:r>
            <a:r>
              <a:rPr lang="ru-RU" sz="1800" dirty="0"/>
              <a:t>минута. 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ТАНК Т-72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" y="3772279"/>
            <a:ext cx="4870749" cy="1325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78" y="2837739"/>
            <a:ext cx="2337845" cy="11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9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915" y="1592369"/>
            <a:ext cx="368588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1.3. ТАНКОВО ВЪОРЪЖЕНИЕ.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29908" y="2590074"/>
            <a:ext cx="7244861" cy="3286549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12,7 мм зенитна картечница НСВТ</a:t>
            </a:r>
          </a:p>
          <a:p>
            <a:r>
              <a:rPr lang="bg-BG" sz="1800" dirty="0"/>
              <a:t>Калибър – 12,7 мм;</a:t>
            </a:r>
          </a:p>
          <a:p>
            <a:r>
              <a:rPr lang="bg-BG" sz="1800" dirty="0"/>
              <a:t>Боеприпаси – 12,7 х 108 мм;</a:t>
            </a:r>
          </a:p>
          <a:p>
            <a:r>
              <a:rPr lang="bg-BG" sz="1800" dirty="0"/>
              <a:t>Вместимост на лентата – 50 патрона;</a:t>
            </a:r>
          </a:p>
          <a:p>
            <a:r>
              <a:rPr lang="bg-BG" sz="1800" dirty="0"/>
              <a:t>Начална скорост на куршума – 845 метра в секунда;</a:t>
            </a:r>
          </a:p>
          <a:p>
            <a:pPr algn="just"/>
            <a:r>
              <a:rPr lang="bg-BG" sz="1800" dirty="0"/>
              <a:t>Най-ефективен огън по леко бронирани цели – до 800 метра, по жива сила и роторна авиация – до 1500 метра;</a:t>
            </a:r>
          </a:p>
          <a:p>
            <a:r>
              <a:rPr lang="bg-BG" sz="1800" dirty="0"/>
              <a:t>Темп на стрелбата – до 750 изстрела в минута;</a:t>
            </a:r>
          </a:p>
          <a:p>
            <a:r>
              <a:rPr lang="bg-BG" sz="1800" dirty="0"/>
              <a:t>Бойна скорострелност – 80 - 100 изстрела в </a:t>
            </a:r>
            <a:r>
              <a:rPr lang="ru-RU" sz="1800" dirty="0"/>
              <a:t>минута. 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58" y="2311223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ТАНК Т-72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14" y="2866032"/>
            <a:ext cx="4488953" cy="3183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508" y="2711333"/>
            <a:ext cx="1538159" cy="7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84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9" y="2260178"/>
            <a:ext cx="7244862" cy="3460684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73 мм гладкоцевно оръдие 2А28</a:t>
            </a:r>
          </a:p>
          <a:p>
            <a:r>
              <a:rPr lang="bg-BG" sz="1800" dirty="0"/>
              <a:t>Калибър – 73 мм;</a:t>
            </a:r>
          </a:p>
          <a:p>
            <a:r>
              <a:rPr lang="bg-BG" sz="1800" dirty="0"/>
              <a:t>Боеприпаси – кумулативен – ПГ-9 и осколочен – ОГ-9;</a:t>
            </a:r>
          </a:p>
          <a:p>
            <a:r>
              <a:rPr lang="bg-BG" sz="1800" dirty="0"/>
              <a:t>Боекомплект на машината – 40 изстрела за оръдието;</a:t>
            </a:r>
          </a:p>
          <a:p>
            <a:r>
              <a:rPr lang="bg-BG" sz="1800" dirty="0"/>
              <a:t>Максимално разстояние на стрелбата с ОГ-9 – до 4500 метра;</a:t>
            </a:r>
          </a:p>
          <a:p>
            <a:r>
              <a:rPr lang="bg-BG" sz="1800" dirty="0"/>
              <a:t>Максимално разстояние на стрелбата с ПГ-9 – до 1300 метра;</a:t>
            </a:r>
          </a:p>
          <a:p>
            <a:r>
              <a:rPr lang="bg-BG" sz="1800" dirty="0"/>
              <a:t>Начална скорост на гранатата – за ПГ-9 – 400, за ОГ-9 290 м/сек.;</a:t>
            </a:r>
          </a:p>
          <a:p>
            <a:r>
              <a:rPr lang="bg-BG" sz="1800" dirty="0"/>
              <a:t>Бойна скорострелност – 6 - 8 изстрела в </a:t>
            </a:r>
            <a:r>
              <a:rPr lang="ru-RU" sz="1800" dirty="0"/>
              <a:t>минута.  </a:t>
            </a:r>
          </a:p>
          <a:p>
            <a:pPr marL="0" indent="0">
              <a:buNone/>
            </a:pPr>
            <a:r>
              <a:rPr lang="ru-RU" sz="1800" dirty="0"/>
              <a:t>    </a:t>
            </a:r>
            <a:r>
              <a:rPr lang="ru-RU" sz="1800" b="1" dirty="0"/>
              <a:t>7,62 мм Картечница ПКТ </a:t>
            </a:r>
            <a:r>
              <a:rPr lang="ru-RU" sz="1800" dirty="0"/>
              <a:t>(</a:t>
            </a:r>
            <a:r>
              <a:rPr lang="bg-BG" sz="1800" dirty="0"/>
              <a:t>както при Т-72</a:t>
            </a:r>
            <a:r>
              <a:rPr lang="ru-RU" sz="1800" dirty="0"/>
              <a:t>)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БМП-1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401" t="22987" r="11113" b="7451"/>
          <a:stretch/>
        </p:blipFill>
        <p:spPr>
          <a:xfrm>
            <a:off x="171675" y="2937902"/>
            <a:ext cx="4564448" cy="26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3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49538" y="3224832"/>
            <a:ext cx="7244862" cy="265179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ПТУРК „ФАГОТ“ </a:t>
            </a:r>
          </a:p>
          <a:p>
            <a:r>
              <a:rPr lang="bg-BG" sz="1800" dirty="0"/>
              <a:t>Калибър – 125 мм;</a:t>
            </a:r>
          </a:p>
          <a:p>
            <a:r>
              <a:rPr lang="bg-BG" sz="1800" dirty="0"/>
              <a:t>Реактивен снаряд 9М14М; </a:t>
            </a:r>
          </a:p>
          <a:p>
            <a:r>
              <a:rPr lang="bg-BG" sz="1800" dirty="0"/>
              <a:t>Средна маршова скорост – 120 метра в секунда;</a:t>
            </a:r>
          </a:p>
          <a:p>
            <a:r>
              <a:rPr lang="bg-BG" sz="1800" dirty="0"/>
              <a:t>Минимално разстояние на управляем полет – 500 метра;</a:t>
            </a:r>
          </a:p>
          <a:p>
            <a:r>
              <a:rPr lang="bg-BG" sz="1800" dirty="0"/>
              <a:t>Максимално разстояние на управляем полет – до 3000 метра; 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БМП-1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3" y="2950373"/>
            <a:ext cx="3161454" cy="30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6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49538" y="2316634"/>
            <a:ext cx="7244862" cy="3908319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23 мм оръдеен автомат 2А14</a:t>
            </a:r>
          </a:p>
          <a:p>
            <a:r>
              <a:rPr lang="bg-BG" sz="1800" dirty="0"/>
              <a:t>Калибър – 23 мм;</a:t>
            </a:r>
          </a:p>
          <a:p>
            <a:r>
              <a:rPr lang="bg-BG" sz="1800" dirty="0"/>
              <a:t>Използвани снаряди – ОФЗТ и БЗТ;  </a:t>
            </a:r>
          </a:p>
          <a:p>
            <a:r>
              <a:rPr lang="bg-BG" sz="1800" dirty="0"/>
              <a:t>Бойна скорострелност – 200 изстрела в минута;</a:t>
            </a:r>
          </a:p>
          <a:p>
            <a:r>
              <a:rPr lang="bg-BG" sz="1800" dirty="0"/>
              <a:t>Начална скорост на снаряда – 970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по бронирани средства и огневи точки – до 2000 метра; </a:t>
            </a:r>
          </a:p>
          <a:p>
            <a:pPr algn="just"/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при стрелба по въздушни цели на височина до 1500 </a:t>
            </a:r>
            <a:r>
              <a:rPr lang="bg-BG" sz="1800" dirty="0" err="1"/>
              <a:t>мерта</a:t>
            </a:r>
            <a:r>
              <a:rPr lang="bg-BG" sz="1800" dirty="0"/>
              <a:t> – до 2500 метра.  </a:t>
            </a:r>
          </a:p>
          <a:p>
            <a:pPr marL="0" indent="0" algn="just">
              <a:buNone/>
            </a:pPr>
            <a:r>
              <a:rPr lang="bg-BG" sz="1800" b="1" dirty="0"/>
              <a:t>    7,62 мм картечница ПКТ </a:t>
            </a:r>
            <a:r>
              <a:rPr lang="bg-BG" sz="1800" dirty="0"/>
              <a:t>(както при БМП-1)</a:t>
            </a:r>
          </a:p>
          <a:p>
            <a:pPr marL="0" indent="0" algn="just">
              <a:buNone/>
            </a:pPr>
            <a:r>
              <a:rPr lang="bg-BG" sz="1800" b="1" dirty="0"/>
              <a:t>    ПТУРК „Фагот“ </a:t>
            </a:r>
            <a:r>
              <a:rPr lang="bg-BG" sz="1800" dirty="0"/>
              <a:t>(както при БМП-1)</a:t>
            </a:r>
          </a:p>
          <a:p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БМП-23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5" y="3224832"/>
            <a:ext cx="4058098" cy="15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7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2388" y="2316636"/>
            <a:ext cx="7244862" cy="355998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14,5 мм </a:t>
            </a:r>
            <a:r>
              <a:rPr lang="bg-BG" sz="1800" b="1" dirty="0" err="1"/>
              <a:t>голямокалибрена</a:t>
            </a:r>
            <a:r>
              <a:rPr lang="bg-BG" sz="1800" b="1" dirty="0"/>
              <a:t> картечница „Владимиров“</a:t>
            </a:r>
          </a:p>
          <a:p>
            <a:r>
              <a:rPr lang="bg-BG" sz="1800" dirty="0"/>
              <a:t>Калибър – 14,5 мм;</a:t>
            </a:r>
          </a:p>
          <a:p>
            <a:r>
              <a:rPr lang="bg-BG" sz="1800" dirty="0"/>
              <a:t>Използвани патрони – Б-32 и БЗТ;  </a:t>
            </a:r>
          </a:p>
          <a:p>
            <a:r>
              <a:rPr lang="bg-BG" sz="1800" dirty="0"/>
              <a:t>Бойна скорострелност – 70 - 80 изстрела в минута;</a:t>
            </a:r>
          </a:p>
          <a:p>
            <a:r>
              <a:rPr lang="bg-BG" sz="1800" dirty="0"/>
              <a:t>Начална скорост на Б-32– 946 метра в секунда;</a:t>
            </a:r>
          </a:p>
          <a:p>
            <a:r>
              <a:rPr lang="bg-BG" sz="1800" dirty="0"/>
              <a:t>Начална скорост </a:t>
            </a:r>
            <a:r>
              <a:rPr lang="ru-RU" sz="1800" dirty="0"/>
              <a:t>на БЗТ– 1000 метра в секунда</a:t>
            </a:r>
            <a:endParaRPr lang="bg-BG" sz="1800" dirty="0"/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2000 метра; </a:t>
            </a:r>
          </a:p>
          <a:p>
            <a:pPr algn="just"/>
            <a:r>
              <a:rPr lang="bg-BG" sz="1800" dirty="0"/>
              <a:t>Най-ефективен огън – до 1500 метра.  </a:t>
            </a:r>
          </a:p>
          <a:p>
            <a:pPr marL="0" indent="0" algn="just">
              <a:buNone/>
            </a:pPr>
            <a:r>
              <a:rPr lang="bg-BG" sz="1800" b="1" dirty="0"/>
              <a:t>    7,62 мм картечница ПКТ </a:t>
            </a:r>
            <a:r>
              <a:rPr lang="bg-BG" sz="1800" dirty="0"/>
              <a:t>(както при БМП-1)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БТР-60ПБ-МД1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61" t="1845" b="15546"/>
          <a:stretch/>
        </p:blipFill>
        <p:spPr>
          <a:xfrm>
            <a:off x="171675" y="3071679"/>
            <a:ext cx="4616752" cy="27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4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Картечница М2 „</a:t>
            </a:r>
            <a:r>
              <a:rPr lang="bg-BG" sz="1800" b="1" dirty="0" err="1"/>
              <a:t>Браунинг</a:t>
            </a:r>
            <a:r>
              <a:rPr lang="bg-BG" sz="1800" b="1" dirty="0"/>
              <a:t>“</a:t>
            </a:r>
          </a:p>
          <a:p>
            <a:r>
              <a:rPr lang="bg-BG" sz="1800" dirty="0"/>
              <a:t>Калибър – 12,7 мм;</a:t>
            </a:r>
          </a:p>
          <a:p>
            <a:r>
              <a:rPr lang="bg-BG" sz="1800" dirty="0"/>
              <a:t>Използвани патрони – 50 калибър</a:t>
            </a:r>
            <a:r>
              <a:rPr lang="en-US" sz="1800" dirty="0"/>
              <a:t> BMG</a:t>
            </a:r>
            <a:r>
              <a:rPr lang="bg-BG" sz="1800" dirty="0"/>
              <a:t>;  </a:t>
            </a:r>
          </a:p>
          <a:p>
            <a:r>
              <a:rPr lang="bg-BG" sz="1800" dirty="0"/>
              <a:t>Бойна скорострелност – 485 - 635 изстрела в минута;</a:t>
            </a:r>
          </a:p>
          <a:p>
            <a:r>
              <a:rPr lang="bg-BG" sz="1800" dirty="0"/>
              <a:t>Начална скорост на куршума – 800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1830 метра; 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М1117 ГАРДИАН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5" y="2922899"/>
            <a:ext cx="4691496" cy="27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99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01682" y="5390831"/>
            <a:ext cx="9188635" cy="464346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7,62 мм картечница ПКТ за МТ-ЛБ и 7,62 мм картечница ПК за </a:t>
            </a:r>
            <a:r>
              <a:rPr lang="bg-BG" sz="1800" b="1" dirty="0" err="1"/>
              <a:t>Хъмви</a:t>
            </a:r>
            <a:r>
              <a:rPr lang="bg-BG" sz="1800" b="1" dirty="0"/>
              <a:t> и Мерцедес </a:t>
            </a:r>
            <a:endParaRPr lang="bg-BG" sz="1800" dirty="0"/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МТ-ЛБ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71" t="14974" r="4546" b="15227"/>
          <a:stretch/>
        </p:blipFill>
        <p:spPr>
          <a:xfrm>
            <a:off x="171675" y="2784319"/>
            <a:ext cx="4577863" cy="2337259"/>
          </a:xfrm>
          <a:prstGeom prst="rect">
            <a:avLst/>
          </a:prstGeom>
        </p:spPr>
      </p:pic>
      <p:sp>
        <p:nvSpPr>
          <p:cNvPr id="13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659" y="2316635"/>
            <a:ext cx="3755556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cs typeface="Arial" panose="020B0604020202020204" pitchFamily="34" charset="0"/>
              </a:rPr>
              <a:t>HMMWV (</a:t>
            </a:r>
            <a:r>
              <a:rPr lang="bg-BG" altLang="en-US" sz="2000" b="1" dirty="0" err="1">
                <a:cs typeface="Arial" panose="020B0604020202020204" pitchFamily="34" charset="0"/>
              </a:rPr>
              <a:t>Хъмви</a:t>
            </a:r>
            <a:r>
              <a:rPr lang="bg-BG" altLang="en-US" sz="2000" b="1" dirty="0"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726" y="2768764"/>
            <a:ext cx="3867880" cy="2396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917" t="4478" r="11723" b="7738"/>
          <a:stretch/>
        </p:blipFill>
        <p:spPr>
          <a:xfrm>
            <a:off x="8938846" y="2716745"/>
            <a:ext cx="2931318" cy="2401185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692" y="2342645"/>
            <a:ext cx="328246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Боен джип Мерцедес-Бенц</a:t>
            </a:r>
          </a:p>
        </p:txBody>
      </p:sp>
    </p:spTree>
    <p:extLst>
      <p:ext uri="{BB962C8B-B14F-4D97-AF65-F5344CB8AC3E}">
        <p14:creationId xmlns:p14="http://schemas.microsoft.com/office/powerpoint/2010/main" val="4102367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152 мм;</a:t>
            </a:r>
          </a:p>
          <a:p>
            <a:r>
              <a:rPr lang="bg-BG" sz="1800" dirty="0"/>
              <a:t>Използвани боеприпаси –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-фугасни, бронебойни и кумулативни снаряди;</a:t>
            </a:r>
          </a:p>
          <a:p>
            <a:r>
              <a:rPr lang="bg-BG" sz="1800" dirty="0"/>
              <a:t>Бойна скорострелност – 5-6 изстрела в минута;</a:t>
            </a:r>
          </a:p>
          <a:p>
            <a:pPr algn="just"/>
            <a:r>
              <a:rPr lang="bg-BG" sz="1800" dirty="0"/>
              <a:t>Начална скорост на снаряда – ОФ – до 665 метра в секунда, Бронебоен – до 600 метра в секунда и Кумулативен – 680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17,4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2" y="221458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Оръдие</a:t>
            </a:r>
            <a:r>
              <a:rPr lang="ru-RU" altLang="en-US" sz="2000" b="1" dirty="0">
                <a:cs typeface="Arial" panose="020B0604020202020204" pitchFamily="34" charset="0"/>
              </a:rPr>
              <a:t> Д-20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31" y="2922899"/>
            <a:ext cx="4304149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64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122 мм;</a:t>
            </a:r>
          </a:p>
          <a:p>
            <a:r>
              <a:rPr lang="bg-BG" sz="1800" dirty="0"/>
              <a:t>Използвани боеприпаси –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 и кумулативни;  </a:t>
            </a:r>
          </a:p>
          <a:p>
            <a:r>
              <a:rPr lang="bg-BG" sz="1800" dirty="0"/>
              <a:t>Бойна скорострелност – 4 - 5 изстрела в минута;</a:t>
            </a:r>
          </a:p>
          <a:p>
            <a:r>
              <a:rPr lang="bg-BG" sz="1800" dirty="0"/>
              <a:t>Начална скорост на снаряда – 6850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15,2 километра. 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2" y="221458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err="1">
                <a:cs typeface="Arial" panose="020B0604020202020204" pitchFamily="34" charset="0"/>
              </a:rPr>
              <a:t>Самоходна</a:t>
            </a:r>
            <a:r>
              <a:rPr lang="ru-RU" altLang="en-US" sz="2000" b="1" dirty="0">
                <a:cs typeface="Arial" panose="020B0604020202020204" pitchFamily="34" charset="0"/>
              </a:rPr>
              <a:t> гаубица 2С1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9" y="2867577"/>
            <a:ext cx="4426080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5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401570"/>
            <a:ext cx="119130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Оръжие изхвърлящо проектил (куршум, снаряд), използвайки енергията на газовете, получени от изгарянето на барут или друго горящо вещество.</a:t>
            </a:r>
            <a:r>
              <a:rPr lang="ru-RU" altLang="en-US" b="1" dirty="0">
                <a:cs typeface="Arial" panose="020B0604020202020204" pitchFamily="34" charset="0"/>
              </a:rPr>
              <a:t> </a:t>
            </a:r>
          </a:p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Изхвърляната част (проектила) се нарича куршум или снаряд, а изгарящата част (барутът) – заряд</a:t>
            </a:r>
            <a:r>
              <a:rPr lang="ru-RU" altLang="en-US" b="1" dirty="0">
                <a:cs typeface="Arial" panose="020B0604020202020204" pitchFamily="34" charset="0"/>
              </a:rPr>
              <a:t>.</a:t>
            </a:r>
            <a:r>
              <a:rPr lang="bg-BG" altLang="en-US" b="1" dirty="0">
                <a:cs typeface="Arial" panose="020B0604020202020204" pitchFamily="34" charset="0"/>
              </a:rPr>
              <a:t> </a:t>
            </a:r>
            <a:endParaRPr lang="bg-BG" altLang="en-US" b="1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957" y="952441"/>
            <a:ext cx="534056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ОПРЕДЕЛЕНИЕ ЗА ОГНЕСТРЕЛНО ОРЪЖИЕ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19046"/>
            <a:ext cx="4033356" cy="239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89" y="2892303"/>
            <a:ext cx="3066052" cy="2421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120" y="3247292"/>
            <a:ext cx="4068538" cy="20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17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100 мм;</a:t>
            </a:r>
          </a:p>
          <a:p>
            <a:r>
              <a:rPr lang="bg-BG" sz="1800" dirty="0"/>
              <a:t>Използвани боеприпаси – бронебойни </a:t>
            </a:r>
            <a:r>
              <a:rPr lang="bg-BG" sz="1800" dirty="0" err="1"/>
              <a:t>подкалибрени</a:t>
            </a:r>
            <a:r>
              <a:rPr lang="bg-BG" sz="1800" dirty="0"/>
              <a:t>, кумулативни и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 снаряди;  </a:t>
            </a:r>
          </a:p>
          <a:p>
            <a:r>
              <a:rPr lang="bg-BG" sz="1800" dirty="0"/>
              <a:t>Бойна скорострелност – 4 - 16 изстрела в минута;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с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 </a:t>
            </a:r>
            <a:r>
              <a:rPr lang="bg-BG" sz="1800" dirty="0" err="1"/>
              <a:t>сняряди</a:t>
            </a:r>
            <a:r>
              <a:rPr lang="bg-BG" sz="1800" dirty="0"/>
              <a:t> – до 8,2 </a:t>
            </a:r>
            <a:r>
              <a:rPr lang="bg-BG" sz="1800" dirty="0" err="1"/>
              <a:t>километраметра</a:t>
            </a:r>
            <a:r>
              <a:rPr lang="bg-BG" sz="1800" dirty="0"/>
              <a:t>, с кумулативни – до 5,955 километра и с бронебойни </a:t>
            </a:r>
            <a:r>
              <a:rPr lang="bg-BG" sz="1800" dirty="0" err="1"/>
              <a:t>подкалибрени</a:t>
            </a:r>
            <a:r>
              <a:rPr lang="bg-BG" sz="1800" dirty="0"/>
              <a:t> – до 3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06" y="232273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Противотанково оръдие МТ-12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" y="2922899"/>
            <a:ext cx="4893821" cy="23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76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75384" y="2922899"/>
            <a:ext cx="6916615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120 мм;</a:t>
            </a:r>
          </a:p>
          <a:p>
            <a:r>
              <a:rPr lang="bg-BG" sz="1800" dirty="0"/>
              <a:t>Използвани боеприпаси –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-фугасни, димни, осветителни и др.;  </a:t>
            </a:r>
          </a:p>
          <a:p>
            <a:r>
              <a:rPr lang="bg-BG" sz="1800" dirty="0"/>
              <a:t>Бойна скорострелност – до 10 изстрела в минута;</a:t>
            </a:r>
          </a:p>
          <a:p>
            <a:r>
              <a:rPr lang="bg-BG" sz="1800" dirty="0"/>
              <a:t>Начална скорост на мината – 272 - 302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7000 метра.</a:t>
            </a:r>
          </a:p>
          <a:p>
            <a:pPr marL="0" indent="0">
              <a:buNone/>
            </a:pPr>
            <a:r>
              <a:rPr lang="bg-BG" sz="1800" b="1" dirty="0"/>
              <a:t>7,62 мм картечница ПКТ </a:t>
            </a:r>
            <a:r>
              <a:rPr lang="bg-BG" sz="1800" dirty="0"/>
              <a:t>(както при БМП-1)</a:t>
            </a:r>
          </a:p>
          <a:p>
            <a:endParaRPr lang="bg-BG" sz="1800" dirty="0"/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97" y="2399436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Самоходна минохвъргачка 2S11 „Тунджа“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793" r="12765"/>
          <a:stretch/>
        </p:blipFill>
        <p:spPr>
          <a:xfrm>
            <a:off x="523366" y="2932626"/>
            <a:ext cx="4161693" cy="27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0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3018518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122 мм;</a:t>
            </a:r>
          </a:p>
          <a:p>
            <a:r>
              <a:rPr lang="bg-BG" sz="1800" dirty="0"/>
              <a:t>Използвани боеприпаси – </a:t>
            </a:r>
            <a:r>
              <a:rPr lang="bg-BG" sz="1800" dirty="0" err="1"/>
              <a:t>осколочно</a:t>
            </a:r>
            <a:r>
              <a:rPr lang="bg-BG" sz="1800" dirty="0"/>
              <a:t>-фугасни, кумулативни, </a:t>
            </a:r>
            <a:r>
              <a:rPr lang="bg-BG" sz="1800" dirty="0" err="1"/>
              <a:t>подкалибрени</a:t>
            </a:r>
            <a:r>
              <a:rPr lang="bg-BG" sz="1800" dirty="0"/>
              <a:t> и др.;</a:t>
            </a:r>
          </a:p>
          <a:p>
            <a:r>
              <a:rPr lang="bg-BG" sz="1800" dirty="0"/>
              <a:t>Брой насочващи тела – 40;</a:t>
            </a:r>
          </a:p>
          <a:p>
            <a:r>
              <a:rPr lang="bg-BG" sz="1800" dirty="0"/>
              <a:t>Темп на стрелба – 2 пуска в секунда;</a:t>
            </a:r>
          </a:p>
          <a:p>
            <a:r>
              <a:rPr lang="bg-BG" sz="1800" dirty="0"/>
              <a:t>Начална скорост на ракетата – 690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40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95055"/>
            <a:ext cx="465406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Залпова ракетна установка БМ-21 (Град)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4" y="3018518"/>
            <a:ext cx="392006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8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42338" y="3310857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650 мм;</a:t>
            </a:r>
          </a:p>
          <a:p>
            <a:r>
              <a:rPr lang="bg-BG" sz="1800" dirty="0"/>
              <a:t>Точност – отклонение до 150 метра от целта;  </a:t>
            </a:r>
          </a:p>
          <a:p>
            <a:r>
              <a:rPr lang="bg-BG" sz="1800" dirty="0"/>
              <a:t>Тегло на бойната глава – 482 кг.;</a:t>
            </a:r>
          </a:p>
          <a:p>
            <a:r>
              <a:rPr lang="bg-BG" sz="1800" dirty="0"/>
              <a:t>Скорост на ракетата – 1800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70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2" y="2214584"/>
            <a:ext cx="5091987" cy="707886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Тактически </a:t>
            </a:r>
            <a:r>
              <a:rPr lang="ru-RU" altLang="en-US" sz="2000" b="1" dirty="0" err="1">
                <a:cs typeface="Arial" panose="020B0604020202020204" pitchFamily="34" charset="0"/>
              </a:rPr>
              <a:t>ракетен</a:t>
            </a:r>
            <a:r>
              <a:rPr lang="ru-RU" altLang="en-US" sz="2000" b="1" dirty="0">
                <a:cs typeface="Arial" panose="020B0604020202020204" pitchFamily="34" charset="0"/>
              </a:rPr>
              <a:t> комплекс</a:t>
            </a:r>
          </a:p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ОТР-21 </a:t>
            </a:r>
            <a:r>
              <a:rPr lang="bg-BG" altLang="en-US" sz="2000" b="1" dirty="0">
                <a:cs typeface="Arial" panose="020B0604020202020204" pitchFamily="34" charset="0"/>
              </a:rPr>
              <a:t>„Точка“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9" y="3230247"/>
            <a:ext cx="4151736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05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934" y="1592369"/>
            <a:ext cx="605787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1.6. СИСТЕМИ ЗА ПРОТИВОВЪЗДУШНА ОТБРАНА.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896707" y="3156970"/>
            <a:ext cx="5427785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23 мм;</a:t>
            </a:r>
          </a:p>
          <a:p>
            <a:r>
              <a:rPr lang="bg-BG" sz="1800" dirty="0"/>
              <a:t>Използвани боеприпаси – ОФЗТ и БЗТ;  </a:t>
            </a:r>
          </a:p>
          <a:p>
            <a:r>
              <a:rPr lang="bg-BG" sz="1800" dirty="0"/>
              <a:t>Темп на стрелбата – 2000 изстрела в минута;</a:t>
            </a:r>
          </a:p>
          <a:p>
            <a:r>
              <a:rPr lang="bg-BG" sz="1800" dirty="0"/>
              <a:t>Начална скорост на снаряда – 970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2000 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74" y="2427825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ПВО установка ЗУ-23-2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72" y="3041175"/>
            <a:ext cx="387739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46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934" y="1592369"/>
            <a:ext cx="605787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1.6. СИСТЕМИ ЗА ПРОТИВОВЪЗДУШНА ОТБРАНА.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72 мм;</a:t>
            </a:r>
          </a:p>
          <a:p>
            <a:r>
              <a:rPr lang="bg-BG" sz="1800" dirty="0"/>
              <a:t>Тегло на ракетата – 9,8 кг.;</a:t>
            </a:r>
          </a:p>
          <a:p>
            <a:r>
              <a:rPr lang="bg-BG" sz="1800" dirty="0"/>
              <a:t>Тегло на бойната глава – 370 гр.;</a:t>
            </a:r>
          </a:p>
          <a:p>
            <a:r>
              <a:rPr lang="bg-BG" sz="1800" dirty="0"/>
              <a:t>Максимална скорост на ракетата – 500 метра в секунда;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4200 метра при максимална височина до 2300 метра.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2" y="221458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ПЗРК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>
                <a:cs typeface="Arial" panose="020B0604020202020204" pitchFamily="34" charset="0"/>
              </a:rPr>
              <a:t>Стрела 2М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2" y="3329354"/>
            <a:ext cx="4583982" cy="24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3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934" y="1592369"/>
            <a:ext cx="605787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1.6. СИСТЕМИ ЗА ПРОТИВОВЪЗДУШНА ОТБРАНА.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7138" y="2922899"/>
            <a:ext cx="7244862" cy="2700841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206 мм;</a:t>
            </a:r>
          </a:p>
          <a:p>
            <a:r>
              <a:rPr lang="bg-BG" sz="1800" dirty="0"/>
              <a:t>Тегло на бойната глава – 16 кг.;</a:t>
            </a:r>
          </a:p>
          <a:p>
            <a:r>
              <a:rPr lang="bg-BG" sz="1800" dirty="0"/>
              <a:t>Максимална скорост на ракетата – 1020 метра в секунда;</a:t>
            </a:r>
          </a:p>
          <a:p>
            <a:r>
              <a:rPr lang="bg-BG" sz="1800" dirty="0"/>
              <a:t>Точност – отклонение до 5 метра от целта;</a:t>
            </a:r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15 километра при максимална височина до 12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0" y="2474284"/>
            <a:ext cx="447977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err="1">
                <a:cs typeface="Arial" panose="020B0604020202020204" pitchFamily="34" charset="0"/>
              </a:rPr>
              <a:t>Самоходен</a:t>
            </a:r>
            <a:r>
              <a:rPr lang="ru-RU" altLang="en-US" sz="2000" b="1" dirty="0">
                <a:cs typeface="Arial" panose="020B0604020202020204" pitchFamily="34" charset="0"/>
              </a:rPr>
              <a:t> ЗРК 9К33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>
                <a:cs typeface="Arial" panose="020B0604020202020204" pitchFamily="34" charset="0"/>
              </a:rPr>
              <a:t>Оса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49" y="3050225"/>
            <a:ext cx="4078577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0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488" y="1068906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495201"/>
            <a:ext cx="274305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Основни сили на ВМС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03642"/>
              </p:ext>
            </p:extLst>
          </p:nvPr>
        </p:nvGraphicFramePr>
        <p:xfrm>
          <a:off x="759236" y="1921496"/>
          <a:ext cx="9642064" cy="4352788"/>
        </p:xfrm>
        <a:graphic>
          <a:graphicData uri="http://schemas.openxmlformats.org/drawingml/2006/table">
            <a:tbl>
              <a:tblPr/>
              <a:tblGrid>
                <a:gridCol w="7274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5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Бойни кораби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Lucida Sans Unicode" pitchFamily="34" charset="0"/>
                        </a:rPr>
                        <a:t>6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Кораби за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бойна поддръжка 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Lucida Sans Unicode" pitchFamily="34" charset="0"/>
                        </a:rPr>
                        <a:t>11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Спомагателни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кораби 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Lucida Sans Unicode" pitchFamily="34" charset="0"/>
                        </a:rPr>
                        <a:t>7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Плаващи средства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 съоръжения 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Lucida Sans Unicode" pitchFamily="34" charset="0"/>
                        </a:rPr>
                        <a:t>18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Вертолети 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Lucida Sans Unicode" pitchFamily="34" charset="0"/>
                        </a:rPr>
                        <a:t>6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31" y="2014100"/>
            <a:ext cx="3199618" cy="1016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31" y="3034871"/>
            <a:ext cx="3505047" cy="873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994" y="3915242"/>
            <a:ext cx="3391881" cy="8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993" y="4705135"/>
            <a:ext cx="3391881" cy="881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993" y="5604953"/>
            <a:ext cx="1336263" cy="6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2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965" y="1016754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04" y="1386086"/>
            <a:ext cx="387864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Фрегата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 err="1">
                <a:cs typeface="Arial" panose="020B0604020202020204" pitchFamily="34" charset="0"/>
              </a:rPr>
              <a:t>Дръзки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12" t="7522" r="4223" b="25091"/>
          <a:stretch/>
        </p:blipFill>
        <p:spPr>
          <a:xfrm>
            <a:off x="3035399" y="1803497"/>
            <a:ext cx="5994292" cy="2965373"/>
          </a:xfrm>
          <a:prstGeom prst="rect">
            <a:avLst/>
          </a:prstGeom>
        </p:spPr>
      </p:pic>
      <p:sp>
        <p:nvSpPr>
          <p:cNvPr id="19" name="Правоъгълник 2"/>
          <p:cNvSpPr>
            <a:spLocks noChangeArrowheads="1"/>
          </p:cNvSpPr>
          <p:nvPr/>
        </p:nvSpPr>
        <p:spPr bwMode="auto">
          <a:xfrm>
            <a:off x="184882" y="4768870"/>
            <a:ext cx="11763278" cy="16312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Times New Roman" panose="02020603050405020304" pitchFamily="18" charset="0"/>
              <a:buChar char="-"/>
            </a:pPr>
            <a:r>
              <a:rPr lang="bg-BG" i="1" dirty="0">
                <a:cs typeface="Times New Roman" panose="02020603050405020304" pitchFamily="18" charset="0"/>
              </a:rPr>
              <a:t>  </a:t>
            </a:r>
            <a:r>
              <a:rPr lang="bg-BG" sz="2000" i="1" dirty="0" err="1">
                <a:cs typeface="Times New Roman" panose="02020603050405020304" pitchFamily="18" charset="0"/>
              </a:rPr>
              <a:t>Водоизместване</a:t>
            </a:r>
            <a:r>
              <a:rPr lang="bg-BG" sz="2000" i="1" dirty="0">
                <a:cs typeface="Times New Roman" panose="02020603050405020304" pitchFamily="18" charset="0"/>
              </a:rPr>
              <a:t> - стандартно 1940 т., пълно 2430 т.;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Размери - дължина 106,4 м; ширина 12,3 м; газене 5,6 м;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Скорост - 26 </a:t>
            </a:r>
            <a:r>
              <a:rPr lang="bg-BG" sz="2000" i="1" dirty="0" err="1">
                <a:cs typeface="Times New Roman" panose="02020603050405020304" pitchFamily="18" charset="0"/>
              </a:rPr>
              <a:t>вз</a:t>
            </a:r>
            <a:r>
              <a:rPr lang="bg-BG" sz="2000" i="1" dirty="0">
                <a:cs typeface="Times New Roman" panose="02020603050405020304" pitchFamily="18" charset="0"/>
              </a:rPr>
              <a:t>. (с газови турбини), 20 </a:t>
            </a:r>
            <a:r>
              <a:rPr lang="bg-BG" sz="2000" i="1" dirty="0" err="1">
                <a:cs typeface="Times New Roman" panose="02020603050405020304" pitchFamily="18" charset="0"/>
              </a:rPr>
              <a:t>вз</a:t>
            </a:r>
            <a:r>
              <a:rPr lang="bg-BG" sz="2000" i="1" dirty="0">
                <a:cs typeface="Times New Roman" panose="02020603050405020304" pitchFamily="18" charset="0"/>
              </a:rPr>
              <a:t>. (с два дизелови двигателя);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Автономност на плаване - 4500 м. мили при скорост 18 възела и 6000 м. мили при ско­рост 15 възела;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 Екипаж - 159 души (13 офицери).</a:t>
            </a:r>
            <a:endParaRPr lang="ru-RU" sz="20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19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74" y="969652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437" y="1409561"/>
            <a:ext cx="591360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КОРАБНО ВЪОРЪЖЕНИЕ НА ФРЕГАТА „ДРЪЗКИ“</a:t>
            </a:r>
          </a:p>
        </p:txBody>
      </p:sp>
      <p:sp>
        <p:nvSpPr>
          <p:cNvPr id="19" name="Правоъгълник 2"/>
          <p:cNvSpPr>
            <a:spLocks noChangeArrowheads="1"/>
          </p:cNvSpPr>
          <p:nvPr/>
        </p:nvSpPr>
        <p:spPr bwMode="auto">
          <a:xfrm>
            <a:off x="329716" y="4119129"/>
            <a:ext cx="11626350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b="1" i="1" dirty="0">
                <a:cs typeface="Times New Roman" panose="02020603050405020304" pitchFamily="18" charset="0"/>
              </a:rPr>
              <a:t> Ракетно въоръжение </a:t>
            </a:r>
            <a:r>
              <a:rPr lang="bg-BG" sz="2000" i="1" dirty="0">
                <a:cs typeface="Times New Roman" panose="02020603050405020304" pitchFamily="18" charset="0"/>
              </a:rPr>
              <a:t>– ракети „повърхност – повърхност“</a:t>
            </a:r>
            <a:r>
              <a:rPr lang="ru-RU" sz="2000" i="1" dirty="0">
                <a:cs typeface="Times New Roman" panose="02020603050405020304" pitchFamily="18" charset="0"/>
              </a:rPr>
              <a:t>: 2x2 ПУ "</a:t>
            </a:r>
            <a:r>
              <a:rPr lang="ru-RU" sz="2000" i="1" dirty="0" err="1">
                <a:cs typeface="Times New Roman" panose="02020603050405020304" pitchFamily="18" charset="0"/>
              </a:rPr>
              <a:t>Ехосеt</a:t>
            </a:r>
            <a:r>
              <a:rPr lang="ru-RU" sz="2000" i="1" dirty="0">
                <a:cs typeface="Times New Roman" panose="02020603050405020304" pitchFamily="18" charset="0"/>
              </a:rPr>
              <a:t> ММ 38; </a:t>
            </a:r>
            <a:r>
              <a:rPr lang="bg-BG" sz="2000" i="1" dirty="0">
                <a:cs typeface="Times New Roman" panose="02020603050405020304" pitchFamily="18" charset="0"/>
              </a:rPr>
              <a:t>ракети „повърхност – въздух“</a:t>
            </a:r>
            <a:r>
              <a:rPr lang="ru-RU" sz="2000" i="1" dirty="0">
                <a:cs typeface="Times New Roman" panose="02020603050405020304" pitchFamily="18" charset="0"/>
              </a:rPr>
              <a:t>: 1</a:t>
            </a:r>
            <a:r>
              <a:rPr lang="en-US" sz="2000" i="1" dirty="0">
                <a:cs typeface="Times New Roman" panose="02020603050405020304" pitchFamily="18" charset="0"/>
              </a:rPr>
              <a:t>x8 </a:t>
            </a:r>
            <a:r>
              <a:rPr lang="ru-RU" sz="2000" i="1" dirty="0">
                <a:cs typeface="Times New Roman" panose="02020603050405020304" pitchFamily="18" charset="0"/>
              </a:rPr>
              <a:t>ПУ </a:t>
            </a:r>
            <a:r>
              <a:rPr lang="en-US" sz="2000" i="1" dirty="0">
                <a:cs typeface="Times New Roman" panose="02020603050405020304" pitchFamily="18" charset="0"/>
              </a:rPr>
              <a:t>Raytheon "Sea </a:t>
            </a:r>
            <a:r>
              <a:rPr lang="en-US" sz="2000" i="1" dirty="0" err="1">
                <a:cs typeface="Times New Roman" panose="02020603050405020304" pitchFamily="18" charset="0"/>
              </a:rPr>
              <a:t>Sparow</a:t>
            </a:r>
            <a:r>
              <a:rPr lang="en-US" sz="2000" i="1" dirty="0">
                <a:cs typeface="Times New Roman" panose="02020603050405020304" pitchFamily="18" charset="0"/>
              </a:rPr>
              <a:t>” Mk-29</a:t>
            </a:r>
            <a:r>
              <a:rPr lang="bg-BG" sz="2000" i="1" dirty="0"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</a:t>
            </a:r>
            <a:r>
              <a:rPr lang="bg-BG" sz="2000" b="1" i="1" dirty="0">
                <a:cs typeface="Times New Roman" panose="02020603050405020304" pitchFamily="18" charset="0"/>
              </a:rPr>
              <a:t>Артилерийско въоръжение </a:t>
            </a:r>
            <a:r>
              <a:rPr lang="bg-BG" sz="2000" i="1" dirty="0">
                <a:cs typeface="Times New Roman" panose="02020603050405020304" pitchFamily="18" charset="0"/>
              </a:rPr>
              <a:t>– 1 бр. </a:t>
            </a:r>
            <a:r>
              <a:rPr lang="fr-FR" sz="2000" i="1" dirty="0">
                <a:cs typeface="Times New Roman" panose="02020603050405020304" pitchFamily="18" charset="0"/>
              </a:rPr>
              <a:t>1100 mm </a:t>
            </a:r>
            <a:r>
              <a:rPr lang="fr-FR" sz="2000" i="1" dirty="0" err="1">
                <a:cs typeface="Times New Roman" panose="02020603050405020304" pitchFamily="18" charset="0"/>
              </a:rPr>
              <a:t>оръдие</a:t>
            </a:r>
            <a:r>
              <a:rPr lang="fr-FR" sz="2000" i="1" dirty="0">
                <a:cs typeface="Times New Roman" panose="02020603050405020304" pitchFamily="18" charset="0"/>
              </a:rPr>
              <a:t> "Creusot - Loire„</a:t>
            </a:r>
            <a:r>
              <a:rPr lang="bg-BG" sz="2000" i="1" dirty="0"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2000" i="1" dirty="0">
                <a:cs typeface="Times New Roman" panose="02020603050405020304" pitchFamily="18" charset="0"/>
              </a:rPr>
              <a:t> </a:t>
            </a:r>
            <a:r>
              <a:rPr lang="bg-BG" sz="2000" b="1" i="1" dirty="0" err="1">
                <a:cs typeface="Times New Roman" panose="02020603050405020304" pitchFamily="18" charset="0"/>
              </a:rPr>
              <a:t>Противоподводно</a:t>
            </a:r>
            <a:r>
              <a:rPr lang="bg-BG" sz="2000" b="1" i="1" dirty="0">
                <a:cs typeface="Times New Roman" panose="02020603050405020304" pitchFamily="18" charset="0"/>
              </a:rPr>
              <a:t> оръжие </a:t>
            </a:r>
            <a:r>
              <a:rPr lang="bg-BG" sz="2000" i="1" dirty="0">
                <a:cs typeface="Times New Roman" panose="02020603050405020304" pitchFamily="18" charset="0"/>
              </a:rPr>
              <a:t>– 2 бр. </a:t>
            </a:r>
            <a:r>
              <a:rPr lang="ru-RU" sz="2000" i="1" dirty="0">
                <a:cs typeface="Times New Roman" panose="02020603050405020304" pitchFamily="18" charset="0"/>
              </a:rPr>
              <a:t>533 </a:t>
            </a:r>
            <a:r>
              <a:rPr lang="bg-BG" sz="2000" i="1" dirty="0">
                <a:cs typeface="Times New Roman" panose="02020603050405020304" pitchFamily="18" charset="0"/>
              </a:rPr>
              <a:t>mm торпедни апарата ЕСАN </a:t>
            </a:r>
            <a:r>
              <a:rPr lang="ru-RU" sz="2000" i="1" dirty="0">
                <a:cs typeface="Times New Roman" panose="02020603050405020304" pitchFamily="18" charset="0"/>
              </a:rPr>
              <a:t>с торпеда L5 Моd4, за </a:t>
            </a:r>
            <a:r>
              <a:rPr lang="bg-BG" sz="2000" i="1" dirty="0">
                <a:cs typeface="Times New Roman" panose="02020603050405020304" pitchFamily="18" charset="0"/>
              </a:rPr>
              <a:t>стрелба по подводни и надводни </a:t>
            </a:r>
            <a:r>
              <a:rPr lang="ru-RU" sz="2000" i="1" dirty="0">
                <a:cs typeface="Times New Roman" panose="02020603050405020304" pitchFamily="18" charset="0"/>
              </a:rPr>
              <a:t>цели; 1 </a:t>
            </a:r>
            <a:r>
              <a:rPr lang="bg-BG" sz="2000" i="1" dirty="0">
                <a:cs typeface="Times New Roman" panose="02020603050405020304" pitchFamily="18" charset="0"/>
              </a:rPr>
              <a:t>бр. </a:t>
            </a:r>
            <a:r>
              <a:rPr lang="bg-BG" sz="2000" i="1" dirty="0" err="1">
                <a:cs typeface="Times New Roman" panose="02020603050405020304" pitchFamily="18" charset="0"/>
              </a:rPr>
              <a:t>шестстволна</a:t>
            </a:r>
            <a:r>
              <a:rPr lang="bg-BG" sz="2000" i="1" dirty="0">
                <a:cs typeface="Times New Roman" panose="02020603050405020304" pitchFamily="18" charset="0"/>
              </a:rPr>
              <a:t> 375-mm установка </a:t>
            </a:r>
            <a:r>
              <a:rPr lang="ru-RU" sz="2000" i="1" dirty="0">
                <a:cs typeface="Times New Roman" panose="02020603050405020304" pitchFamily="18" charset="0"/>
              </a:rPr>
              <a:t>за </a:t>
            </a:r>
            <a:r>
              <a:rPr lang="bg-BG" sz="2000" i="1" dirty="0">
                <a:cs typeface="Times New Roman" panose="02020603050405020304" pitchFamily="18" charset="0"/>
              </a:rPr>
              <a:t>изстрелване</a:t>
            </a:r>
            <a:r>
              <a:rPr lang="ru-RU" sz="2000" i="1" dirty="0">
                <a:cs typeface="Times New Roman" panose="02020603050405020304" pitchFamily="18" charset="0"/>
              </a:rPr>
              <a:t> на д</a:t>
            </a:r>
            <a:r>
              <a:rPr lang="bg-BG" sz="2000" i="1" dirty="0" err="1">
                <a:cs typeface="Times New Roman" panose="02020603050405020304" pitchFamily="18" charset="0"/>
              </a:rPr>
              <a:t>ълбочинн</a:t>
            </a:r>
            <a:r>
              <a:rPr lang="ru-RU" sz="2000" i="1" dirty="0">
                <a:cs typeface="Times New Roman" panose="02020603050405020304" pitchFamily="18" charset="0"/>
              </a:rPr>
              <a:t>и бомби „</a:t>
            </a:r>
            <a:r>
              <a:rPr lang="bg-BG" sz="2000" i="1" dirty="0" err="1">
                <a:cs typeface="Times New Roman" panose="02020603050405020304" pitchFamily="18" charset="0"/>
              </a:rPr>
              <a:t>Бофорс</a:t>
            </a:r>
            <a:r>
              <a:rPr lang="ru-RU" sz="2000" i="1" dirty="0">
                <a:cs typeface="Times New Roman" panose="02020603050405020304" pitchFamily="18" charset="0"/>
              </a:rPr>
              <a:t>“.</a:t>
            </a:r>
            <a:endParaRPr lang="bg-BG" sz="2000" i="1" dirty="0"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962" t="24820" r="6057" b="43209"/>
          <a:stretch/>
        </p:blipFill>
        <p:spPr>
          <a:xfrm>
            <a:off x="2322146" y="1833811"/>
            <a:ext cx="6364181" cy="22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6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321773"/>
            <a:ext cx="119130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Според предназначението и изпълняваните функции в съвременните бойни действия оръжейните системи се разделят на: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стрелково оръжие;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</a:t>
            </a:r>
            <a:r>
              <a:rPr lang="bg-BG" altLang="en-US" b="1" dirty="0"/>
              <a:t>въоръжение на танковете и бойните машини;</a:t>
            </a:r>
          </a:p>
          <a:p>
            <a:pPr algn="just" eaLnBrk="1" hangingPunct="1"/>
            <a:r>
              <a:rPr lang="bg-BG" altLang="en-US" b="1" dirty="0"/>
              <a:t>      - артилерийски системи;</a:t>
            </a:r>
          </a:p>
          <a:p>
            <a:pPr algn="just" eaLnBrk="1" hangingPunct="1"/>
            <a:r>
              <a:rPr lang="bg-BG" altLang="en-US" b="1" dirty="0"/>
              <a:t>      - огневи системи за противовъздушна отбрана;</a:t>
            </a:r>
          </a:p>
          <a:p>
            <a:pPr algn="just" eaLnBrk="1" hangingPunct="1"/>
            <a:r>
              <a:rPr lang="bg-BG" altLang="en-US" b="1" dirty="0"/>
              <a:t>      - корабно и авиационно въоръжение.</a:t>
            </a:r>
          </a:p>
          <a:p>
            <a:pPr marL="285750" indent="-285750" algn="just" eaLnBrk="1" hangingPunct="1">
              <a:buFontTx/>
              <a:buChar char="-"/>
            </a:pPr>
            <a:endParaRPr lang="bg-BG" altLang="en-US" b="1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74" y="952441"/>
            <a:ext cx="552074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КЛАСИФИКАЦИЯ НА ОРЪЖЕЙНИТЕ СИСТЕМИ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74" y="3373755"/>
            <a:ext cx="549156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КЛАСИФИКАЦИЯ НА СТРЕЛКОВОТО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8970" y="3745144"/>
            <a:ext cx="119130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Според броя на военнослужещите обслужващи оръжейната система стрелковото оръжие се дели на: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индивидуално оръжие;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</a:t>
            </a:r>
            <a:r>
              <a:rPr lang="bg-BG" altLang="en-US" b="1" dirty="0"/>
              <a:t>колективно оръжие (за използването му се изисква координиране действията на няколко души – например картечници, гранатомети и </a:t>
            </a:r>
            <a:r>
              <a:rPr lang="bg-BG" altLang="en-US" b="1" dirty="0" err="1"/>
              <a:t>др</a:t>
            </a:r>
            <a:r>
              <a:rPr lang="ru-RU" altLang="en-US" b="1" dirty="0"/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129463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965" y="1016754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391" y="1602176"/>
            <a:ext cx="387864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Ракетна</a:t>
            </a:r>
            <a:r>
              <a:rPr lang="ru-RU" altLang="en-US" sz="2000" b="1" dirty="0">
                <a:cs typeface="Arial" panose="020B0604020202020204" pitchFamily="34" charset="0"/>
              </a:rPr>
              <a:t> корвета „МЪЛНИЯ“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84" t="10600" r="10745" b="15425"/>
          <a:stretch/>
        </p:blipFill>
        <p:spPr>
          <a:xfrm>
            <a:off x="193431" y="2121005"/>
            <a:ext cx="5902569" cy="3487390"/>
          </a:xfrm>
          <a:prstGeom prst="rect">
            <a:avLst/>
          </a:prstGeom>
        </p:spPr>
      </p:pic>
      <p:sp>
        <p:nvSpPr>
          <p:cNvPr id="9" name="Правоъгълник 1"/>
          <p:cNvSpPr>
            <a:spLocks noChangeArrowheads="1"/>
          </p:cNvSpPr>
          <p:nvPr/>
        </p:nvSpPr>
        <p:spPr bwMode="auto">
          <a:xfrm>
            <a:off x="6271846" y="2177777"/>
            <a:ext cx="5580186" cy="31393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bg-BG" dirty="0" err="1"/>
              <a:t>Водоизместване</a:t>
            </a:r>
            <a:r>
              <a:rPr lang="bg-BG" dirty="0"/>
              <a:t> – 385 тона стандартно и пълно 455 тона;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Размери – дължина 184,1 м, ширина 37,7 м, газене 8,2 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Двигатели – газово турбинни;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Скорост – 36 възела при натоварване на четирите турбини;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dirty="0"/>
              <a:t>Автономност на плаване – 400 морски мили при натоварване 36 възела и 2000 морски мили при натоварване 20 възела;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Екипаж – 34 дули, от които 5 офицери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4912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74" y="969652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595" y="1409561"/>
            <a:ext cx="715529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КОРАБНО ВЪОРЪЖЕНИЕ НА РАКЕТНА КОРВЕТА „МЪЛНИЯ“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874" y="1849470"/>
            <a:ext cx="6474726" cy="23248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646" y="4379811"/>
            <a:ext cx="11406554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„</a:t>
            </a:r>
            <a:r>
              <a:rPr lang="bg-BG" sz="2000" dirty="0"/>
              <a:t>МЪЛНИЯ“ разполага с 4 бр. ракети </a:t>
            </a:r>
            <a:r>
              <a:rPr lang="bg-BG" sz="2000" dirty="0" err="1"/>
              <a:t>Raduga</a:t>
            </a:r>
            <a:r>
              <a:rPr lang="bg-BG" sz="2000" dirty="0"/>
              <a:t> SS-N-2C </a:t>
            </a:r>
            <a:r>
              <a:rPr lang="bg-BG" sz="2000" dirty="0" err="1"/>
              <a:t>Styx</a:t>
            </a:r>
            <a:r>
              <a:rPr lang="bg-BG" sz="2000" dirty="0"/>
              <a:t>, активен радар с </a:t>
            </a:r>
            <a:r>
              <a:rPr lang="bg-BG" sz="2000" dirty="0" err="1"/>
              <a:t>инфраред</a:t>
            </a:r>
            <a:r>
              <a:rPr lang="bg-BG" sz="2000" dirty="0"/>
              <a:t> насочване до 83 км, ракети с ръчно и </a:t>
            </a:r>
            <a:r>
              <a:rPr lang="bg-BG" sz="2000" dirty="0" err="1"/>
              <a:t>инфраред</a:t>
            </a:r>
            <a:r>
              <a:rPr lang="bg-BG" sz="2000" dirty="0"/>
              <a:t> насочване до 6 км, 76 мм оръдие с </a:t>
            </a:r>
            <a:r>
              <a:rPr lang="bg-BG" sz="2000" dirty="0" err="1"/>
              <a:t>далекобойност</a:t>
            </a:r>
            <a:r>
              <a:rPr lang="bg-BG" sz="2000" dirty="0"/>
              <a:t> до 15 км, два броя 30 мм оръдия, които с шестте си цеви могат да се изстрелят до 3000 снаряда за минута на мерно разстояние 2 км. </a:t>
            </a:r>
            <a:r>
              <a:rPr lang="bg-BG" sz="2000" dirty="0" err="1"/>
              <a:t>Корветата</a:t>
            </a:r>
            <a:r>
              <a:rPr lang="bg-BG" sz="2000" dirty="0"/>
              <a:t> разполага и със система за въвеждане на противника в заблуждение чрез изстрелване на примамки. </a:t>
            </a:r>
          </a:p>
        </p:txBody>
      </p:sp>
    </p:spTree>
    <p:extLst>
      <p:ext uri="{BB962C8B-B14F-4D97-AF65-F5344CB8AC3E}">
        <p14:creationId xmlns:p14="http://schemas.microsoft.com/office/powerpoint/2010/main" val="629780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965" y="1016754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391" y="1602176"/>
            <a:ext cx="387864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Ракетен катер „СВЕТКАВИЦА“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49" y="2218965"/>
            <a:ext cx="5389331" cy="3639627"/>
          </a:xfrm>
          <a:prstGeom prst="rect">
            <a:avLst/>
          </a:prstGeom>
        </p:spPr>
      </p:pic>
      <p:sp>
        <p:nvSpPr>
          <p:cNvPr id="10" name="Правоъгълник 4"/>
          <p:cNvSpPr>
            <a:spLocks noChangeArrowheads="1"/>
          </p:cNvSpPr>
          <p:nvPr/>
        </p:nvSpPr>
        <p:spPr bwMode="auto">
          <a:xfrm>
            <a:off x="6002216" y="2218965"/>
            <a:ext cx="6104060" cy="25853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bg-BG" dirty="0" err="1"/>
              <a:t>водоизместване</a:t>
            </a:r>
            <a:r>
              <a:rPr lang="bg-BG" dirty="0"/>
              <a:t> – 245 тона при пълно натоварване и 210 тона стандартно;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размери – дължина 126,6 м, ширина 24,9 м, газене 8,8 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задвижване с дизелови двигатели;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скорост – 37 възела при пълно натоварване и 35 възела стандартно;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автономност на плаване – до 500 морски мили при скорост 35 възела;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екипаж 26 души, от които трима офицери.</a:t>
            </a:r>
          </a:p>
        </p:txBody>
      </p:sp>
    </p:spTree>
    <p:extLst>
      <p:ext uri="{BB962C8B-B14F-4D97-AF65-F5344CB8AC3E}">
        <p14:creationId xmlns:p14="http://schemas.microsoft.com/office/powerpoint/2010/main" val="3164312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74" y="969652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677" y="1409561"/>
            <a:ext cx="734912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КОРАБНО ВЪОРЪЖЕНИЕ НА РАКЕТЕН КАТЕР „СВЕТКАВИЦА“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874" y="1940782"/>
            <a:ext cx="6212362" cy="2475191"/>
          </a:xfrm>
          <a:prstGeom prst="rect">
            <a:avLst/>
          </a:prstGeom>
        </p:spPr>
      </p:pic>
      <p:sp>
        <p:nvSpPr>
          <p:cNvPr id="9" name="Правоъгълник 1"/>
          <p:cNvSpPr>
            <a:spLocks noChangeArrowheads="1"/>
          </p:cNvSpPr>
          <p:nvPr/>
        </p:nvSpPr>
        <p:spPr bwMode="auto">
          <a:xfrm>
            <a:off x="461839" y="4577862"/>
            <a:ext cx="11261237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bg-BG" sz="2000" dirty="0"/>
              <a:t>„СВЕТКАВИЦА“ разполага със следното въоръжение: 4 бр. ракети SS-N-2A/B </a:t>
            </a:r>
            <a:r>
              <a:rPr lang="bg-BG" sz="2000" dirty="0" err="1"/>
              <a:t>Styx</a:t>
            </a:r>
            <a:r>
              <a:rPr lang="bg-BG" sz="2000" dirty="0"/>
              <a:t>, активен радар за насочване до 46 км; 2 бр. сдвоени 30 мм оръжия със скорострелност до 500 изстрела за минута и </a:t>
            </a:r>
            <a:r>
              <a:rPr lang="bg-BG" sz="2000" dirty="0" err="1"/>
              <a:t>далекобойност</a:t>
            </a:r>
            <a:r>
              <a:rPr lang="bg-BG" sz="2000" dirty="0"/>
              <a:t> до 5 км. Катерът разполага със система за надводно търсене и водене на огън. </a:t>
            </a:r>
          </a:p>
        </p:txBody>
      </p:sp>
    </p:spTree>
    <p:extLst>
      <p:ext uri="{BB962C8B-B14F-4D97-AF65-F5344CB8AC3E}">
        <p14:creationId xmlns:p14="http://schemas.microsoft.com/office/powerpoint/2010/main" val="2943523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74" y="969652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032" y="1421112"/>
            <a:ext cx="735041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БРЕГОВИ ОРЪЖЕЙНИ СИСТЕМИ НА ВЪОРЪЖЕНИЕ ВЪВ ВМС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77" y="2037514"/>
            <a:ext cx="190751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ПКРК „РЕДУТ“ </a:t>
            </a:r>
          </a:p>
        </p:txBody>
      </p:sp>
      <p:sp>
        <p:nvSpPr>
          <p:cNvPr id="12" name="Правоъгълник 1"/>
          <p:cNvSpPr>
            <a:spLocks noChangeArrowheads="1"/>
          </p:cNvSpPr>
          <p:nvPr/>
        </p:nvSpPr>
        <p:spPr bwMode="auto">
          <a:xfrm>
            <a:off x="5654040" y="2575233"/>
            <a:ext cx="6035040" cy="25853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bg-BG" dirty="0"/>
              <a:t>Тип на комплекса - „повърхност – повърхност“;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Комплексът разполага с вътрешен активен радар за насочване и възможност за промяна на курса след изстрелване на ракетата;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Теглото на ракетата - 4500 кг.;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Бойната глава на ракетата е 1000 кг.;</a:t>
            </a:r>
          </a:p>
          <a:p>
            <a:pPr marL="285750" indent="-285750" algn="just">
              <a:buFontTx/>
              <a:buChar char="-"/>
            </a:pPr>
            <a:r>
              <a:rPr lang="bg-BG" dirty="0" err="1"/>
              <a:t>Далекобойност</a:t>
            </a:r>
            <a:r>
              <a:rPr lang="bg-BG" dirty="0"/>
              <a:t> – до 250 000 метра; 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Ракетата се задвижва с два реактивни двигателя захранвани с течно гориво. </a:t>
            </a:r>
          </a:p>
        </p:txBody>
      </p:sp>
      <p:pic>
        <p:nvPicPr>
          <p:cNvPr id="1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" y="2575233"/>
            <a:ext cx="4726598" cy="293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095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874" y="969652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032" y="1421112"/>
            <a:ext cx="735041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БРЕГОВИ ОРЪЖЕЙНИ СИСТЕМИ НА ВЪОРЪЖЕНИЕ ВЪВ ВМС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454" y="2037514"/>
            <a:ext cx="1735154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ПКРК </a:t>
            </a:r>
            <a:r>
              <a:rPr lang="bg-BG" b="1" dirty="0"/>
              <a:t>„РУБЕЖ“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авоъгълник 1"/>
          <p:cNvSpPr>
            <a:spLocks noChangeArrowheads="1"/>
          </p:cNvSpPr>
          <p:nvPr/>
        </p:nvSpPr>
        <p:spPr bwMode="auto">
          <a:xfrm>
            <a:off x="6250292" y="2683845"/>
            <a:ext cx="5449339" cy="28623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bg-BG" dirty="0"/>
              <a:t>Тип на комплекса - „повърхност – повърхност“;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Комплексът разполага с вътрешен активен радар за насочване и възможност за промяна на курса след изстрелване на ракетата;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Теглото на ракетата - 2125 кг.;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Тегло на бойната глава на ракетата – 513 кг.;</a:t>
            </a:r>
          </a:p>
          <a:p>
            <a:pPr marL="285750" indent="-285750" algn="just">
              <a:buFontTx/>
              <a:buChar char="-"/>
            </a:pPr>
            <a:r>
              <a:rPr lang="bg-BG" dirty="0" err="1"/>
              <a:t>Далекобойност</a:t>
            </a:r>
            <a:r>
              <a:rPr lang="bg-BG" dirty="0"/>
              <a:t> – до 8 - 80 километра;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Скорост на ракетата – 320 метра в секунда</a:t>
            </a:r>
          </a:p>
          <a:p>
            <a:pPr marL="285750" indent="-285750" algn="just">
              <a:buFontTx/>
              <a:buChar char="-"/>
            </a:pPr>
            <a:r>
              <a:rPr lang="bg-BG" dirty="0"/>
              <a:t>Ракетата се задвижва с един реактивен двигател захранвани с твърдо гориво.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08" y="2683845"/>
            <a:ext cx="4782853" cy="268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81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316" y="1578181"/>
            <a:ext cx="100860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МИГ-29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22" b="11296"/>
          <a:stretch/>
        </p:blipFill>
        <p:spPr>
          <a:xfrm>
            <a:off x="72568" y="2114976"/>
            <a:ext cx="6023432" cy="2144911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6189785" y="1467962"/>
            <a:ext cx="5880296" cy="2791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РАЗМАХ НА КРИЛАТА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- 11, 36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ДЪЛЖИНА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- 17, 32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ВИСОЧИНА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- 4, 73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ТЕГЛО – нормално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- 15240 кг;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ЗАПАС ОТ ГОРИВО	- 4200 л;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ДВИГАТЕЛИ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</a:t>
            </a:r>
            <a:r>
              <a:rPr lang="en-US" sz="1400" dirty="0"/>
              <a:t>2 ТРДДФ-РД-43 /10000 </a:t>
            </a:r>
            <a:r>
              <a:rPr lang="en-US" sz="1400" dirty="0" err="1"/>
              <a:t>кгс</a:t>
            </a:r>
            <a:r>
              <a:rPr lang="en-US" sz="1400" dirty="0"/>
              <a:t>, 2 х 133,6 </a:t>
            </a:r>
            <a:r>
              <a:rPr lang="en-US" sz="1400" dirty="0" err="1"/>
              <a:t>кН</a:t>
            </a:r>
            <a:r>
              <a:rPr lang="en-US" sz="1400" dirty="0"/>
              <a:t>/</a:t>
            </a:r>
            <a:r>
              <a:rPr lang="bg-BG" sz="1400" dirty="0"/>
              <a:t>;</a:t>
            </a:r>
            <a:endParaRPr lang="bg-BG" sz="1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МАКСИМАЛНА СКОРОСТ при земята - 1350 км/ч, на височина 1200 м - </a:t>
            </a:r>
            <a:r>
              <a:rPr lang="en-US" sz="1400" dirty="0"/>
              <a:t>2450 </a:t>
            </a:r>
            <a:r>
              <a:rPr lang="en-US" sz="1400" dirty="0" err="1"/>
              <a:t>км</a:t>
            </a:r>
            <a:r>
              <a:rPr lang="en-US" sz="1400" dirty="0"/>
              <a:t>/ч</a:t>
            </a:r>
            <a:r>
              <a:rPr lang="bg-BG" sz="1400" dirty="0"/>
              <a:t>;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ПРАКТИЧЕСКИ ТАВАН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- 17000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ДАЛЕЧИНА на прелитане с 3 резервоара на крилата - 2900 км;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/>
              <a:t>тактически радиус	- 700 км.</a:t>
            </a:r>
          </a:p>
          <a:p>
            <a:pPr eaLnBrk="0" hangingPunct="0">
              <a:spcBef>
                <a:spcPct val="20000"/>
              </a:spcBef>
              <a:defRPr/>
            </a:pPr>
            <a:endParaRPr lang="bg-BG" sz="1400" dirty="0">
              <a:latin typeface="+mn-lt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281354" y="4388865"/>
            <a:ext cx="6866206" cy="18595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</a:t>
            </a:r>
            <a:r>
              <a:rPr lang="bg-BG" sz="2000" dirty="0"/>
              <a:t>ВЪОРЪЖЕНИЕ :			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- 30 мм  оръдие, 150 снаряда;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- 2 бр. управляуме ракети “въздух-въздух“ с радиус 45 км;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- 4 бр. управляеми ракети “въздух-въздух“ с радиус 10 км;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- авиационни бомби  до 2000 кг.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bg-BG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9160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746" y="1413478"/>
            <a:ext cx="96712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СУ-25К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6189785" y="1467963"/>
            <a:ext cx="5727896" cy="2720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РАЗМАХ НА КРИЛАТА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- 14, 36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ДЪЛЖИНА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- 15, 53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ВИСОЧИНА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- 4, 80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ТЕГЛО – нормално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- 14600 кг;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ЗАПАС ОТ ГОРИВО	- 3660 л;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ДВИГАТЕЛИ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</a:t>
            </a:r>
            <a:r>
              <a:rPr lang="bg-BG" sz="1400" dirty="0"/>
              <a:t>2 ТРД-Р-195/4 300 </a:t>
            </a:r>
            <a:r>
              <a:rPr lang="bg-BG" sz="1400" dirty="0" err="1"/>
              <a:t>кгс</a:t>
            </a:r>
            <a:r>
              <a:rPr lang="bg-BG" sz="1400" dirty="0"/>
              <a:t>/;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МАКСИМАЛНА СКОРОСТ  -  при земята - 970 км/ч</a:t>
            </a:r>
            <a:r>
              <a:rPr lang="bg-BG" sz="1400" dirty="0"/>
              <a:t>;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ПРАКТИЧЕСКИ ТАВАН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- 7000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ДАЛЕЧИНА на прелитане с 3 резервоара на крилата - 2250 км;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sz="1400" dirty="0"/>
              <a:t>тактически радиус	- 750 км.</a:t>
            </a:r>
          </a:p>
          <a:p>
            <a:pPr eaLnBrk="0" hangingPunct="0">
              <a:spcBef>
                <a:spcPct val="20000"/>
              </a:spcBef>
              <a:defRPr/>
            </a:pPr>
            <a:endParaRPr lang="bg-BG" sz="1400" dirty="0">
              <a:latin typeface="+mn-lt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281353" y="4188822"/>
            <a:ext cx="6774767" cy="217500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</a:t>
            </a:r>
            <a:r>
              <a:rPr lang="bg-BG" sz="2000" dirty="0"/>
              <a:t>ВЪОРЪЖЕНИЕ :			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000" dirty="0"/>
              <a:t>  - </a:t>
            </a:r>
            <a:r>
              <a:rPr lang="bg-BG" sz="2000" dirty="0"/>
              <a:t>30 мм  двуцевно оръдие, 250 снаряда;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  - 2 бр. управляеми ракети „въздух-земя” с радиус 10 км;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  -  4 бр. управляеми ракети „въздух-земя” с радиус 12 км;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  - 264 бр. неуправляеми ракети за земни цели;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bg-BG" sz="2000" dirty="0"/>
              <a:t>  - авиационни бомби  до 4000 </a:t>
            </a:r>
            <a:r>
              <a:rPr lang="ru-RU" sz="2000" dirty="0"/>
              <a:t>кг.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bg-BG" sz="1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290" b="24906"/>
          <a:stretch/>
        </p:blipFill>
        <p:spPr>
          <a:xfrm>
            <a:off x="281353" y="1800553"/>
            <a:ext cx="5375031" cy="23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1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726" y="1413478"/>
            <a:ext cx="87716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МИ-24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656488" y="4600574"/>
            <a:ext cx="6318743" cy="279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ДЪЛЖИНА - 21, 5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ТЕГЛО – нормално - 11200 кг;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ДВИГАТЕЛИ - 2 </a:t>
            </a:r>
            <a:r>
              <a:rPr lang="bg-BG" dirty="0" err="1"/>
              <a:t>ТВаД</a:t>
            </a:r>
            <a:r>
              <a:rPr lang="bg-BG" dirty="0"/>
              <a:t> </a:t>
            </a:r>
            <a:r>
              <a:rPr lang="bg-BG" dirty="0" err="1"/>
              <a:t>Климов</a:t>
            </a:r>
            <a:r>
              <a:rPr lang="bg-BG" dirty="0"/>
              <a:t> ТВ3-117В;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МАКСИМАЛНА СКОРОСТ  -  320 км/ч;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Екипаж – 3 души.</a:t>
            </a:r>
          </a:p>
          <a:p>
            <a:pPr eaLnBrk="0" hangingPunct="0">
              <a:spcBef>
                <a:spcPct val="20000"/>
              </a:spcBef>
              <a:defRPr/>
            </a:pPr>
            <a:endParaRPr lang="bg-BG" sz="1400" dirty="0">
              <a:latin typeface="+mn-lt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r>
              <a:rPr lang="bg-BG" sz="2000" dirty="0"/>
              <a:t>ВЪОРЪЖЕНИЕ :			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Подвесно стрелково-оръдейно въоръжение </a:t>
            </a:r>
            <a:r>
              <a:rPr lang="ru-RU" sz="2000" dirty="0"/>
              <a:t>- 2 контейнера УПК-23-250 или 2 ГУВ с </a:t>
            </a:r>
            <a:r>
              <a:rPr lang="bg-BG" sz="2000" dirty="0"/>
              <a:t>картечници</a:t>
            </a:r>
            <a:r>
              <a:rPr lang="ru-RU" sz="2000" dirty="0"/>
              <a:t> или 2 (4) ГУВ с </a:t>
            </a:r>
            <a:r>
              <a:rPr lang="bg-BG" sz="2000" dirty="0"/>
              <a:t>гранатомети</a:t>
            </a:r>
            <a:r>
              <a:rPr lang="ru-RU" sz="2000" dirty="0"/>
              <a:t>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Управляемо </a:t>
            </a:r>
            <a:r>
              <a:rPr lang="bg-BG" sz="2000" dirty="0"/>
              <a:t>ракетно въоръжение </a:t>
            </a:r>
            <a:r>
              <a:rPr lang="ru-RU" sz="2000" dirty="0"/>
              <a:t>- Штурм-В, Атака-М, </a:t>
            </a:r>
            <a:r>
              <a:rPr lang="ru-RU" sz="2000" dirty="0" err="1"/>
              <a:t>Хермес</a:t>
            </a:r>
            <a:r>
              <a:rPr lang="ru-RU" sz="2000" dirty="0"/>
              <a:t>-А;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Неуправляемо </a:t>
            </a:r>
            <a:r>
              <a:rPr lang="bg-BG" sz="2000" dirty="0"/>
              <a:t>ракетно въоръжение </a:t>
            </a:r>
            <a:r>
              <a:rPr lang="ru-RU" sz="2000" dirty="0"/>
              <a:t>- С-5, С-8, С-13, С-24; 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Ракети „Въздух-въздух“ - </a:t>
            </a:r>
            <a:r>
              <a:rPr lang="ru-RU" sz="2000" dirty="0"/>
              <a:t>Р-60М, Р-63В, </a:t>
            </a:r>
            <a:r>
              <a:rPr lang="bg-BG" sz="2000" dirty="0"/>
              <a:t>„Игла-В“, </a:t>
            </a:r>
            <a:r>
              <a:rPr lang="ru-RU" sz="2000" dirty="0"/>
              <a:t>9М220О </a:t>
            </a:r>
            <a:r>
              <a:rPr lang="bg-BG" sz="2000" dirty="0"/>
              <a:t>„Атака“;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Бомбово въоръжение - </a:t>
            </a:r>
            <a:r>
              <a:rPr lang="ru-RU" sz="2000" dirty="0"/>
              <a:t>бомби и касети до 500 кг.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602" b="10580"/>
          <a:stretch/>
        </p:blipFill>
        <p:spPr>
          <a:xfrm>
            <a:off x="118975" y="1982514"/>
            <a:ext cx="4602492" cy="26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5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143" y="1516456"/>
            <a:ext cx="87716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МИ-17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25" y="2053706"/>
            <a:ext cx="3669833" cy="2250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511" y="2034599"/>
            <a:ext cx="4037871" cy="2269938"/>
          </a:xfrm>
          <a:prstGeom prst="rect">
            <a:avLst/>
          </a:prstGeom>
        </p:spPr>
      </p:pic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111" y="1569950"/>
            <a:ext cx="74892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МИ-8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105" y="2041106"/>
            <a:ext cx="3478822" cy="2304720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845" y="1573756"/>
            <a:ext cx="81945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Кугар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7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452819"/>
            <a:ext cx="119130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Според конструкцията си индивидуалното стрелково оръжие се разделя на: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пистолети (полуавтоматични, автоматични и картечни пистолети);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</a:t>
            </a:r>
            <a:r>
              <a:rPr lang="bg-BG" altLang="en-US" b="1" dirty="0"/>
              <a:t>пушки и карабини;</a:t>
            </a:r>
          </a:p>
          <a:p>
            <a:pPr algn="just" eaLnBrk="1" hangingPunct="1"/>
            <a:r>
              <a:rPr lang="bg-BG" altLang="en-US" b="1" dirty="0"/>
              <a:t>      - автомати;</a:t>
            </a:r>
          </a:p>
          <a:p>
            <a:pPr algn="just" eaLnBrk="1" hangingPunct="1"/>
            <a:r>
              <a:rPr lang="bg-BG" altLang="en-US" b="1" dirty="0"/>
              <a:t>      - гранатомети (</a:t>
            </a:r>
            <a:r>
              <a:rPr lang="bg-BG" altLang="en-US" b="1" dirty="0" err="1"/>
              <a:t>подцевни</a:t>
            </a:r>
            <a:r>
              <a:rPr lang="bg-BG" altLang="en-US" b="1" dirty="0"/>
              <a:t> и леки).</a:t>
            </a:r>
          </a:p>
          <a:p>
            <a:pPr algn="just" eaLnBrk="1" hangingPunct="1"/>
            <a:endParaRPr lang="bg-BG" altLang="en-US" b="1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430" y="952441"/>
            <a:ext cx="477964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ИНДИВИДУАЛНО СТРЕЛКОВО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924" y="3194579"/>
            <a:ext cx="440665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КОЛЕКТИВНО СТРЕЛКОВО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9485" y="3748069"/>
            <a:ext cx="119130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Според конструкцията си колективното стрелково оръжие се разделя на: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картечници (леки, средни и тежки);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- </a:t>
            </a:r>
            <a:r>
              <a:rPr lang="bg-BG" altLang="en-US" b="1" dirty="0"/>
              <a:t>гранатомети;</a:t>
            </a:r>
          </a:p>
          <a:p>
            <a:pPr algn="just" eaLnBrk="1" hangingPunct="1"/>
            <a:r>
              <a:rPr lang="bg-BG" altLang="en-US" b="1" dirty="0"/>
              <a:t>      - </a:t>
            </a:r>
            <a:r>
              <a:rPr lang="bg-BG" altLang="en-US" b="1" dirty="0" err="1"/>
              <a:t>огнемети</a:t>
            </a:r>
            <a:r>
              <a:rPr lang="bg-BG" altLang="en-US" b="1" dirty="0"/>
              <a:t>.</a:t>
            </a:r>
          </a:p>
          <a:p>
            <a:pPr algn="just" eaLnBrk="1" hangingPunct="1"/>
            <a:endParaRPr lang="bg-BG" altLang="en-US" b="1" dirty="0"/>
          </a:p>
        </p:txBody>
      </p:sp>
    </p:spTree>
    <p:extLst>
      <p:ext uri="{BB962C8B-B14F-4D97-AF65-F5344CB8AC3E}">
        <p14:creationId xmlns:p14="http://schemas.microsoft.com/office/powerpoint/2010/main" val="3259877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638" y="969652"/>
            <a:ext cx="691721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ВЪОРЪЖЕНИЕ  В СИЛИТЕ ЗА СПЕЦИАЛНИ ОПЕРАЦИИ.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46" y="1693515"/>
            <a:ext cx="2151846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cs typeface="Arial" panose="020B0604020202020204" pitchFamily="34" charset="0"/>
              </a:rPr>
              <a:t>SIG-SAUER SP2022</a:t>
            </a:r>
            <a:endParaRPr lang="bg-BG" altLang="en-US" sz="2000" b="1" dirty="0"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38" y="2093625"/>
            <a:ext cx="1910861" cy="1910861"/>
          </a:xfrm>
          <a:prstGeom prst="rect">
            <a:avLst/>
          </a:prstGeom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842" y="1693515"/>
            <a:ext cx="32062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cs typeface="Arial" panose="020B0604020202020204" pitchFamily="34" charset="0"/>
              </a:rPr>
              <a:t>HK Heckler &amp; Koch</a:t>
            </a:r>
            <a:r>
              <a:rPr lang="bg-BG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MP-5</a:t>
            </a:r>
            <a:r>
              <a:rPr lang="bg-BG" altLang="en-US" sz="2000" b="1" dirty="0">
                <a:cs typeface="Arial" panose="020B0604020202020204" pitchFamily="34" charset="0"/>
              </a:rPr>
              <a:t>К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199" t="21406" r="3737" b="18405"/>
          <a:stretch/>
        </p:blipFill>
        <p:spPr>
          <a:xfrm>
            <a:off x="2579406" y="2079800"/>
            <a:ext cx="4525107" cy="2063262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522" y="1694589"/>
            <a:ext cx="490348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Снайперова пушка „</a:t>
            </a:r>
            <a:r>
              <a:rPr lang="bg-BG" altLang="en-US" sz="2000" b="1" dirty="0" err="1">
                <a:cs typeface="Arial" panose="020B0604020202020204" pitchFamily="34" charset="0"/>
              </a:rPr>
              <a:t>Драгунов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054" y="2132539"/>
            <a:ext cx="4464024" cy="1957784"/>
          </a:xfrm>
          <a:prstGeom prst="rect">
            <a:avLst/>
          </a:prstGeom>
        </p:spPr>
      </p:pic>
      <p:sp>
        <p:nvSpPr>
          <p:cNvPr id="13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52" y="5836908"/>
            <a:ext cx="238655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АКМ-1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206" t="3266" r="8575" b="14499"/>
          <a:stretch/>
        </p:blipFill>
        <p:spPr>
          <a:xfrm>
            <a:off x="264727" y="3790893"/>
            <a:ext cx="2267622" cy="1873254"/>
          </a:xfrm>
          <a:prstGeom prst="rect">
            <a:avLst/>
          </a:prstGeom>
        </p:spPr>
      </p:pic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767" y="5836908"/>
            <a:ext cx="515163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cs typeface="Arial" panose="020B0604020202020204" pitchFamily="34" charset="0"/>
              </a:rPr>
              <a:t>HK Heckler &amp; Koch</a:t>
            </a:r>
            <a:r>
              <a:rPr lang="bg-BG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MSG 90 A1</a:t>
            </a:r>
            <a:endParaRPr lang="bg-BG" altLang="en-US" sz="2000" b="1" dirty="0"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11454" b="13980"/>
          <a:stretch/>
        </p:blipFill>
        <p:spPr>
          <a:xfrm>
            <a:off x="2409751" y="4050053"/>
            <a:ext cx="5515049" cy="1507857"/>
          </a:xfrm>
          <a:prstGeom prst="rect">
            <a:avLst/>
          </a:prstGeom>
        </p:spPr>
      </p:pic>
      <p:pic>
        <p:nvPicPr>
          <p:cNvPr id="18" name="Картина 3" descr="https://www.imfdb.org/images/7/7c/BlaserR93WithHarrisBipod.jpg">
            <a:extLst>
              <a:ext uri="{FF2B5EF4-FFF2-40B4-BE49-F238E27FC236}">
                <a16:creationId xmlns:a16="http://schemas.microsoft.com/office/drawing/2014/main" id="{93176B91-FC3E-4B89-A8B5-B0CA4755669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08" y="3983399"/>
            <a:ext cx="4466491" cy="134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322" y="5836908"/>
            <a:ext cx="3610709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cs typeface="Arial" panose="020B0604020202020204" pitchFamily="34" charset="0"/>
              </a:rPr>
              <a:t>BLASER R93 LRS2</a:t>
            </a:r>
            <a:endParaRPr lang="bg-BG" alt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30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17" y="969652"/>
            <a:ext cx="516506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ЕКИПИРОВКА НА ВОЕННОСЛУЖЕЩИТЕ.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46" y="1693515"/>
            <a:ext cx="2151846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Тактически колан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304" y="1693515"/>
            <a:ext cx="32062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Тактическа жилетка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815" y="1693515"/>
            <a:ext cx="276988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Балистична каска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2" y="5527948"/>
            <a:ext cx="2386554" cy="707886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Прибор за нощно виждане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567" y="5728850"/>
            <a:ext cx="3851031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Снайперска екипировка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738" y="1690457"/>
            <a:ext cx="261424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Активни антифони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625"/>
            <a:ext cx="3108056" cy="2053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Купи Тактическа Жилетка Molle Военна Екипировка Армията Бойна Подготовка на  Бронежилетки За Лов на открито Страйкбол Спортни Защитни Жилетки за CS  Wargame ~ Магазин | www.bps1racing.co.uk"/>
          <p:cNvPicPr>
            <a:picLocks noChangeAspect="1" noChangeArrowheads="1"/>
          </p:cNvPicPr>
          <p:nvPr/>
        </p:nvPicPr>
        <p:blipFill rotWithShape="1">
          <a:blip r:embed="rId4" cstate="print"/>
          <a:srcRect l="8891" r="10719"/>
          <a:stretch/>
        </p:blipFill>
        <p:spPr bwMode="auto">
          <a:xfrm>
            <a:off x="2997842" y="2188997"/>
            <a:ext cx="3440725" cy="2110368"/>
          </a:xfrm>
          <a:prstGeom prst="rect">
            <a:avLst/>
          </a:prstGeom>
          <a:noFill/>
        </p:spPr>
      </p:pic>
      <p:pic>
        <p:nvPicPr>
          <p:cNvPr id="22" name="Picture 21" descr="Склад военни, ловни и туристически облекла и аксесоари."/>
          <p:cNvPicPr>
            <a:picLocks noChangeAspect="1" noChangeArrowheads="1"/>
          </p:cNvPicPr>
          <p:nvPr/>
        </p:nvPicPr>
        <p:blipFill rotWithShape="1">
          <a:blip r:embed="rId5" cstate="print"/>
          <a:srcRect t="7674" b="11366"/>
          <a:stretch/>
        </p:blipFill>
        <p:spPr bwMode="auto">
          <a:xfrm>
            <a:off x="6995413" y="2257767"/>
            <a:ext cx="2046230" cy="1696194"/>
          </a:xfrm>
          <a:prstGeom prst="rect">
            <a:avLst/>
          </a:prstGeom>
          <a:noFill/>
        </p:spPr>
      </p:pic>
      <p:pic>
        <p:nvPicPr>
          <p:cNvPr id="23" name="Picture 2" descr="Активни антифони Earmor M31 – Arms-Bg Оръжеен Магаз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2077" y="2377178"/>
            <a:ext cx="2281809" cy="2075543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29914" r="8652" b="11724"/>
          <a:stretch/>
        </p:blipFill>
        <p:spPr bwMode="auto">
          <a:xfrm>
            <a:off x="228259" y="3749951"/>
            <a:ext cx="2649415" cy="1781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Гили костюм от 4 части на супер цена — Lovni.bg"/>
          <p:cNvPicPr>
            <a:picLocks noChangeAspect="1" noChangeArrowheads="1"/>
          </p:cNvPicPr>
          <p:nvPr/>
        </p:nvPicPr>
        <p:blipFill rotWithShape="1">
          <a:blip r:embed="rId8" cstate="print"/>
          <a:srcRect l="24346" t="3871" r="24717" b="3323"/>
          <a:stretch/>
        </p:blipFill>
        <p:spPr bwMode="auto">
          <a:xfrm>
            <a:off x="8246598" y="3846934"/>
            <a:ext cx="1500277" cy="2392942"/>
          </a:xfrm>
          <a:prstGeom prst="rect">
            <a:avLst/>
          </a:prstGeom>
          <a:noFill/>
        </p:spPr>
      </p:pic>
      <p:pic>
        <p:nvPicPr>
          <p:cNvPr id="26" name="Picture 4" descr="Маскировъчен костюм &quot;Гили&quot; - горски камуфлаж MFH на топ цена — Brannik.bg"/>
          <p:cNvPicPr>
            <a:picLocks noChangeAspect="1" noChangeArrowheads="1"/>
          </p:cNvPicPr>
          <p:nvPr/>
        </p:nvPicPr>
        <p:blipFill rotWithShape="1">
          <a:blip r:embed="rId9" cstate="print"/>
          <a:srcRect l="12132" r="12724" b="2028"/>
          <a:stretch/>
        </p:blipFill>
        <p:spPr bwMode="auto">
          <a:xfrm>
            <a:off x="3282765" y="4292407"/>
            <a:ext cx="1112802" cy="1943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12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03267"/>
            <a:ext cx="2801816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Парашут летящо крило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232" y="2634471"/>
            <a:ext cx="2869125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Парашут кръгъл купол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554" y="950206"/>
            <a:ext cx="585822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Екипировка на Силите за специални операции</a:t>
            </a:r>
          </a:p>
        </p:txBody>
      </p:sp>
      <p:pic>
        <p:nvPicPr>
          <p:cNvPr id="27" name="Картина 6"/>
          <p:cNvPicPr/>
          <p:nvPr/>
        </p:nvPicPr>
        <p:blipFill rotWithShape="1">
          <a:blip r:embed="rId3" cstate="print"/>
          <a:srcRect l="22454" r="24652" b="4252"/>
          <a:stretch/>
        </p:blipFill>
        <p:spPr>
          <a:xfrm>
            <a:off x="0" y="3364602"/>
            <a:ext cx="2801816" cy="2874187"/>
          </a:xfrm>
          <a:prstGeom prst="rect">
            <a:avLst/>
          </a:prstGeom>
          <a:ln w="0">
            <a:noFill/>
          </a:ln>
        </p:spPr>
      </p:pic>
      <p:pic>
        <p:nvPicPr>
          <p:cNvPr id="28" name="Picture 1" descr="http://www.freeapplewallpapers.com/wp-content/uploads/2014/11/Parachute-Jumping-540x960.jpg"/>
          <p:cNvPicPr/>
          <p:nvPr/>
        </p:nvPicPr>
        <p:blipFill rotWithShape="1">
          <a:blip r:embed="rId4"/>
          <a:srcRect l="13100" t="15812"/>
          <a:stretch/>
        </p:blipFill>
        <p:spPr>
          <a:xfrm>
            <a:off x="9660014" y="3068193"/>
            <a:ext cx="2531986" cy="3170596"/>
          </a:xfrm>
          <a:prstGeom prst="rect">
            <a:avLst/>
          </a:prstGeom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16" y="3364602"/>
            <a:ext cx="5109468" cy="2876630"/>
          </a:xfrm>
          <a:prstGeom prst="rect">
            <a:avLst/>
          </a:prstGeom>
        </p:spPr>
      </p:pic>
      <p:pic>
        <p:nvPicPr>
          <p:cNvPr id="29" name="Контейнер за съдържание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/>
          <a:stretch/>
        </p:blipFill>
        <p:spPr>
          <a:xfrm>
            <a:off x="128954" y="969652"/>
            <a:ext cx="2652086" cy="1734625"/>
          </a:xfrm>
          <a:prstGeom prst="rect">
            <a:avLst/>
          </a:prstGeom>
        </p:spPr>
      </p:pic>
      <p:pic>
        <p:nvPicPr>
          <p:cNvPr id="30" name="Picture 2" descr="May be an image of 2 people and outdoors">
            <a:extLst>
              <a:ext uri="{FF2B5EF4-FFF2-40B4-BE49-F238E27FC236}">
                <a16:creationId xmlns:a16="http://schemas.microsoft.com/office/drawing/2014/main" id="{99AFE41A-AC94-4B2E-8ED3-B6076A0E3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26259" r="7795" b="8682"/>
          <a:stretch/>
        </p:blipFill>
        <p:spPr bwMode="auto">
          <a:xfrm>
            <a:off x="3081162" y="1536072"/>
            <a:ext cx="2964582" cy="162953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3"/>
          <p:cNvPicPr>
            <a:picLocks noChangeAspect="1"/>
          </p:cNvPicPr>
          <p:nvPr/>
        </p:nvPicPr>
        <p:blipFill rotWithShape="1">
          <a:blip r:embed="rId8"/>
          <a:srcRect l="20891" r="5406"/>
          <a:stretch/>
        </p:blipFill>
        <p:spPr>
          <a:xfrm>
            <a:off x="9592505" y="912168"/>
            <a:ext cx="2130571" cy="1644115"/>
          </a:xfrm>
          <a:prstGeom prst="rect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115" y="1496180"/>
            <a:ext cx="2883384" cy="1669432"/>
          </a:xfrm>
          <a:prstGeom prst="rect">
            <a:avLst/>
          </a:prstGeom>
        </p:spPr>
      </p:pic>
      <p:pic>
        <p:nvPicPr>
          <p:cNvPr id="33" name="Картина 4">
            <a:extLst>
              <a:ext uri="{FF2B5EF4-FFF2-40B4-BE49-F238E27FC236}">
                <a16:creationId xmlns:a16="http://schemas.microsoft.com/office/drawing/2014/main" id="{AB92C445-8DCA-472A-A25E-021BA6AB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554" y="3413608"/>
            <a:ext cx="1728190" cy="282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37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6B541-11EC-4C09-A941-93A44648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4166"/>
            <a:ext cx="3581400" cy="365125"/>
          </a:xfrm>
        </p:spPr>
        <p:txBody>
          <a:bodyPr/>
          <a:lstStyle/>
          <a:p>
            <a:fld id="{309220AF-99D2-4088-BF11-A2536404386D}" type="slidenum">
              <a:rPr lang="en-GB" sz="1400" b="1" smtClean="0">
                <a:solidFill>
                  <a:schemeClr val="tx1"/>
                </a:solidFill>
              </a:rPr>
              <a:pPr/>
              <a:t>53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BA5497-EA3B-4F4F-AF1A-1E1D0CE5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 информация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0801-9984-4F30-89C9-0D2E68212825}"/>
              </a:ext>
            </a:extLst>
          </p:cNvPr>
          <p:cNvSpPr txBox="1"/>
          <p:nvPr/>
        </p:nvSpPr>
        <p:spPr>
          <a:xfrm>
            <a:off x="549439" y="5701891"/>
            <a:ext cx="110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kumimoji="0" lang="bg-BG" sz="2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2BED8CF-092C-13FA-43D1-6E2C44318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>
          <a:xfrm>
            <a:off x="549439" y="1429074"/>
            <a:ext cx="3889826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7E62DCA-4C83-D3A4-306E-A0FFA0C0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96" y="1429073"/>
            <a:ext cx="4493804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94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9454" y="1429516"/>
            <a:ext cx="119130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Tx/>
              <a:buChar char="-"/>
            </a:pPr>
            <a:r>
              <a:rPr lang="bg-BG" altLang="en-US" b="1" dirty="0">
                <a:cs typeface="Arial" panose="020B0604020202020204" pitchFamily="34" charset="0"/>
              </a:rPr>
              <a:t>оръдия;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bg-BG" altLang="en-US" b="1" dirty="0">
                <a:cs typeface="Arial" panose="020B0604020202020204" pitchFamily="34" charset="0"/>
              </a:rPr>
              <a:t>оръдейни автомати;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bg-BG" altLang="en-US" b="1" dirty="0">
                <a:cs typeface="Arial" panose="020B0604020202020204" pitchFamily="34" charset="0"/>
              </a:rPr>
              <a:t>картечници;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bg-BG" altLang="en-US" b="1" dirty="0">
                <a:cs typeface="Arial" panose="020B0604020202020204" pitchFamily="34" charset="0"/>
              </a:rPr>
              <a:t>противотанкови управляеми ракетни системи.</a:t>
            </a:r>
            <a:endParaRPr lang="bg-BG" altLang="en-US" b="1" dirty="0"/>
          </a:p>
          <a:p>
            <a:pPr algn="just" eaLnBrk="1" hangingPunct="1"/>
            <a:endParaRPr lang="bg-BG" altLang="en-US" b="1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16" y="952441"/>
            <a:ext cx="7061485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ВЪОРЪЖЕНИЕ НА ТАНКОВЕТЕ И БОЙНИТЕ МАШИНИ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190" y="2850251"/>
            <a:ext cx="330013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АРТИЛЕРИЙСКИ СИСТЕМИ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165315" y="3248715"/>
            <a:ext cx="119130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- оръдия и гаубици;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     - </a:t>
            </a:r>
            <a:r>
              <a:rPr lang="bg-BG" altLang="en-US" b="1" dirty="0"/>
              <a:t>минохвъргачки;</a:t>
            </a:r>
          </a:p>
          <a:p>
            <a:pPr algn="just" eaLnBrk="1" hangingPunct="1"/>
            <a:r>
              <a:rPr lang="bg-BG" altLang="en-US" b="1" dirty="0"/>
              <a:t>           - реактивни артилерийски системи.</a:t>
            </a:r>
          </a:p>
          <a:p>
            <a:pPr algn="just" eaLnBrk="1" hangingPunct="1"/>
            <a:endParaRPr lang="bg-BG" altLang="en-US" b="1" dirty="0"/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296" y="4382649"/>
            <a:ext cx="6509924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ОГНЕВИ СИСТЕМИ ЗА ПРОТИВОВЪЗДУШНА ОТБРАНА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165315" y="4941507"/>
            <a:ext cx="119130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b="1" dirty="0">
                <a:cs typeface="Arial" panose="020B0604020202020204" pitchFamily="34" charset="0"/>
              </a:rPr>
              <a:t>- артилерийски системи за ПВО;  </a:t>
            </a:r>
          </a:p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      - </a:t>
            </a:r>
            <a:r>
              <a:rPr lang="bg-BG" altLang="en-US" b="1" dirty="0"/>
              <a:t>ракетни системи и комплекси за ПВО. </a:t>
            </a:r>
          </a:p>
          <a:p>
            <a:pPr algn="just" eaLnBrk="1" hangingPunct="1"/>
            <a:r>
              <a:rPr lang="bg-BG" altLang="en-US" b="1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26523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9485" y="2560441"/>
            <a:ext cx="119130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</a:t>
            </a:r>
            <a:endParaRPr lang="bg-BG" altLang="en-US" dirty="0"/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09" y="2848707"/>
            <a:ext cx="4397805" cy="341163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49262" y="2702714"/>
            <a:ext cx="7080738" cy="259080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9 мм;</a:t>
            </a:r>
          </a:p>
          <a:p>
            <a:r>
              <a:rPr lang="bg-BG" sz="1800" dirty="0"/>
              <a:t>Боеприпаси – 9 х 18 мм;</a:t>
            </a:r>
          </a:p>
          <a:p>
            <a:r>
              <a:rPr lang="bg-BG" sz="1800" dirty="0"/>
              <a:t>Вместимост на пълнителя - 8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– 730 гр. (с празен пълнител) / 810 гр. (с пълен пълнител)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Бойна скорострелност – до 30 изстрела в минута; </a:t>
            </a:r>
            <a:endParaRPr lang="en-US" sz="1800" dirty="0"/>
          </a:p>
          <a:p>
            <a:r>
              <a:rPr lang="bg-BG" sz="1800" dirty="0"/>
              <a:t>Начална скорост на куршума – 315 метра в секунда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Най-ефективен огън – до 50 метра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2304464"/>
            <a:ext cx="298522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Пистолет „</a:t>
            </a:r>
            <a:r>
              <a:rPr lang="bg-BG" altLang="en-US" sz="2000" b="1" dirty="0" err="1">
                <a:cs typeface="Arial" panose="020B0604020202020204" pitchFamily="34" charset="0"/>
              </a:rPr>
              <a:t>Макаров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560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13031" y="3253022"/>
            <a:ext cx="7080738" cy="259080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9 мм;</a:t>
            </a:r>
          </a:p>
          <a:p>
            <a:r>
              <a:rPr lang="bg-BG" sz="1800" dirty="0"/>
              <a:t>Боеприпаси – 9 х 1</a:t>
            </a:r>
            <a:r>
              <a:rPr lang="en-US" sz="1800" dirty="0"/>
              <a:t>9</a:t>
            </a:r>
            <a:r>
              <a:rPr lang="bg-BG" sz="1800" dirty="0"/>
              <a:t> мм;</a:t>
            </a:r>
          </a:p>
          <a:p>
            <a:r>
              <a:rPr lang="bg-BG" sz="1800" dirty="0"/>
              <a:t>Вместимост на пълнителя - </a:t>
            </a:r>
            <a:r>
              <a:rPr lang="en-US" sz="1800" dirty="0"/>
              <a:t>15</a:t>
            </a:r>
            <a:r>
              <a:rPr lang="bg-BG" sz="1800" dirty="0"/>
              <a:t>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– </a:t>
            </a:r>
            <a:r>
              <a:rPr lang="en-US" sz="1800" dirty="0"/>
              <a:t>889</a:t>
            </a:r>
            <a:r>
              <a:rPr lang="bg-BG" sz="1800" dirty="0"/>
              <a:t> гр. (с празен пълнител) / </a:t>
            </a:r>
            <a:r>
              <a:rPr lang="en-US" sz="1800" dirty="0"/>
              <a:t>1075</a:t>
            </a:r>
            <a:r>
              <a:rPr lang="bg-BG" sz="1800" dirty="0"/>
              <a:t> гр. (с пълен пълнител)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Начална скорост на куршума – 3</a:t>
            </a:r>
            <a:r>
              <a:rPr lang="en-US" sz="1800" dirty="0"/>
              <a:t>60</a:t>
            </a:r>
            <a:r>
              <a:rPr lang="bg-BG" sz="1800" dirty="0"/>
              <a:t> метра в секунда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Най-ефективен огън – до 50 метра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38" y="2127269"/>
            <a:ext cx="358726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Пистолет „</a:t>
            </a:r>
            <a:r>
              <a:rPr lang="en-US" altLang="en-US" sz="2000" b="1" dirty="0">
                <a:cs typeface="Arial" panose="020B0604020202020204" pitchFamily="34" charset="0"/>
              </a:rPr>
              <a:t>SIG-SAUER SP2022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2517965"/>
            <a:ext cx="3745523" cy="37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70231" y="2720145"/>
            <a:ext cx="6910754" cy="259080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1800" dirty="0"/>
              <a:t>Калибър – 9 мм;</a:t>
            </a:r>
          </a:p>
          <a:p>
            <a:r>
              <a:rPr lang="bg-BG" sz="1800" dirty="0"/>
              <a:t>Боеприпаси – 9 х 1</a:t>
            </a:r>
            <a:r>
              <a:rPr lang="en-US" sz="1800" dirty="0"/>
              <a:t>9</a:t>
            </a:r>
            <a:r>
              <a:rPr lang="bg-BG" sz="1800" dirty="0"/>
              <a:t> мм;</a:t>
            </a:r>
          </a:p>
          <a:p>
            <a:r>
              <a:rPr lang="bg-BG" sz="1800" dirty="0"/>
              <a:t>Вместимост на пълнителя - </a:t>
            </a:r>
            <a:r>
              <a:rPr lang="en-US" sz="1800" dirty="0"/>
              <a:t>15</a:t>
            </a:r>
            <a:r>
              <a:rPr lang="bg-BG" sz="1800" dirty="0"/>
              <a:t> или 30 патрона</a:t>
            </a:r>
            <a:r>
              <a:rPr lang="ru-RU" sz="1800" dirty="0"/>
              <a:t>;</a:t>
            </a:r>
          </a:p>
          <a:p>
            <a:r>
              <a:rPr lang="bg-BG" sz="1800" dirty="0"/>
              <a:t>Тегло – 2 кг. (без пълнител) / 2,54 кг. (с пълнител с 30 патрона)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Начална скорост на куршума – 375 метра в секунда</a:t>
            </a:r>
            <a:r>
              <a:rPr lang="ru-RU" sz="1800" dirty="0"/>
              <a:t>;</a:t>
            </a:r>
            <a:endParaRPr lang="en-US" sz="1800" dirty="0"/>
          </a:p>
          <a:p>
            <a:r>
              <a:rPr lang="bg-BG" sz="1800" dirty="0"/>
              <a:t>Най-ефективен огън – до 100 метра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37" y="2127269"/>
            <a:ext cx="545709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Картечен пистолет „</a:t>
            </a:r>
            <a:r>
              <a:rPr lang="en-US" altLang="en-US" sz="2000" b="1" dirty="0">
                <a:cs typeface="Arial" panose="020B0604020202020204" pitchFamily="34" charset="0"/>
              </a:rPr>
              <a:t>HK Heckler &amp; Koch</a:t>
            </a:r>
            <a:r>
              <a:rPr lang="bg-BG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MP-5</a:t>
            </a:r>
            <a:r>
              <a:rPr lang="bg-BG" altLang="en-US" sz="2000" b="1" dirty="0">
                <a:cs typeface="Arial" panose="020B0604020202020204" pitchFamily="34" charset="0"/>
              </a:rPr>
              <a:t>К“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7" y="2527379"/>
            <a:ext cx="4862332" cy="34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12726</TotalTime>
  <Words>4479</Words>
  <Application>Microsoft Office PowerPoint</Application>
  <PresentationFormat>Широк екран</PresentationFormat>
  <Paragraphs>666</Paragraphs>
  <Slides>53</Slides>
  <Notes>53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53</vt:i4>
      </vt:variant>
    </vt:vector>
  </HeadingPairs>
  <TitlesOfParts>
    <vt:vector size="59" baseType="lpstr">
      <vt:lpstr>Arial</vt:lpstr>
      <vt:lpstr>Calibri</vt:lpstr>
      <vt:lpstr>Monotype Corsiva</vt:lpstr>
      <vt:lpstr>Times New Roman</vt:lpstr>
      <vt:lpstr>Wingdings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началника на НВУ „Васил Левски“ за състоянието и перспективите за развитие на университета</dc:title>
  <dc:creator>Nikolay Urumov</dc:creator>
  <cp:lastModifiedBy>Rositsa Manolova-Ivanova</cp:lastModifiedBy>
  <cp:revision>1005</cp:revision>
  <cp:lastPrinted>2023-03-07T15:23:43Z</cp:lastPrinted>
  <dcterms:created xsi:type="dcterms:W3CDTF">2019-12-29T08:06:21Z</dcterms:created>
  <dcterms:modified xsi:type="dcterms:W3CDTF">2023-09-24T18:47:13Z</dcterms:modified>
</cp:coreProperties>
</file>