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E9FB-D295-2478-46E9-72F137EF0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3D87-C6AB-AFBC-7DE9-5EE3057F6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58CBF-16F7-8C83-480B-95AEFB84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6E3AD-94E8-D516-05AC-5BCBBB1D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A173-B2EC-4484-FCFF-E3762997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050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8F63-07AD-7EC5-EB6E-AE5F5728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F6FFA-6299-F156-6BFC-017CF52B2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8377-95F0-D7BF-4CE6-DE4C39CC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C5BF-8956-32FE-90A1-0AA53256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0E4A-1C29-B526-62AC-9F62675C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911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8FC60-7A5C-DD20-D85C-3A69A98BE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9FE91-3BAC-013E-FEE8-A9AA3F63A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093BB-9BBC-3028-1952-9992CDCD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DFDE0-98DB-D9F9-35AF-09D53A26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BF5A3-AA83-E64E-2213-811B23AF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98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2C62-BC45-8D04-7DBC-36F65F66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6080-0F0B-A2FF-DE06-8E02E6F28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B6C5-CCFF-9D53-4006-4E7D5023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85C5-CCBB-7C32-7933-FBDD860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10E5-3C3A-452C-0140-2BA0C1B3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491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0C38-FA28-9060-2F89-0F8F8511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9F2B8-76AF-05BF-3EF4-FCDBD14CB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E410-4541-34C4-E0E5-DDD09A3D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5C769-6F73-698E-8BCA-446B11F4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A01D-5EFA-940D-74EB-14F138D61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63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78C6-EFFC-5B16-0D07-050DA584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F230-5C24-7331-5F0F-A066F6309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CCD45-F3B3-3DCC-D551-21745C4FC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8A12C-EEA0-6A18-D9F8-1767AAE8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D55B3-F186-580F-4B62-FDD97BA9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CE970-2EDB-90AB-DFE8-4B70C05A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784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C94B-8C1E-EB57-53DD-A0715F6A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C8A89-D769-5FC2-C0C8-F7821FE9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6D3DC-6777-621B-D134-B1BA6DE5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B236E-AB07-1C01-7910-8A20FA309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554BD-79B7-D819-9172-CC0C72B9D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F2D3D-516A-248D-F7BE-706217AD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3993A-CDA4-D827-5FA9-5732BE97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8C080-4854-CBE1-AA04-582740FF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79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4665-5214-DBF7-693F-A3119465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D7407-EAA5-2EBE-2A35-F3F1812D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97187-FA8F-465B-F738-FA1FE498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75851-8A42-E502-899F-45143A01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63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2B9D6-128A-BC56-4864-D2580071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72002-7ABB-8752-592D-0B75D777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0B607-F203-424C-7781-DE5A6B00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128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4056-B231-994B-1A5C-C739ECF7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A708-9928-CCFA-633A-65525AFEE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ED96C-2E8D-4353-43BE-9967D3036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C355-6D42-5A2B-880E-08EE9B96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CEBF2-0799-87C3-6744-862C2C56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58A4-5857-E677-1744-48768E29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520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BF93-5228-F518-C73A-F72FA627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18021-0830-5204-574B-C225715E3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892B8-053E-400F-933C-1C4865E72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BF3F6-40D0-1E6D-02D2-2AC35B49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DE899-22C7-16DB-83F6-B6989BE3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B60BD-1F1F-A5DA-9B82-893547A3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280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083E-4730-38B6-2DF2-02AD92BC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DED3A-CD60-6EE9-FC62-B00928CAA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3DEAC-021B-AF04-235D-D09B74A6A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4486-40A9-4A72-8DF4-88E379A1B486}" type="datetimeFigureOut">
              <a:rPr lang="bg-BG" smtClean="0"/>
              <a:t>02.08.2024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CEAE-01C4-C78A-ABE5-8B1A8D15A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D99C5-DB43-C179-6068-2CAD1985F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3D340-9EBA-48A2-BA0D-1CB3F509D6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20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92500" lnSpcReduction="10000"/>
          </a:bodyPr>
          <a:lstStyle/>
          <a:p>
            <a:endParaRPr lang="bg-BG" dirty="0"/>
          </a:p>
          <a:p>
            <a:r>
              <a:rPr lang="bg-BG" sz="3000" b="1" u="sng" dirty="0">
                <a:solidFill>
                  <a:srgbClr val="FF0000"/>
                </a:solidFill>
              </a:rPr>
              <a:t>НАЦИОНАЛЕН ВОЕНЕН УНИВЕРСИТЕТ „ВАСИЛ ЛЕВСКИ“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bg-BG" sz="2600" b="1" u="sng" dirty="0">
                <a:solidFill>
                  <a:srgbClr val="FF0000"/>
                </a:solidFill>
              </a:rPr>
              <a:t>„ОТБРАНАТА НА СТРАНАТА И ЗАДЪЛЖЕНИЯТА НА ГРАЖДАНИТЕ НА РЕПУБЛИКА БЪЛГАРИЯ“</a:t>
            </a:r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1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pic>
        <p:nvPicPr>
          <p:cNvPr id="11" name="Picture 10" descr="A logo with a person in a tie&#10;&#10;Description automatically generated">
            <a:extLst>
              <a:ext uri="{FF2B5EF4-FFF2-40B4-BE49-F238E27FC236}">
                <a16:creationId xmlns:a16="http://schemas.microsoft.com/office/drawing/2014/main" id="{ED7BA5C5-8482-0101-DF45-203149ABB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7" y="2011233"/>
            <a:ext cx="2437172" cy="3032799"/>
          </a:xfrm>
          <a:prstGeom prst="rect">
            <a:avLst/>
          </a:prstGeom>
        </p:spPr>
      </p:pic>
      <p:pic>
        <p:nvPicPr>
          <p:cNvPr id="13" name="Picture 12" descr="A sign in front of a building&#10;&#10;Description automatically generated">
            <a:extLst>
              <a:ext uri="{FF2B5EF4-FFF2-40B4-BE49-F238E27FC236}">
                <a16:creationId xmlns:a16="http://schemas.microsoft.com/office/drawing/2014/main" id="{D9FA94AD-92C4-5402-F283-670894B4C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11234"/>
            <a:ext cx="4848926" cy="2932242"/>
          </a:xfrm>
          <a:prstGeom prst="rect">
            <a:avLst/>
          </a:prstGeom>
        </p:spPr>
      </p:pic>
      <p:pic>
        <p:nvPicPr>
          <p:cNvPr id="15" name="Picture 14" descr="A group of people marching in military uniforms&#10;&#10;Description automatically generated">
            <a:extLst>
              <a:ext uri="{FF2B5EF4-FFF2-40B4-BE49-F238E27FC236}">
                <a16:creationId xmlns:a16="http://schemas.microsoft.com/office/drawing/2014/main" id="{6BDBE8E4-119A-D214-27CB-BA9489B5C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91" y="2011233"/>
            <a:ext cx="4848926" cy="30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1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6008914"/>
          </a:xfrm>
        </p:spPr>
        <p:txBody>
          <a:bodyPr>
            <a:normAutofit fontScale="92500" lnSpcReduction="20000"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3адължения на гражданите по отбрана на страната</a:t>
            </a:r>
          </a:p>
          <a:p>
            <a:endParaRPr lang="bg-BG" sz="2000" b="1" u="sng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bg-BG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Задълженията на гражданите на Република България, свързани с отбраната на страната са определени от Конституцията на Република България, приета от Великото народно събрание на 12 юли 1991г.</a:t>
            </a:r>
          </a:p>
          <a:p>
            <a:pPr algn="l"/>
            <a:endParaRPr lang="bg-BG" sz="2600" i="1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sz="2600" b="1" i="1" u="sng" dirty="0">
              <a:solidFill>
                <a:srgbClr val="C00000"/>
              </a:solidFill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sz="2000" b="1" i="1" u="sng" dirty="0">
              <a:solidFill>
                <a:srgbClr val="C00000"/>
              </a:solidFill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1800" b="1" u="sng" dirty="0"/>
          </a:p>
          <a:p>
            <a:endParaRPr lang="bg-BG" sz="1800" b="1" u="sng" dirty="0"/>
          </a:p>
          <a:p>
            <a:r>
              <a:rPr lang="bg-BG" sz="1800" b="1" u="sng" dirty="0"/>
              <a:t>Национален военен университет „Васил Левски“</a:t>
            </a:r>
          </a:p>
          <a:p>
            <a:endParaRPr lang="bg-BG" sz="1800" b="1" u="sng" dirty="0"/>
          </a:p>
          <a:p>
            <a:pPr algn="r"/>
            <a:r>
              <a:rPr lang="bg-BG" sz="1800" b="1" dirty="0"/>
              <a:t>10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11" name="Picture 10" descr="A red and white book cover&#10;&#10;Description automatically generated">
            <a:extLst>
              <a:ext uri="{FF2B5EF4-FFF2-40B4-BE49-F238E27FC236}">
                <a16:creationId xmlns:a16="http://schemas.microsoft.com/office/drawing/2014/main" id="{519FE73E-0A17-A45D-AD38-FF9A8C761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3143056"/>
            <a:ext cx="3256383" cy="36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2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6166686"/>
          </a:xfrm>
        </p:spPr>
        <p:txBody>
          <a:bodyPr>
            <a:normAutofit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 з</a:t>
            </a:r>
            <a:r>
              <a:rPr lang="bg-BG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адължения на гражданите </a:t>
            </a:r>
            <a:r>
              <a:rPr lang="bg-BG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180340" algn="just" hangingPunct="0"/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 hangingPunct="0"/>
            <a:r>
              <a:rPr lang="bg-BG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Конституцията на Р. България задължава гражданите да спазват и изпълняват законите на държавата. </a:t>
            </a:r>
          </a:p>
          <a:p>
            <a:pPr indent="180340" algn="l" hangingPunct="0"/>
            <a:endParaRPr lang="bg-BG" sz="2800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 hangingPunct="0"/>
            <a:r>
              <a:rPr lang="bg-BG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bg-BG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Конституцията постановява, че защитата на отечеството е въпрос на дълг и чест за всеки български гражданин. </a:t>
            </a:r>
          </a:p>
          <a:p>
            <a:pPr indent="180340" algn="l" hangingPunct="0"/>
            <a:endParaRPr lang="bg-BG" sz="2800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l" hangingPunct="0"/>
            <a:endParaRPr lang="bg-BG" sz="1800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1600" b="1" u="sng" dirty="0"/>
          </a:p>
          <a:p>
            <a:r>
              <a:rPr lang="bg-BG" sz="1600" b="1" u="sng" dirty="0"/>
              <a:t>Национален военен университет „Васил Левски“</a:t>
            </a:r>
          </a:p>
          <a:p>
            <a:pPr algn="r"/>
            <a:r>
              <a:rPr lang="en-US" sz="1600" b="1" dirty="0"/>
              <a:t>1</a:t>
            </a:r>
            <a:r>
              <a:rPr lang="bg-BG" sz="1600" b="1" dirty="0"/>
              <a:t>1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764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6166686"/>
          </a:xfrm>
        </p:spPr>
        <p:txBody>
          <a:bodyPr>
            <a:normAutofit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sz="2000" b="1" u="sng" dirty="0">
                <a:solidFill>
                  <a:srgbClr val="C00000"/>
                </a:solidFill>
              </a:rPr>
              <a:t>Гражданското общество и отбраната</a:t>
            </a:r>
          </a:p>
          <a:p>
            <a:endParaRPr lang="bg-BG" sz="2000" b="1" u="sng" dirty="0">
              <a:solidFill>
                <a:srgbClr val="C00000"/>
              </a:solidFill>
            </a:endParaRPr>
          </a:p>
          <a:p>
            <a:pPr algn="l"/>
            <a:r>
              <a:rPr lang="bg-BG" sz="1600" i="1" dirty="0"/>
              <a:t>	В основата на една сигурна и стабилна държава са самите граждани. За сигурността е важно да има образовани и компетентни хора. Гражданите имат за задача да съдействат и информират съответните органи при наличието на опасност, която застрашава нормалността в държавата.</a:t>
            </a:r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r>
              <a:rPr lang="bg-BG" sz="16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12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8" name="Picture 7" descr="A red green and white flag&#10;&#10;Description automatically generated">
            <a:extLst>
              <a:ext uri="{FF2B5EF4-FFF2-40B4-BE49-F238E27FC236}">
                <a16:creationId xmlns:a16="http://schemas.microsoft.com/office/drawing/2014/main" id="{AE05C6AC-77C9-C908-F900-9F563DF01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80" y="3429000"/>
            <a:ext cx="5231477" cy="29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7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6166686"/>
          </a:xfrm>
        </p:spPr>
        <p:txBody>
          <a:bodyPr>
            <a:normAutofit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sz="2800" b="1" u="sng" dirty="0">
                <a:solidFill>
                  <a:srgbClr val="C00000"/>
                </a:solidFill>
              </a:rPr>
              <a:t>Заключение</a:t>
            </a:r>
          </a:p>
          <a:p>
            <a:pPr algn="l"/>
            <a:endParaRPr lang="bg-BG" sz="2000" i="1" dirty="0"/>
          </a:p>
          <a:p>
            <a:pPr algn="l"/>
            <a:r>
              <a:rPr lang="bg-BG" sz="2000" i="1" dirty="0"/>
              <a:t>	Защитата на отечеството е върховна мисия,като основата на една силна и сигурна държава е в това граждани и институции да работят заедно.Това означава – населението да съдейства  и  подпомага съответните институции при появата на кризисна ситуация. </a:t>
            </a:r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r>
              <a:rPr lang="bg-BG" sz="16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13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4344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6166686"/>
          </a:xfrm>
        </p:spPr>
        <p:txBody>
          <a:bodyPr>
            <a:normAutofit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sz="2800" b="1" u="sng" dirty="0">
                <a:solidFill>
                  <a:srgbClr val="C00000"/>
                </a:solidFill>
              </a:rPr>
              <a:t>Благодаря за вниманието !</a:t>
            </a:r>
          </a:p>
          <a:p>
            <a:endParaRPr lang="bg-BG" sz="2000" i="1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endParaRPr lang="bg-BG" sz="1600" b="1" u="sng" dirty="0"/>
          </a:p>
          <a:p>
            <a:r>
              <a:rPr lang="bg-BG" sz="16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14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8" name="Picture 7" descr="A person and person in uniform blowing a flag&#10;&#10;Description automatically generated">
            <a:extLst>
              <a:ext uri="{FF2B5EF4-FFF2-40B4-BE49-F238E27FC236}">
                <a16:creationId xmlns:a16="http://schemas.microsoft.com/office/drawing/2014/main" id="{BAB2B1D1-BA52-B051-6864-50C412E5E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234"/>
            <a:ext cx="4572000" cy="3602977"/>
          </a:xfrm>
          <a:prstGeom prst="rect">
            <a:avLst/>
          </a:prstGeom>
        </p:spPr>
      </p:pic>
      <p:pic>
        <p:nvPicPr>
          <p:cNvPr id="11" name="Picture 10" descr="A group of soldiers marching on the street&#10;&#10;Description automatically generated">
            <a:extLst>
              <a:ext uri="{FF2B5EF4-FFF2-40B4-BE49-F238E27FC236}">
                <a16:creationId xmlns:a16="http://schemas.microsoft.com/office/drawing/2014/main" id="{BA1DE51B-47A1-D45C-6E7D-F8B826A7D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70" y="2230235"/>
            <a:ext cx="5714971" cy="360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/>
          </a:bodyPr>
          <a:lstStyle/>
          <a:p>
            <a:endParaRPr lang="bg-BG" dirty="0"/>
          </a:p>
          <a:p>
            <a:r>
              <a:rPr lang="bg-BG" sz="3200" b="1" u="sng" dirty="0">
                <a:solidFill>
                  <a:schemeClr val="accent2">
                    <a:lumMod val="75000"/>
                  </a:schemeClr>
                </a:solidFill>
              </a:rPr>
              <a:t>У В О Д</a:t>
            </a:r>
          </a:p>
          <a:p>
            <a:endParaRPr lang="bg-BG" sz="3200" b="1" u="sng" dirty="0"/>
          </a:p>
          <a:p>
            <a:pPr algn="l"/>
            <a:r>
              <a:rPr lang="bg-BG" sz="2000" i="1" dirty="0"/>
              <a:t>От дълбока древност човек постоянно е обкръжен от опасности от различен характер - природни бедствия, нашествия на вражески армии, болестни епидемии, с които той е в постоянна борба за оцеляване.Задачата за справянето с подобни предизвикателства и заплахи е комплексна – както на държавата така и на гражданите.</a:t>
            </a:r>
          </a:p>
          <a:p>
            <a:pPr algn="l"/>
            <a:endParaRPr lang="bg-BG" sz="20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2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51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32500" lnSpcReduction="20000"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sz="5500" b="1" u="sng" dirty="0">
                <a:solidFill>
                  <a:srgbClr val="FF0000"/>
                </a:solidFill>
              </a:rPr>
              <a:t>Сигурността и отбраната в историята</a:t>
            </a:r>
          </a:p>
          <a:p>
            <a:endParaRPr lang="bg-BG" sz="3300" b="1" u="sng" dirty="0">
              <a:solidFill>
                <a:srgbClr val="FF0000"/>
              </a:solidFill>
            </a:endParaRPr>
          </a:p>
          <a:p>
            <a:pPr algn="just"/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bg-BG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Героизмът на Българската армия през вековете е</a:t>
            </a:r>
            <a:r>
              <a:rPr lang="bg-BG" sz="7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основание за  възпитаване на чувство за дълг и защита на нашата родина. </a:t>
            </a:r>
            <a:r>
              <a:rPr lang="bg-BG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Епопея от героизъм и победи постигна Българската армия в славните битки през войните за национално утвърждаване на България в края на XIX в. и в началото на XX в</a:t>
            </a:r>
            <a:r>
              <a:rPr lang="bg-BG" sz="7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Историята е показала, че държавата за да съществува с устойчивост и сигурност е длъжна да създаде и управлява система за защита на обществото от всякакъв вид опасности при всякакви условия на рискова обстановка. </a:t>
            </a:r>
            <a:endParaRPr lang="bg-BG" sz="7000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7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7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ази универсална системата за отбрана на обществото при динамично променяща среда се нарича „Национална сигурност”.</a:t>
            </a:r>
            <a:endParaRPr lang="bg-BG" sz="7000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b="1" u="sng" dirty="0">
              <a:solidFill>
                <a:srgbClr val="FF0000"/>
              </a:solidFill>
            </a:endParaRPr>
          </a:p>
          <a:p>
            <a:pPr algn="l"/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en-US" sz="5500" b="1" u="sng" dirty="0" smtClean="0"/>
          </a:p>
          <a:p>
            <a:endParaRPr lang="en-US" sz="5500" b="1" u="sng" dirty="0"/>
          </a:p>
          <a:p>
            <a:r>
              <a:rPr lang="bg-BG" sz="5500" b="1" u="sng" dirty="0" smtClean="0"/>
              <a:t>Национален </a:t>
            </a:r>
            <a:r>
              <a:rPr lang="bg-BG" sz="5500" b="1" u="sng" dirty="0"/>
              <a:t>военен университет „Васил Левски“</a:t>
            </a:r>
          </a:p>
          <a:p>
            <a:endParaRPr lang="bg-BG" sz="1900" b="1" u="sng" dirty="0"/>
          </a:p>
          <a:p>
            <a:pPr algn="r"/>
            <a:r>
              <a:rPr lang="en-US" sz="1600" b="1" dirty="0"/>
              <a:t>7</a:t>
            </a:r>
            <a:endParaRPr lang="bg-BG" sz="1600" b="1" dirty="0"/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684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6139543"/>
          </a:xfrm>
        </p:spPr>
        <p:txBody>
          <a:bodyPr>
            <a:normAutofit lnSpcReduction="10000"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pPr algn="l"/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endParaRPr lang="bg-BG" sz="1900" b="1" u="sng" dirty="0"/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endParaRPr lang="bg-BG" sz="1900" b="1" u="sng" dirty="0"/>
          </a:p>
          <a:p>
            <a:pPr algn="r"/>
            <a:r>
              <a:rPr lang="bg-BG" sz="1600" b="1" dirty="0"/>
              <a:t>8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11" name="Picture 10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7CF6F321-B995-8DE6-3133-3E68B5372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272"/>
            <a:ext cx="12192000" cy="47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3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92500" lnSpcReduction="10000"/>
          </a:bodyPr>
          <a:lstStyle/>
          <a:p>
            <a:endParaRPr lang="bg-BG" dirty="0"/>
          </a:p>
          <a:p>
            <a:r>
              <a:rPr lang="bg-BG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Същност и съдържание на отбраната на страната</a:t>
            </a:r>
            <a:endParaRPr lang="bg-BG" u="sng" dirty="0">
              <a:solidFill>
                <a:schemeClr val="accent2">
                  <a:lumMod val="75000"/>
                </a:schemeClr>
              </a:solidFill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bg-BG" sz="2000" b="1" u="sng" dirty="0"/>
          </a:p>
          <a:p>
            <a:pPr algn="l"/>
            <a:r>
              <a:rPr lang="bg-BG" sz="1900" dirty="0"/>
              <a:t>	</a:t>
            </a:r>
            <a:r>
              <a:rPr lang="bg-BG" sz="2800" i="1" u="sng" dirty="0">
                <a:solidFill>
                  <a:schemeClr val="accent1"/>
                </a:solidFill>
              </a:rPr>
              <a:t>-Външна сигурност</a:t>
            </a:r>
          </a:p>
          <a:p>
            <a:pPr algn="l"/>
            <a:endParaRPr lang="bg-BG" sz="2800" i="1" u="sng" dirty="0">
              <a:solidFill>
                <a:schemeClr val="accent1"/>
              </a:solidFill>
            </a:endParaRPr>
          </a:p>
          <a:p>
            <a:pPr algn="l"/>
            <a:endParaRPr lang="bg-BG" sz="1900" dirty="0"/>
          </a:p>
          <a:p>
            <a:pPr algn="l"/>
            <a:r>
              <a:rPr lang="bg-BG" sz="1900" dirty="0"/>
              <a:t>	</a:t>
            </a:r>
            <a:r>
              <a:rPr lang="bg-BG" sz="2800" i="1" u="sng" dirty="0">
                <a:solidFill>
                  <a:srgbClr val="7030A0"/>
                </a:solidFill>
              </a:rPr>
              <a:t>-Вътрешна сигурност</a:t>
            </a:r>
          </a:p>
          <a:p>
            <a:pPr algn="l"/>
            <a:endParaRPr lang="bg-BG" sz="2800" i="1" dirty="0"/>
          </a:p>
          <a:p>
            <a:pPr algn="l"/>
            <a:endParaRPr lang="bg-BG" sz="2800" i="1" dirty="0"/>
          </a:p>
          <a:p>
            <a:pPr algn="l"/>
            <a:r>
              <a:rPr lang="bg-BG" sz="1900" dirty="0"/>
              <a:t>	</a:t>
            </a:r>
            <a:r>
              <a:rPr lang="bg-BG" sz="2800" i="1" u="sng" dirty="0">
                <a:solidFill>
                  <a:schemeClr val="accent6"/>
                </a:solidFill>
              </a:rPr>
              <a:t>-Гражданска сигурност</a:t>
            </a:r>
          </a:p>
          <a:p>
            <a:endParaRPr lang="bg-BG" sz="1900" b="1" u="sng" dirty="0"/>
          </a:p>
          <a:p>
            <a:endParaRPr lang="bg-BG" sz="1900" b="1" u="sng" dirty="0"/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3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8" name="Picture 7" descr="A group of soldiers in uniform&#10;&#10;Description automatically generated">
            <a:extLst>
              <a:ext uri="{FF2B5EF4-FFF2-40B4-BE49-F238E27FC236}">
                <a16:creationId xmlns:a16="http://schemas.microsoft.com/office/drawing/2014/main" id="{C55A42BF-9680-B49C-4483-4F55346D0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2048337"/>
            <a:ext cx="3390123" cy="1531896"/>
          </a:xfrm>
          <a:prstGeom prst="rect">
            <a:avLst/>
          </a:prstGeom>
        </p:spPr>
      </p:pic>
      <p:pic>
        <p:nvPicPr>
          <p:cNvPr id="11" name="Picture 10" descr="A logo with a sword and scales&#10;&#10;Description automatically generated">
            <a:extLst>
              <a:ext uri="{FF2B5EF4-FFF2-40B4-BE49-F238E27FC236}">
                <a16:creationId xmlns:a16="http://schemas.microsoft.com/office/drawing/2014/main" id="{0A08D3BF-546D-A2BA-40D3-AE99C0F0D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79" y="2048337"/>
            <a:ext cx="3028561" cy="3028561"/>
          </a:xfrm>
          <a:prstGeom prst="rect">
            <a:avLst/>
          </a:prstGeom>
        </p:spPr>
      </p:pic>
      <p:pic>
        <p:nvPicPr>
          <p:cNvPr id="13" name="Picture 12" descr="A group of people pushing a raft in a flooded street&#10;&#10;Description automatically generated">
            <a:extLst>
              <a:ext uri="{FF2B5EF4-FFF2-40B4-BE49-F238E27FC236}">
                <a16:creationId xmlns:a16="http://schemas.microsoft.com/office/drawing/2014/main" id="{518BB081-C09E-6DE0-3BBD-0B2B6D391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59" y="3606864"/>
            <a:ext cx="3289690" cy="24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92500" lnSpcReduction="20000"/>
          </a:bodyPr>
          <a:lstStyle/>
          <a:p>
            <a:endParaRPr lang="bg-BG" dirty="0"/>
          </a:p>
          <a:p>
            <a:pPr algn="l"/>
            <a:r>
              <a:rPr lang="bg-BG" sz="1900" b="1" u="sng" dirty="0">
                <a:solidFill>
                  <a:schemeClr val="accent5"/>
                </a:solidFill>
              </a:rPr>
              <a:t>Външната сигурност-</a:t>
            </a:r>
            <a:r>
              <a:rPr lang="bg-BG" sz="1600" b="1" u="sng" dirty="0">
                <a:solidFill>
                  <a:schemeClr val="accent5"/>
                </a:solidFill>
              </a:rPr>
              <a:t> </a:t>
            </a:r>
            <a:r>
              <a:rPr lang="bg-BG" sz="1800" i="1" dirty="0">
                <a:solidFill>
                  <a:schemeClr val="accent5"/>
                </a:solidFill>
              </a:rPr>
              <a:t> </a:t>
            </a:r>
            <a:r>
              <a:rPr lang="bg-BG" sz="2000" i="1" dirty="0"/>
              <a:t>осигурва защита от външни опасности – агресия от друга държава,изпълнява се от министерство на отбраната.Основният стълб на националната сигурност на страната са въоръжените сили. Армията, охранява суверенитета,териториалната цялост и населението от външно нападение на противник.</a:t>
            </a:r>
            <a:endParaRPr lang="bg-BG" sz="2000" b="1" u="sng" dirty="0">
              <a:solidFill>
                <a:schemeClr val="accent5"/>
              </a:solidFill>
            </a:endParaRPr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r>
              <a:rPr lang="bg-BG" sz="1900" b="1" u="sng" dirty="0"/>
              <a:t>Национален военен </a:t>
            </a:r>
          </a:p>
          <a:p>
            <a:r>
              <a:rPr lang="bg-BG" sz="1900" b="1" u="sng" dirty="0"/>
              <a:t>университет „Васил Левски“</a:t>
            </a:r>
          </a:p>
          <a:p>
            <a:pPr algn="r"/>
            <a:r>
              <a:rPr lang="bg-BG" sz="1600" b="1" dirty="0"/>
              <a:t>4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10" name="Picture 9" descr="A patch on a military uniform&#10;&#10;Description automatically generated">
            <a:extLst>
              <a:ext uri="{FF2B5EF4-FFF2-40B4-BE49-F238E27FC236}">
                <a16:creationId xmlns:a16="http://schemas.microsoft.com/office/drawing/2014/main" id="{4835E4DA-9138-3E61-3348-BEF35E415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735"/>
            <a:ext cx="4760493" cy="2676169"/>
          </a:xfrm>
          <a:prstGeom prst="rect">
            <a:avLst/>
          </a:prstGeom>
        </p:spPr>
      </p:pic>
      <p:pic>
        <p:nvPicPr>
          <p:cNvPr id="14" name="Picture 13" descr="A group of soldiers holding flags&#10;&#10;Description automatically generated">
            <a:extLst>
              <a:ext uri="{FF2B5EF4-FFF2-40B4-BE49-F238E27FC236}">
                <a16:creationId xmlns:a16="http://schemas.microsoft.com/office/drawing/2014/main" id="{1E6358E2-DC3E-FF56-0B82-631EE0C0E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96" y="2706734"/>
            <a:ext cx="5020223" cy="26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92500" lnSpcReduction="10000"/>
          </a:bodyPr>
          <a:lstStyle/>
          <a:p>
            <a:endParaRPr lang="bg-BG" dirty="0"/>
          </a:p>
          <a:p>
            <a:pPr algn="l"/>
            <a:r>
              <a:rPr lang="bg-BG" sz="2000" b="1" u="sng" dirty="0">
                <a:solidFill>
                  <a:srgbClr val="7030A0"/>
                </a:solidFill>
              </a:rPr>
              <a:t>Вътрешната сигурност - </a:t>
            </a:r>
            <a:r>
              <a:rPr lang="bg-BG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осигурява защитата на обществото от вътрешни опасности – </a:t>
            </a:r>
            <a:r>
              <a:rPr lang="bg-BG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кражби, тероризъм, както и всякакви безредици и конфликти между отделните граждани </a:t>
            </a:r>
            <a:r>
              <a:rPr lang="bg-BG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изпълнява се от министерството на вътрешните работи.</a:t>
            </a:r>
          </a:p>
          <a:p>
            <a:endParaRPr lang="bg-BG" sz="2000" i="1" dirty="0">
              <a:effectLst/>
              <a:latin typeface="TmsCy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000" b="1" i="1" u="sng" dirty="0">
              <a:solidFill>
                <a:srgbClr val="7030A0"/>
              </a:solidFill>
            </a:endParaRPr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pPr algn="r"/>
            <a:r>
              <a:rPr lang="bg-BG" sz="1600" b="1" dirty="0"/>
              <a:t>5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8" name="Picture 7" descr="A lion statue in front of a building&#10;&#10;Description automatically generated">
            <a:extLst>
              <a:ext uri="{FF2B5EF4-FFF2-40B4-BE49-F238E27FC236}">
                <a16:creationId xmlns:a16="http://schemas.microsoft.com/office/drawing/2014/main" id="{04F61937-C960-2EE3-F50F-0998E356C5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147"/>
            <a:ext cx="4995949" cy="2719212"/>
          </a:xfrm>
          <a:prstGeom prst="rect">
            <a:avLst/>
          </a:prstGeom>
        </p:spPr>
      </p:pic>
      <p:pic>
        <p:nvPicPr>
          <p:cNvPr id="12" name="Picture 11" descr="A group of police officers standing in a line&#10;&#10;Description automatically generated">
            <a:extLst>
              <a:ext uri="{FF2B5EF4-FFF2-40B4-BE49-F238E27FC236}">
                <a16:creationId xmlns:a16="http://schemas.microsoft.com/office/drawing/2014/main" id="{02949635-AC18-6A9C-27B0-835777AF9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19" y="2907147"/>
            <a:ext cx="5433754" cy="27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2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92500" lnSpcReduction="20000"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pPr algn="l"/>
            <a:r>
              <a:rPr lang="bg-BG" sz="2000" b="1" u="sng" dirty="0">
                <a:solidFill>
                  <a:srgbClr val="7030A0"/>
                </a:solidFill>
              </a:rPr>
              <a:t>Гражданската сигурност – </a:t>
            </a:r>
            <a:r>
              <a:rPr lang="bg-BG" i="1" dirty="0"/>
              <a:t>защитава населението от природни бедствия (наводнение,суша,земетресение,свлачище, и др.),аварии,катастрофи,пожари.Изпълнява се от държавна агенция „Пожарна безопасност и защита на населението“.</a:t>
            </a:r>
          </a:p>
          <a:p>
            <a:pPr algn="l"/>
            <a:endParaRPr lang="bg-BG" b="1" u="sng" dirty="0">
              <a:solidFill>
                <a:schemeClr val="accent6"/>
              </a:solidFill>
            </a:endParaRPr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r>
              <a:rPr lang="bg-BG" sz="1900" b="1" u="sng" dirty="0"/>
              <a:t>Национален военен университет „Васил Левски“</a:t>
            </a:r>
          </a:p>
          <a:p>
            <a:endParaRPr lang="bg-BG" sz="1900" b="1" u="sng" dirty="0"/>
          </a:p>
          <a:p>
            <a:pPr algn="r"/>
            <a:r>
              <a:rPr lang="bg-BG" sz="1600" b="1" dirty="0"/>
              <a:t>6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10" name="Picture 9" descr="A firefighter on a ladder&#10;&#10;Description automatically generated">
            <a:extLst>
              <a:ext uri="{FF2B5EF4-FFF2-40B4-BE49-F238E27FC236}">
                <a16:creationId xmlns:a16="http://schemas.microsoft.com/office/drawing/2014/main" id="{A13115AB-7EDA-7E5D-FA78-89CB05150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96"/>
            <a:ext cx="4613564" cy="3072606"/>
          </a:xfrm>
          <a:prstGeom prst="rect">
            <a:avLst/>
          </a:prstGeom>
        </p:spPr>
      </p:pic>
      <p:pic>
        <p:nvPicPr>
          <p:cNvPr id="13" name="Picture 12" descr="A couple of firefighters wearing helmets and gas masks&#10;&#10;Description automatically generated">
            <a:extLst>
              <a:ext uri="{FF2B5EF4-FFF2-40B4-BE49-F238E27FC236}">
                <a16:creationId xmlns:a16="http://schemas.microsoft.com/office/drawing/2014/main" id="{314E769C-DB62-DBED-D9C1-04D286F8B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8" y="2627696"/>
            <a:ext cx="5715649" cy="31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8E8-F23C-06A0-1E52-321BA8376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231641"/>
          </a:xfrm>
        </p:spPr>
        <p:txBody>
          <a:bodyPr>
            <a:normAutofit/>
          </a:bodyPr>
          <a:lstStyle/>
          <a:p>
            <a:endParaRPr lang="bg-BG" sz="2000" dirty="0">
              <a:cs typeface="Aldhabi" panose="01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9696-E831-FBB8-CC46-E0BC40160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641"/>
            <a:ext cx="12191999" cy="5626359"/>
          </a:xfrm>
        </p:spPr>
        <p:txBody>
          <a:bodyPr>
            <a:normAutofit fontScale="92500" lnSpcReduction="20000"/>
          </a:bodyPr>
          <a:lstStyle/>
          <a:p>
            <a:endParaRPr lang="bg-BG" u="sng" dirty="0">
              <a:solidFill>
                <a:schemeClr val="accent6"/>
              </a:solidFill>
            </a:endParaRPr>
          </a:p>
          <a:p>
            <a:r>
              <a:rPr lang="bg-BG" sz="5100" b="1" u="sng" dirty="0">
                <a:solidFill>
                  <a:srgbClr val="C00000"/>
                </a:solidFill>
              </a:rPr>
              <a:t>Отбраната на страната</a:t>
            </a:r>
          </a:p>
          <a:p>
            <a:endParaRPr lang="bg-BG" sz="2800" b="1" u="sng" dirty="0">
              <a:solidFill>
                <a:srgbClr val="C00000"/>
              </a:solidFill>
            </a:endParaRPr>
          </a:p>
          <a:p>
            <a:pPr algn="l"/>
            <a:r>
              <a:rPr lang="ru-RU" sz="3600" i="1" dirty="0"/>
              <a:t>	Отбраната на Република България е система от дейности </a:t>
            </a:r>
            <a:r>
              <a:rPr lang="bg-BG" sz="3600" i="1" dirty="0"/>
              <a:t>които</a:t>
            </a:r>
            <a:r>
              <a:rPr lang="ru-RU" sz="3600" i="1" dirty="0"/>
              <a:t> осигуряват стабилна среда на сигурност.</a:t>
            </a:r>
          </a:p>
          <a:p>
            <a:pPr algn="l"/>
            <a:r>
              <a:rPr lang="ru-RU" sz="3600" i="1" dirty="0"/>
              <a:t>	За подготовката и осъществяването на отбраната на страната се възлагат права и задължения на въоръжените сили на Република България, както и на гражданското общество.</a:t>
            </a:r>
            <a:endParaRPr lang="bg-BG" sz="2000" b="1" u="sng" dirty="0"/>
          </a:p>
          <a:p>
            <a:endParaRPr lang="bg-BG" sz="2000" b="1" u="sng" dirty="0"/>
          </a:p>
          <a:p>
            <a:endParaRPr lang="bg-BG" sz="2000" b="1" u="sng" dirty="0"/>
          </a:p>
          <a:p>
            <a:r>
              <a:rPr lang="bg-BG" sz="3300" b="1" u="sng" dirty="0"/>
              <a:t>Национален военен университет „Васил Левски“</a:t>
            </a:r>
          </a:p>
          <a:p>
            <a:endParaRPr lang="bg-BG" sz="1900" b="1" u="sng" dirty="0"/>
          </a:p>
          <a:p>
            <a:pPr algn="r"/>
            <a:r>
              <a:rPr lang="bg-BG" sz="2900" b="1" dirty="0"/>
              <a:t>9</a:t>
            </a:r>
          </a:p>
        </p:txBody>
      </p:sp>
      <p:pic>
        <p:nvPicPr>
          <p:cNvPr id="5" name="Picture 4" descr="A red and green coat of arms&#10;&#10;Description automatically generated">
            <a:extLst>
              <a:ext uri="{FF2B5EF4-FFF2-40B4-BE49-F238E27FC236}">
                <a16:creationId xmlns:a16="http://schemas.microsoft.com/office/drawing/2014/main" id="{5BAC938C-1005-252A-A894-481C945A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2"/>
            <a:ext cx="1428086" cy="1172935"/>
          </a:xfrm>
          <a:prstGeom prst="rect">
            <a:avLst/>
          </a:prstGeom>
        </p:spPr>
      </p:pic>
      <p:pic>
        <p:nvPicPr>
          <p:cNvPr id="7" name="Picture 6" descr="A logo with a person in a tie&#10;&#10;Description automatically generated">
            <a:extLst>
              <a:ext uri="{FF2B5EF4-FFF2-40B4-BE49-F238E27FC236}">
                <a16:creationId xmlns:a16="http://schemas.microsoft.com/office/drawing/2014/main" id="{77F92721-A644-7899-6042-E63203DEA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66" y="58706"/>
            <a:ext cx="885566" cy="117293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B846142-D53B-7BB0-DE37-950CBB38F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5" y="29352"/>
            <a:ext cx="7509069" cy="117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CC8F4-9139-44BC-4821-3C36DE0DA07F}"/>
              </a:ext>
            </a:extLst>
          </p:cNvPr>
          <p:cNvSpPr txBox="1"/>
          <p:nvPr/>
        </p:nvSpPr>
        <p:spPr>
          <a:xfrm>
            <a:off x="6616931" y="213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424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310</Words>
  <Application>Microsoft Office PowerPoint</Application>
  <PresentationFormat>Widescreen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Aldhabi</vt:lpstr>
      <vt:lpstr>Arial</vt:lpstr>
      <vt:lpstr>Calibri</vt:lpstr>
      <vt:lpstr>Calibri Light</vt:lpstr>
      <vt:lpstr>Times New Roman</vt:lpstr>
      <vt:lpstr>TmsCyr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Ивайло Недялков</dc:creator>
  <cp:lastModifiedBy>Svetlin Pehlivanov</cp:lastModifiedBy>
  <cp:revision>6</cp:revision>
  <dcterms:created xsi:type="dcterms:W3CDTF">2023-09-05T09:24:04Z</dcterms:created>
  <dcterms:modified xsi:type="dcterms:W3CDTF">2024-08-02T11:38:35Z</dcterms:modified>
</cp:coreProperties>
</file>