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70" r:id="rId2"/>
    <p:sldId id="767" r:id="rId3"/>
    <p:sldId id="768" r:id="rId4"/>
    <p:sldId id="766" r:id="rId5"/>
    <p:sldId id="769" r:id="rId6"/>
    <p:sldId id="770" r:id="rId7"/>
    <p:sldId id="771" r:id="rId8"/>
    <p:sldId id="772" r:id="rId9"/>
    <p:sldId id="773" r:id="rId10"/>
    <p:sldId id="774" r:id="rId11"/>
    <p:sldId id="775" r:id="rId12"/>
    <p:sldId id="777" r:id="rId13"/>
    <p:sldId id="776" r:id="rId14"/>
    <p:sldId id="778" r:id="rId15"/>
    <p:sldId id="779" r:id="rId16"/>
    <p:sldId id="780" r:id="rId17"/>
    <p:sldId id="781" r:id="rId18"/>
    <p:sldId id="782" r:id="rId19"/>
    <p:sldId id="783" r:id="rId20"/>
    <p:sldId id="784" r:id="rId21"/>
    <p:sldId id="785" r:id="rId22"/>
    <p:sldId id="786" r:id="rId23"/>
    <p:sldId id="787" r:id="rId24"/>
    <p:sldId id="788" r:id="rId25"/>
    <p:sldId id="789" r:id="rId26"/>
    <p:sldId id="791" r:id="rId27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F"/>
    <a:srgbClr val="FFE393"/>
    <a:srgbClr val="FF9933"/>
    <a:srgbClr val="FFFF99"/>
    <a:srgbClr val="0033CC"/>
    <a:srgbClr val="66FF66"/>
    <a:srgbClr val="FF3300"/>
    <a:srgbClr val="CC9900"/>
    <a:srgbClr val="FFFFCC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85" autoAdjust="0"/>
    <p:restoredTop sz="89700" autoAdjust="0"/>
  </p:normalViewPr>
  <p:slideViewPr>
    <p:cSldViewPr snapToGrid="0">
      <p:cViewPr varScale="1">
        <p:scale>
          <a:sx n="78" d="100"/>
          <a:sy n="78" d="100"/>
        </p:scale>
        <p:origin x="103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551063-1CBE-4C7A-B815-0002F5F490D4}" type="datetimeFigureOut">
              <a:rPr lang="en-US" smtClean="0"/>
              <a:pPr/>
              <a:t>8/9/2024</a:t>
            </a:fld>
            <a:endParaRPr lang="en-US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996855-8B24-4052-929B-021F07BE6D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1680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6967DE-49A7-443D-BCF0-4566DA094BB7}" type="datetimeFigureOut">
              <a:rPr lang="en-GB" smtClean="0"/>
              <a:pPr/>
              <a:t>09/08/2024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EF722C-C92F-4A0B-800C-A3D71103E10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0803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EF722C-C92F-4A0B-800C-A3D71103E10E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40903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EF722C-C92F-4A0B-800C-A3D71103E10E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29080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EF722C-C92F-4A0B-800C-A3D71103E10E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70274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EF722C-C92F-4A0B-800C-A3D71103E10E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46222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EF722C-C92F-4A0B-800C-A3D71103E10E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319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EF722C-C92F-4A0B-800C-A3D71103E10E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5314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EF722C-C92F-4A0B-800C-A3D71103E10E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96630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EF722C-C92F-4A0B-800C-A3D71103E10E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81327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EF722C-C92F-4A0B-800C-A3D71103E10E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21549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EF722C-C92F-4A0B-800C-A3D71103E10E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48722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EF722C-C92F-4A0B-800C-A3D71103E10E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0755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EF722C-C92F-4A0B-800C-A3D71103E10E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34202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EF722C-C92F-4A0B-800C-A3D71103E10E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7561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592EF85-B08C-4109-9BD7-A3E9449467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52636"/>
            <a:ext cx="3581400" cy="365125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tx1"/>
                </a:solidFill>
              </a:defRPr>
            </a:lvl1pPr>
          </a:lstStyle>
          <a:p>
            <a:fld id="{2EEC062B-8402-47F7-A6CD-F82F5D6AFE17}" type="datetime1">
              <a:rPr lang="bg-BG" smtClean="0"/>
              <a:pPr/>
              <a:t>9.8.2024 г.</a:t>
            </a:fld>
            <a:endParaRPr lang="en-GB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06C1207-88DB-465D-9133-CD1E55965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00086"/>
            <a:ext cx="4114800" cy="365125"/>
          </a:xfrm>
          <a:prstGeom prst="rect">
            <a:avLst/>
          </a:prstGeom>
        </p:spPr>
        <p:txBody>
          <a:bodyPr lIns="0" rIns="0"/>
          <a:lstStyle>
            <a:lvl1pPr algn="ctr"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Национален </a:t>
            </a:r>
            <a:r>
              <a:rPr lang="ru-RU" dirty="0" err="1"/>
              <a:t>военен</a:t>
            </a:r>
            <a:r>
              <a:rPr lang="ru-RU" dirty="0"/>
              <a:t> университет „Васил </a:t>
            </a:r>
            <a:r>
              <a:rPr lang="ru-RU" dirty="0" err="1"/>
              <a:t>Левски</a:t>
            </a:r>
            <a:r>
              <a:rPr lang="ru-RU" dirty="0"/>
              <a:t>“ </a:t>
            </a:r>
            <a:r>
              <a:rPr lang="ru-RU" dirty="0" err="1"/>
              <a:t>Некласифицирана</a:t>
            </a:r>
            <a:r>
              <a:rPr lang="ru-RU" dirty="0"/>
              <a:t> информация</a:t>
            </a:r>
            <a:endParaRPr lang="bg-BG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D8A9181-671C-4915-B292-4367A8CFA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52636"/>
            <a:ext cx="3581400" cy="365125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solidFill>
                  <a:schemeClr val="tx1"/>
                </a:solidFill>
              </a:defRPr>
            </a:lvl1pPr>
          </a:lstStyle>
          <a:p>
            <a:fld id="{309220AF-99D2-4088-BF11-A2536404386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5476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1314A215-DE77-4AC0-8FCB-1D1CD4FFA8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52636"/>
            <a:ext cx="3581400" cy="365125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tx1"/>
                </a:solidFill>
              </a:defRPr>
            </a:lvl1pPr>
          </a:lstStyle>
          <a:p>
            <a:fld id="{4C3C6D43-6E0F-49BE-B03B-940F17E21D92}" type="datetime1">
              <a:rPr lang="bg-BG" smtClean="0"/>
              <a:pPr/>
              <a:t>9.8.2024 г.</a:t>
            </a:fld>
            <a:endParaRPr lang="en-GB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DD274B0C-C0C1-479C-BFCF-8B8854996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00086"/>
            <a:ext cx="4114800" cy="365125"/>
          </a:xfrm>
          <a:prstGeom prst="rect">
            <a:avLst/>
          </a:prstGeom>
        </p:spPr>
        <p:txBody>
          <a:bodyPr lIns="0" rIns="0"/>
          <a:lstStyle>
            <a:lvl1pPr algn="ctr"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ru-RU"/>
              <a:t>Национален военен университет „Васил Левски“ Некласифицирана информация</a:t>
            </a:r>
            <a:endParaRPr lang="bg-BG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37882860-BAC2-4DAF-A259-3A07E43D4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52636"/>
            <a:ext cx="3581400" cy="365125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solidFill>
                  <a:schemeClr val="tx1"/>
                </a:solidFill>
              </a:defRPr>
            </a:lvl1pPr>
          </a:lstStyle>
          <a:p>
            <a:fld id="{309220AF-99D2-4088-BF11-A2536404386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937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лавие и 4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bg-BG" alt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bg-BG" alt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C20387F4-3B38-4CE4-AD84-FE24278ED2D2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217129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8E9FB-D295-2478-46E9-72F137EF0F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E43D87-C6AB-AFBC-7DE9-5EE3057F64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558CBF-16F7-8C83-480B-95AEFB841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4486-40A9-4A72-8DF4-88E379A1B486}" type="datetimeFigureOut">
              <a:rPr lang="bg-BG" smtClean="0"/>
              <a:t>9.8.2024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06E3AD-94E8-D516-05AC-5BCBBB1DE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ACA173-B2EC-4484-FCFF-E37629973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3D340-9EBA-48A2-BA0D-1CB3F509D6E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42214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09B58756-84CA-4FCC-A301-B77EE68A1E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52636"/>
            <a:ext cx="3581400" cy="365125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tx1"/>
                </a:solidFill>
              </a:defRPr>
            </a:lvl1pPr>
          </a:lstStyle>
          <a:p>
            <a:fld id="{A64C468B-8CF3-4285-8E12-75B555337786}" type="datetime1">
              <a:rPr lang="bg-BG" smtClean="0"/>
              <a:pPr/>
              <a:t>9.8.2024 г.</a:t>
            </a:fld>
            <a:endParaRPr lang="en-GB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3687148-6518-4E31-B535-904305F4C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00086"/>
            <a:ext cx="4114800" cy="365125"/>
          </a:xfrm>
          <a:prstGeom prst="rect">
            <a:avLst/>
          </a:prstGeom>
        </p:spPr>
        <p:txBody>
          <a:bodyPr lIns="0" rIns="0"/>
          <a:lstStyle>
            <a:lvl1pPr algn="ctr"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bg-BG" dirty="0"/>
              <a:t>Национален военен университет „Васил Левски“</a:t>
            </a:r>
            <a:endParaRPr lang="x-none" dirty="0"/>
          </a:p>
          <a:p>
            <a:r>
              <a:rPr lang="bg-BG" dirty="0"/>
              <a:t>Некласифицирана информация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5D972420-1AE6-4A0C-A233-C8AEE7989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52636"/>
            <a:ext cx="3581400" cy="365125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solidFill>
                  <a:schemeClr val="tx1"/>
                </a:solidFill>
              </a:defRPr>
            </a:lvl1pPr>
          </a:lstStyle>
          <a:p>
            <a:fld id="{309220AF-99D2-4088-BF11-A2536404386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20" name="Picture 1">
            <a:extLst>
              <a:ext uri="{FF2B5EF4-FFF2-40B4-BE49-F238E27FC236}">
                <a16:creationId xmlns:a16="http://schemas.microsoft.com/office/drawing/2014/main" id="{24F0A116-FCC9-4DB6-8469-68771FA8D1E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634150" y="63500"/>
            <a:ext cx="482824" cy="61200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5E88B19-6333-496D-AF84-0485E6A29A40}"/>
              </a:ext>
            </a:extLst>
          </p:cNvPr>
          <p:cNvCxnSpPr/>
          <p:nvPr userDrawn="1"/>
        </p:nvCxnSpPr>
        <p:spPr>
          <a:xfrm>
            <a:off x="88488" y="806243"/>
            <a:ext cx="12024000" cy="0"/>
          </a:xfrm>
          <a:prstGeom prst="line">
            <a:avLst/>
          </a:prstGeom>
          <a:ln w="63500" cmpd="tri">
            <a:solidFill>
              <a:srgbClr val="FF0000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E552451-8381-40F4-A4B8-1A15D4032D71}"/>
              </a:ext>
            </a:extLst>
          </p:cNvPr>
          <p:cNvCxnSpPr/>
          <p:nvPr userDrawn="1"/>
        </p:nvCxnSpPr>
        <p:spPr>
          <a:xfrm>
            <a:off x="84000" y="6334452"/>
            <a:ext cx="12024000" cy="0"/>
          </a:xfrm>
          <a:prstGeom prst="line">
            <a:avLst/>
          </a:prstGeom>
          <a:ln w="63500" cmpd="tri">
            <a:solidFill>
              <a:srgbClr val="FF0000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599CFC9-D9C8-4254-8864-B427D7D1C0E6}"/>
              </a:ext>
            </a:extLst>
          </p:cNvPr>
          <p:cNvCxnSpPr>
            <a:cxnSpLocks/>
          </p:cNvCxnSpPr>
          <p:nvPr userDrawn="1"/>
        </p:nvCxnSpPr>
        <p:spPr>
          <a:xfrm>
            <a:off x="4038600" y="6645709"/>
            <a:ext cx="41148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">
            <a:extLst>
              <a:ext uri="{FF2B5EF4-FFF2-40B4-BE49-F238E27FC236}">
                <a16:creationId xmlns:a16="http://schemas.microsoft.com/office/drawing/2014/main" id="{BBF4E25D-0FDB-4F56-A762-E24AF973DAD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8687" y="476466"/>
            <a:ext cx="1182374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0924B04A-413B-40A5-9430-462B87E1437A}"/>
              </a:ext>
            </a:extLst>
          </p:cNvPr>
          <p:cNvSpPr txBox="1"/>
          <p:nvPr userDrawn="1"/>
        </p:nvSpPr>
        <p:spPr>
          <a:xfrm>
            <a:off x="4447148" y="340856"/>
            <a:ext cx="58857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b="0" i="1" dirty="0">
                <a:latin typeface="Monotype Corsiva" panose="03010101010201010101" pitchFamily="66" charset="0"/>
                <a:cs typeface="Arabic Typesetting" panose="020B0604020202020204" pitchFamily="66" charset="-78"/>
              </a:rPr>
              <a:t>Времето е в нас и ние сме във времето</a:t>
            </a:r>
            <a:r>
              <a:rPr lang="x-none" sz="2800" b="0" i="1" dirty="0">
                <a:latin typeface="Monotype Corsiva" panose="03010101010201010101" pitchFamily="66" charset="0"/>
                <a:cs typeface="Arabic Typesetting" panose="020B0604020202020204" pitchFamily="66" charset="-78"/>
              </a:rPr>
              <a:t>...</a:t>
            </a:r>
            <a:endParaRPr lang="en-GB" sz="2800" b="0" i="1" dirty="0">
              <a:latin typeface="Monotype Corsiva" panose="03010101010201010101" pitchFamily="66" charset="0"/>
              <a:cs typeface="Arabic Typesetting" panose="020B0604020202020204" pitchFamily="66" charset="-78"/>
            </a:endParaRPr>
          </a:p>
        </p:txBody>
      </p:sp>
      <p:pic>
        <p:nvPicPr>
          <p:cNvPr id="26" name="Picture 25" descr="A picture containing drawing, box, room&#10;&#10;Description automatically generated">
            <a:extLst>
              <a:ext uri="{FF2B5EF4-FFF2-40B4-BE49-F238E27FC236}">
                <a16:creationId xmlns:a16="http://schemas.microsoft.com/office/drawing/2014/main" id="{B73C1D33-7C05-4B74-A179-892D501FA623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03" y="63500"/>
            <a:ext cx="725586" cy="612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029771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148E8-F23C-06A0-1E52-321BA83761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1999" cy="1231641"/>
          </a:xfrm>
        </p:spPr>
        <p:txBody>
          <a:bodyPr>
            <a:normAutofit/>
          </a:bodyPr>
          <a:lstStyle/>
          <a:p>
            <a:endParaRPr lang="bg-BG" sz="2000" dirty="0">
              <a:cs typeface="Aldhabi" panose="01000000000000000000" pitchFamily="2" charset="-7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219696-E831-FBB8-CC46-E0BC40160F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108071"/>
            <a:ext cx="12191999" cy="5626359"/>
          </a:xfrm>
        </p:spPr>
        <p:txBody>
          <a:bodyPr>
            <a:normAutofit fontScale="92500" lnSpcReduction="10000"/>
          </a:bodyPr>
          <a:lstStyle/>
          <a:p>
            <a:endParaRPr lang="bg-BG" dirty="0"/>
          </a:p>
          <a:p>
            <a:r>
              <a:rPr lang="bg-BG" sz="3000" b="1" u="sng" dirty="0">
                <a:solidFill>
                  <a:srgbClr val="FF0000"/>
                </a:solidFill>
              </a:rPr>
              <a:t>НАЦИОНАЛЕН ВОЕНЕН УНИВЕРСИТЕТ „ВАСИЛ ЛЕВСКИ“</a:t>
            </a:r>
          </a:p>
          <a:p>
            <a:endParaRPr lang="bg-BG" dirty="0"/>
          </a:p>
          <a:p>
            <a:endParaRPr lang="bg-BG" dirty="0"/>
          </a:p>
          <a:p>
            <a:endParaRPr lang="bg-BG" dirty="0"/>
          </a:p>
          <a:p>
            <a:endParaRPr lang="bg-BG" dirty="0"/>
          </a:p>
          <a:p>
            <a:endParaRPr lang="bg-BG" dirty="0"/>
          </a:p>
          <a:p>
            <a:endParaRPr lang="bg-BG" dirty="0"/>
          </a:p>
          <a:p>
            <a:endParaRPr lang="bg-BG" dirty="0"/>
          </a:p>
          <a:p>
            <a:endParaRPr lang="bg-BG" dirty="0"/>
          </a:p>
          <a:p>
            <a:pPr algn="ctr"/>
            <a:r>
              <a:rPr lang="bg-BG" sz="3000" b="1" dirty="0">
                <a:solidFill>
                  <a:srgbClr val="FF0000"/>
                </a:solidFill>
              </a:rPr>
              <a:t>„</a:t>
            </a:r>
            <a:r>
              <a:rPr lang="bg-BG" sz="3000" dirty="0">
                <a:solidFill>
                  <a:srgbClr val="FF0000"/>
                </a:solidFill>
              </a:rPr>
              <a:t>ОКАЗВАНЕ НА ПОМОЩ НА НАСЕЛЕНИЕТО ОТ ВЪОРЪЖЕНИТЕ СИЛИ</a:t>
            </a:r>
            <a:r>
              <a:rPr lang="en-US" sz="3000" dirty="0">
                <a:solidFill>
                  <a:srgbClr val="FF0000"/>
                </a:solidFill>
              </a:rPr>
              <a:t> </a:t>
            </a:r>
            <a:r>
              <a:rPr lang="bg-BG" sz="3000" dirty="0">
                <a:solidFill>
                  <a:srgbClr val="FF0000"/>
                </a:solidFill>
              </a:rPr>
              <a:t>ПРИ КРИЗИ ОТ ВОЕНЕН ХАРАКТЕР</a:t>
            </a:r>
            <a:r>
              <a:rPr lang="bg-BG" sz="3000" b="1" dirty="0">
                <a:solidFill>
                  <a:srgbClr val="FF0000"/>
                </a:solidFill>
              </a:rPr>
              <a:t>“</a:t>
            </a:r>
          </a:p>
          <a:p>
            <a:r>
              <a:rPr lang="bg-BG" sz="1900" b="1" u="sng" dirty="0"/>
              <a:t>Национален военен университет „Васил Левски“</a:t>
            </a:r>
          </a:p>
          <a:p>
            <a:pPr algn="r"/>
            <a:r>
              <a:rPr lang="bg-BG" sz="1600" b="1" dirty="0"/>
              <a:t>1</a:t>
            </a:r>
          </a:p>
        </p:txBody>
      </p:sp>
      <p:pic>
        <p:nvPicPr>
          <p:cNvPr id="5" name="Picture 4" descr="A red and green coat of arms&#10;&#10;Description automatically generated">
            <a:extLst>
              <a:ext uri="{FF2B5EF4-FFF2-40B4-BE49-F238E27FC236}">
                <a16:creationId xmlns:a16="http://schemas.microsoft.com/office/drawing/2014/main" id="{5BAC938C-1005-252A-A894-481C945ABA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352"/>
            <a:ext cx="1428086" cy="1172935"/>
          </a:xfrm>
          <a:prstGeom prst="rect">
            <a:avLst/>
          </a:prstGeom>
        </p:spPr>
      </p:pic>
      <p:pic>
        <p:nvPicPr>
          <p:cNvPr id="7" name="Picture 6" descr="A logo with a person in a tie&#10;&#10;Description automatically generated">
            <a:extLst>
              <a:ext uri="{FF2B5EF4-FFF2-40B4-BE49-F238E27FC236}">
                <a16:creationId xmlns:a16="http://schemas.microsoft.com/office/drawing/2014/main" id="{77F92721-A644-7899-6042-E63203DEA2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6466" y="58706"/>
            <a:ext cx="885566" cy="1172935"/>
          </a:xfrm>
          <a:prstGeom prst="rect">
            <a:avLst/>
          </a:prstGeom>
        </p:spPr>
      </p:pic>
      <p:pic>
        <p:nvPicPr>
          <p:cNvPr id="9" name="Picture 8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5B846142-D53B-7BB0-DE37-950CBB38F2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685" y="29352"/>
            <a:ext cx="7509069" cy="1175658"/>
          </a:xfrm>
          <a:prstGeom prst="rect">
            <a:avLst/>
          </a:prstGeom>
        </p:spPr>
      </p:pic>
      <p:pic>
        <p:nvPicPr>
          <p:cNvPr id="11" name="Picture 10" descr="A logo with a person in a tie&#10;&#10;Description automatically generated">
            <a:extLst>
              <a:ext uri="{FF2B5EF4-FFF2-40B4-BE49-F238E27FC236}">
                <a16:creationId xmlns:a16="http://schemas.microsoft.com/office/drawing/2014/main" id="{ED7BA5C5-8482-0101-DF45-203149ABBB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337" y="2011233"/>
            <a:ext cx="2437172" cy="3032799"/>
          </a:xfrm>
          <a:prstGeom prst="rect">
            <a:avLst/>
          </a:prstGeom>
        </p:spPr>
      </p:pic>
      <p:pic>
        <p:nvPicPr>
          <p:cNvPr id="13" name="Picture 12" descr="A sign in front of a building&#10;&#10;Description automatically generated">
            <a:extLst>
              <a:ext uri="{FF2B5EF4-FFF2-40B4-BE49-F238E27FC236}">
                <a16:creationId xmlns:a16="http://schemas.microsoft.com/office/drawing/2014/main" id="{D9FA94AD-92C4-5402-F283-670894B4C0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011234"/>
            <a:ext cx="4848926" cy="2932242"/>
          </a:xfrm>
          <a:prstGeom prst="rect">
            <a:avLst/>
          </a:prstGeom>
        </p:spPr>
      </p:pic>
      <p:pic>
        <p:nvPicPr>
          <p:cNvPr id="15" name="Picture 14" descr="A group of people marching in military uniforms&#10;&#10;Description automatically generated">
            <a:extLst>
              <a:ext uri="{FF2B5EF4-FFF2-40B4-BE49-F238E27FC236}">
                <a16:creationId xmlns:a16="http://schemas.microsoft.com/office/drawing/2014/main" id="{6BDBE8E4-119A-D214-27CB-BA9489B5CB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291" y="2011233"/>
            <a:ext cx="4848926" cy="303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2802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75F44F-D03A-8EA6-62EE-31182E747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C6D43-6E0F-49BE-B03B-940F17E21D92}" type="datetime1">
              <a:rPr lang="bg-BG" smtClean="0"/>
              <a:pPr/>
              <a:t>9.8.2024 г.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769D14-FC40-6CA1-016E-ABA421B77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Национален военен университет „Васил Левски“ Некласифицирана информация</a:t>
            </a:r>
            <a:endParaRPr lang="bg-B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0E3535-B005-516B-50B9-E7AF4DB57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220AF-99D2-4088-BF11-A2536404386D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7CA1F4-A368-FAA6-EAD4-3481808B355A}"/>
              </a:ext>
            </a:extLst>
          </p:cNvPr>
          <p:cNvSpPr txBox="1"/>
          <p:nvPr/>
        </p:nvSpPr>
        <p:spPr>
          <a:xfrm>
            <a:off x="2128158" y="998359"/>
            <a:ext cx="777239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en-US" sz="2800" b="1" i="1" dirty="0"/>
              <a:t>На </a:t>
            </a:r>
            <a:r>
              <a:rPr lang="ru-RU" altLang="en-US" sz="2800" b="1" i="1" dirty="0" err="1"/>
              <a:t>Въоръжените</a:t>
            </a:r>
            <a:r>
              <a:rPr lang="ru-RU" altLang="en-US" sz="2800" b="1" i="1" dirty="0"/>
              <a:t> </a:t>
            </a:r>
            <a:r>
              <a:rPr lang="ru-RU" altLang="en-US" sz="2800" b="1" i="1" dirty="0" err="1"/>
              <a:t>сили</a:t>
            </a:r>
            <a:r>
              <a:rPr lang="ru-RU" altLang="en-US" sz="2800" b="1" i="1" dirty="0"/>
              <a:t> се </a:t>
            </a:r>
            <a:r>
              <a:rPr lang="ru-RU" altLang="en-US" sz="2800" b="1" i="1" dirty="0" err="1"/>
              <a:t>възлагат</a:t>
            </a:r>
            <a:r>
              <a:rPr lang="ru-RU" altLang="en-US" sz="2800" b="1" i="1" dirty="0"/>
              <a:t> за </a:t>
            </a:r>
            <a:r>
              <a:rPr lang="ru-RU" altLang="en-US" sz="2800" b="1" i="1" dirty="0" err="1"/>
              <a:t>изпълнение</a:t>
            </a:r>
            <a:r>
              <a:rPr lang="ru-RU" altLang="en-US" sz="2800" b="1" i="1" dirty="0"/>
              <a:t> </a:t>
            </a:r>
            <a:r>
              <a:rPr lang="ru-RU" altLang="en-US" sz="2800" b="1" i="1" dirty="0" err="1"/>
              <a:t>следните</a:t>
            </a:r>
            <a:r>
              <a:rPr lang="ru-RU" altLang="en-US" sz="2800" b="1" i="1" dirty="0"/>
              <a:t> </a:t>
            </a:r>
            <a:r>
              <a:rPr lang="ru-RU" altLang="en-US" sz="2800" b="1" i="1" dirty="0" err="1"/>
              <a:t>мисии</a:t>
            </a:r>
            <a:r>
              <a:rPr lang="ru-RU" altLang="en-US" sz="2800" b="1" i="1" dirty="0"/>
              <a:t> и задачи: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087B1A-503B-A91A-28D3-9F1EB561B005}"/>
              </a:ext>
            </a:extLst>
          </p:cNvPr>
          <p:cNvSpPr txBox="1"/>
          <p:nvPr/>
        </p:nvSpPr>
        <p:spPr>
          <a:xfrm>
            <a:off x="391885" y="2161946"/>
            <a:ext cx="1132114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i="0" u="none" strike="noStrike" baseline="0" dirty="0" err="1"/>
              <a:t>Отбрана</a:t>
            </a:r>
            <a:r>
              <a:rPr lang="ru-RU" sz="2400" b="1" i="0" u="none" strike="noStrike" baseline="0" dirty="0"/>
              <a:t> </a:t>
            </a:r>
            <a:r>
              <a:rPr lang="ru-RU" sz="2400" b="0" i="0" u="none" strike="noStrike" baseline="0" dirty="0"/>
              <a:t>– </a:t>
            </a:r>
            <a:r>
              <a:rPr lang="ru-RU" sz="2400" b="0" i="0" u="none" strike="noStrike" baseline="0" dirty="0" err="1"/>
              <a:t>обхваща</a:t>
            </a:r>
            <a:r>
              <a:rPr lang="ru-RU" sz="2400" b="0" i="0" u="none" strike="noStrike" baseline="0" dirty="0"/>
              <a:t> </a:t>
            </a:r>
            <a:r>
              <a:rPr lang="ru-RU" sz="2400" b="0" i="0" u="none" strike="noStrike" baseline="0" dirty="0" err="1"/>
              <a:t>задачите</a:t>
            </a:r>
            <a:r>
              <a:rPr lang="ru-RU" sz="2400" b="0" i="0" u="none" strike="noStrike" baseline="0" dirty="0"/>
              <a:t>, </a:t>
            </a:r>
            <a:r>
              <a:rPr lang="ru-RU" sz="2400" b="0" i="0" u="none" strike="noStrike" baseline="0" dirty="0" err="1"/>
              <a:t>свързани</a:t>
            </a:r>
            <a:r>
              <a:rPr lang="ru-RU" sz="2400" b="0" i="0" u="none" strike="noStrike" baseline="0" dirty="0"/>
              <a:t> с </a:t>
            </a:r>
            <a:r>
              <a:rPr lang="ru-RU" sz="2400" b="0" i="0" u="none" strike="noStrike" baseline="0" dirty="0" err="1"/>
              <a:t>гарантирането</a:t>
            </a:r>
            <a:r>
              <a:rPr lang="ru-RU" sz="2400" b="0" i="0" u="none" strike="noStrike" baseline="0" dirty="0"/>
              <a:t> на </a:t>
            </a:r>
            <a:r>
              <a:rPr lang="ru-RU" sz="2400" b="0" i="0" u="none" strike="noStrike" baseline="0" dirty="0" err="1"/>
              <a:t>националния</a:t>
            </a:r>
            <a:r>
              <a:rPr lang="ru-RU" sz="2400" b="0" i="0" u="none" strike="noStrike" baseline="0" dirty="0"/>
              <a:t> суверенитет и </a:t>
            </a:r>
            <a:r>
              <a:rPr lang="ru-RU" sz="2400" b="0" i="0" u="none" strike="noStrike" baseline="0" dirty="0" err="1"/>
              <a:t>независимост</a:t>
            </a:r>
            <a:r>
              <a:rPr lang="ru-RU" sz="2400" b="0" i="0" u="none" strike="noStrike" baseline="0" dirty="0"/>
              <a:t>, защита на </a:t>
            </a:r>
            <a:r>
              <a:rPr lang="ru-RU" sz="2400" b="0" i="0" u="none" strike="noStrike" baseline="0" dirty="0" err="1"/>
              <a:t>териториалната</a:t>
            </a:r>
            <a:r>
              <a:rPr lang="ru-RU" sz="2400" b="0" i="0" u="none" strike="noStrike" baseline="0" dirty="0"/>
              <a:t> </a:t>
            </a:r>
            <a:r>
              <a:rPr lang="ru-RU" sz="2400" b="0" i="0" u="none" strike="noStrike" baseline="0" dirty="0" err="1"/>
              <a:t>цялост</a:t>
            </a:r>
            <a:r>
              <a:rPr lang="ru-RU" sz="2400" b="0" i="0" u="none" strike="noStrike" baseline="0" dirty="0"/>
              <a:t> на </a:t>
            </a:r>
            <a:r>
              <a:rPr lang="ru-RU" sz="2400" b="0" i="0" u="none" strike="noStrike" baseline="0" dirty="0" err="1"/>
              <a:t>страната</a:t>
            </a:r>
            <a:r>
              <a:rPr lang="ru-RU" sz="2400" b="0" i="0" u="none" strike="noStrike" baseline="0" dirty="0"/>
              <a:t> и на </a:t>
            </a:r>
            <a:r>
              <a:rPr lang="ru-RU" sz="2400" b="0" i="0" u="none" strike="noStrike" baseline="0" dirty="0" err="1"/>
              <a:t>страните</a:t>
            </a:r>
            <a:r>
              <a:rPr lang="ru-RU" sz="2400" b="0" i="0" u="none" strike="noStrike" baseline="0" dirty="0"/>
              <a:t> – членки на НАТО, в </a:t>
            </a:r>
            <a:r>
              <a:rPr lang="ru-RU" sz="2400" b="0" i="0" u="none" strike="noStrike" baseline="0" dirty="0" err="1"/>
              <a:t>условията</a:t>
            </a:r>
            <a:r>
              <a:rPr lang="ru-RU" sz="2400" b="0" i="0" u="none" strike="noStrike" baseline="0" dirty="0"/>
              <a:t> на чл. 5 от </a:t>
            </a:r>
            <a:r>
              <a:rPr lang="ru-RU" sz="2400" b="0" i="0" u="none" strike="noStrike" baseline="0" dirty="0" err="1"/>
              <a:t>Северноатлантическия</a:t>
            </a:r>
            <a:r>
              <a:rPr lang="ru-RU" sz="2400" b="0" i="0" u="none" strike="noStrike" baseline="0" dirty="0"/>
              <a:t> договор.</a:t>
            </a:r>
          </a:p>
          <a:p>
            <a:pPr algn="just"/>
            <a:r>
              <a:rPr lang="ru-RU" sz="2400" b="1" i="0" u="none" strike="noStrike" baseline="0" dirty="0" err="1"/>
              <a:t>Подкрепа</a:t>
            </a:r>
            <a:r>
              <a:rPr lang="ru-RU" sz="2400" b="1" i="0" u="none" strike="noStrike" baseline="0" dirty="0"/>
              <a:t> на </a:t>
            </a:r>
            <a:r>
              <a:rPr lang="ru-RU" sz="2400" b="1" i="0" u="none" strike="noStrike" baseline="0" dirty="0" err="1"/>
              <a:t>международния</a:t>
            </a:r>
            <a:r>
              <a:rPr lang="ru-RU" sz="2400" b="1" i="0" u="none" strike="noStrike" baseline="0" dirty="0"/>
              <a:t> мир и </a:t>
            </a:r>
            <a:r>
              <a:rPr lang="ru-RU" sz="2400" b="1" i="0" u="none" strike="noStrike" baseline="0" dirty="0" err="1"/>
              <a:t>сигурност</a:t>
            </a:r>
            <a:r>
              <a:rPr lang="ru-RU" sz="2400" b="1" i="0" u="none" strike="noStrike" baseline="0" dirty="0"/>
              <a:t> </a:t>
            </a:r>
            <a:r>
              <a:rPr lang="ru-RU" sz="2400" b="0" i="0" u="none" strike="noStrike" baseline="0" dirty="0"/>
              <a:t>– </a:t>
            </a:r>
            <a:r>
              <a:rPr lang="ru-RU" sz="2400" b="0" i="0" u="none" strike="noStrike" baseline="0" dirty="0" err="1"/>
              <a:t>включва</a:t>
            </a:r>
            <a:r>
              <a:rPr lang="ru-RU" sz="2400" b="0" i="0" u="none" strike="noStrike" baseline="0" dirty="0"/>
              <a:t> </a:t>
            </a:r>
            <a:r>
              <a:rPr lang="ru-RU" sz="2400" b="0" i="0" u="none" strike="noStrike" baseline="0" dirty="0" err="1"/>
              <a:t>изпълнение</a:t>
            </a:r>
            <a:r>
              <a:rPr lang="ru-RU" sz="2400" b="0" i="0" u="none" strike="noStrike" baseline="0" dirty="0"/>
              <a:t> на </a:t>
            </a:r>
            <a:r>
              <a:rPr lang="ru-RU" sz="2400" b="0" i="0" u="none" strike="noStrike" baseline="0" dirty="0" err="1"/>
              <a:t>международни</a:t>
            </a:r>
            <a:r>
              <a:rPr lang="ru-RU" sz="2400" b="0" i="0" u="none" strike="noStrike" baseline="0" dirty="0"/>
              <a:t> и </a:t>
            </a:r>
            <a:r>
              <a:rPr lang="ru-RU" sz="2400" b="0" i="0" u="none" strike="noStrike" baseline="0" dirty="0" err="1"/>
              <a:t>коалиционни</a:t>
            </a:r>
            <a:r>
              <a:rPr lang="ru-RU" sz="2400" b="0" i="0" u="none" strike="noStrike" baseline="0" dirty="0"/>
              <a:t> </a:t>
            </a:r>
            <a:r>
              <a:rPr lang="ru-RU" sz="2400" b="0" i="0" u="none" strike="noStrike" baseline="0" dirty="0" err="1"/>
              <a:t>ангажименти</a:t>
            </a:r>
            <a:r>
              <a:rPr lang="ru-RU" sz="2400" b="0" i="0" u="none" strike="noStrike" baseline="0" dirty="0"/>
              <a:t> за участие в операции на НАТО и </a:t>
            </a:r>
            <a:r>
              <a:rPr lang="ru-RU" sz="2400" b="0" i="0" u="none" strike="noStrike" baseline="0" dirty="0" err="1"/>
              <a:t>Европейския</a:t>
            </a:r>
            <a:r>
              <a:rPr lang="ru-RU" sz="2400" b="0" i="0" u="none" strike="noStrike" baseline="0" dirty="0"/>
              <a:t> </a:t>
            </a:r>
            <a:r>
              <a:rPr lang="ru-RU" sz="2400" b="0" i="0" u="none" strike="noStrike" baseline="0" dirty="0" err="1"/>
              <a:t>съюз</a:t>
            </a:r>
            <a:r>
              <a:rPr lang="ru-RU" sz="2400" b="0" i="0" u="none" strike="noStrike" baseline="0" dirty="0"/>
              <a:t> в отговор на </a:t>
            </a:r>
            <a:r>
              <a:rPr lang="ru-RU" sz="2400" b="0" i="0" u="none" strike="noStrike" baseline="0" dirty="0" err="1"/>
              <a:t>кризи</a:t>
            </a:r>
            <a:r>
              <a:rPr lang="ru-RU" sz="2400" b="0" i="0" u="none" strike="noStrike" baseline="0" dirty="0"/>
              <a:t>, </a:t>
            </a:r>
            <a:r>
              <a:rPr lang="ru-RU" sz="2400" b="0" i="0" u="none" strike="noStrike" baseline="0" dirty="0" err="1"/>
              <a:t>предотвратяване</a:t>
            </a:r>
            <a:r>
              <a:rPr lang="ru-RU" sz="2400" b="0" i="0" u="none" strike="noStrike" baseline="0" dirty="0"/>
              <a:t> на </a:t>
            </a:r>
            <a:r>
              <a:rPr lang="ru-RU" sz="2400" b="0" i="0" u="none" strike="noStrike" baseline="0" dirty="0" err="1"/>
              <a:t>конфликти</a:t>
            </a:r>
            <a:r>
              <a:rPr lang="ru-RU" sz="2400" b="0" i="0" u="none" strike="noStrike" baseline="0" dirty="0"/>
              <a:t>, за </a:t>
            </a:r>
            <a:r>
              <a:rPr lang="ru-RU" sz="2400" b="0" i="0" u="none" strike="noStrike" baseline="0" dirty="0" err="1"/>
              <a:t>борба</a:t>
            </a:r>
            <a:r>
              <a:rPr lang="ru-RU" sz="2400" b="0" i="0" u="none" strike="noStrike" baseline="0" dirty="0"/>
              <a:t> с </a:t>
            </a:r>
            <a:r>
              <a:rPr lang="ru-RU" sz="2400" b="0" i="0" u="none" strike="noStrike" baseline="0" dirty="0" err="1"/>
              <a:t>тероризма</a:t>
            </a:r>
            <a:r>
              <a:rPr lang="ru-RU" sz="2400" b="0" i="0" u="none" strike="noStrike" baseline="0" dirty="0"/>
              <a:t>, участие в </a:t>
            </a:r>
            <a:r>
              <a:rPr lang="ru-RU" sz="2400" b="0" i="0" u="none" strike="noStrike" baseline="0" dirty="0" err="1"/>
              <a:t>мисии</a:t>
            </a:r>
            <a:r>
              <a:rPr lang="ru-RU" sz="2400" b="0" i="0" u="none" strike="noStrike" baseline="0" dirty="0"/>
              <a:t> на ООН, ОССЕ и </a:t>
            </a:r>
            <a:r>
              <a:rPr lang="ru-RU" sz="2400" b="0" i="0" u="none" strike="noStrike" baseline="0" dirty="0" err="1"/>
              <a:t>други</a:t>
            </a:r>
            <a:r>
              <a:rPr lang="ru-RU" sz="2400" b="0" i="0" u="none" strike="noStrike" baseline="0" dirty="0"/>
              <a:t> </a:t>
            </a:r>
            <a:r>
              <a:rPr lang="ru-RU" sz="2400" b="0" i="0" u="none" strike="noStrike" baseline="0" dirty="0" err="1"/>
              <a:t>коалиционни</a:t>
            </a:r>
            <a:r>
              <a:rPr lang="ru-RU" sz="2400" b="0" i="0" u="none" strike="noStrike" baseline="0" dirty="0"/>
              <a:t> </a:t>
            </a:r>
            <a:r>
              <a:rPr lang="ru-RU" sz="2400" b="0" i="0" u="none" strike="noStrike" baseline="0" dirty="0" err="1"/>
              <a:t>формати</a:t>
            </a:r>
            <a:r>
              <a:rPr lang="ru-RU" sz="2400" b="0" i="0" u="none" strike="noStrike" baseline="0" dirty="0"/>
              <a:t>, </a:t>
            </a:r>
            <a:r>
              <a:rPr lang="ru-RU" sz="2400" b="0" i="0" u="none" strike="noStrike" baseline="0" dirty="0" err="1"/>
              <a:t>дейности</a:t>
            </a:r>
            <a:r>
              <a:rPr lang="ru-RU" sz="2400" b="0" i="0" u="none" strike="noStrike" baseline="0" dirty="0"/>
              <a:t> по </a:t>
            </a:r>
            <a:r>
              <a:rPr lang="ru-RU" sz="2400" b="0" i="0" u="none" strike="noStrike" baseline="0" dirty="0" err="1"/>
              <a:t>контрол</a:t>
            </a:r>
            <a:r>
              <a:rPr lang="ru-RU" sz="2400" b="0" i="0" u="none" strike="noStrike" baseline="0" dirty="0"/>
              <a:t> на </a:t>
            </a:r>
            <a:r>
              <a:rPr lang="ru-RU" sz="2400" b="0" i="0" u="none" strike="noStrike" baseline="0" dirty="0" err="1"/>
              <a:t>въоръженията</a:t>
            </a:r>
            <a:r>
              <a:rPr lang="ru-RU" sz="2400" b="0" i="0" u="none" strike="noStrike" baseline="0" dirty="0"/>
              <a:t>, </a:t>
            </a:r>
            <a:r>
              <a:rPr lang="ru-RU" sz="2400" b="0" i="0" u="none" strike="noStrike" baseline="0" dirty="0" err="1"/>
              <a:t>неразпространение</a:t>
            </a:r>
            <a:r>
              <a:rPr lang="ru-RU" sz="2400" b="0" i="0" u="none" strike="noStrike" baseline="0" dirty="0"/>
              <a:t> на </a:t>
            </a:r>
            <a:r>
              <a:rPr lang="ru-RU" sz="2400" b="0" i="0" u="none" strike="noStrike" baseline="0" dirty="0" err="1"/>
              <a:t>оръжия</a:t>
            </a:r>
            <a:r>
              <a:rPr lang="ru-RU" sz="2400" b="0" i="0" u="none" strike="noStrike" baseline="0" dirty="0"/>
              <a:t> за </a:t>
            </a:r>
            <a:r>
              <a:rPr lang="ru-RU" sz="2400" b="0" i="0" u="none" strike="noStrike" baseline="0" dirty="0" err="1"/>
              <a:t>масово</a:t>
            </a:r>
            <a:r>
              <a:rPr lang="ru-RU" sz="2400" b="0" i="0" u="none" strike="noStrike" baseline="0" dirty="0"/>
              <a:t> </a:t>
            </a:r>
            <a:r>
              <a:rPr lang="ru-RU" sz="2400" b="0" i="0" u="none" strike="noStrike" baseline="0" dirty="0" err="1"/>
              <a:t>унищожение</a:t>
            </a:r>
            <a:r>
              <a:rPr lang="ru-RU" sz="2400" b="0" i="0" u="none" strike="noStrike" baseline="0" dirty="0"/>
              <a:t>, </a:t>
            </a:r>
            <a:r>
              <a:rPr lang="ru-RU" sz="2400" b="0" i="0" u="none" strike="noStrike" baseline="0" dirty="0" err="1"/>
              <a:t>техните</a:t>
            </a:r>
            <a:r>
              <a:rPr lang="ru-RU" sz="2400" b="0" i="0" u="none" strike="noStrike" baseline="0" dirty="0"/>
              <a:t> носители и </a:t>
            </a:r>
            <a:r>
              <a:rPr lang="ru-RU" sz="2400" b="0" i="0" u="none" strike="noStrike" baseline="0" dirty="0" err="1"/>
              <a:t>материалите</a:t>
            </a:r>
            <a:r>
              <a:rPr lang="ru-RU" sz="2400" b="0" i="0" u="none" strike="noStrike" baseline="0" dirty="0"/>
              <a:t> за </a:t>
            </a:r>
            <a:r>
              <a:rPr lang="ru-RU" sz="2400" b="0" i="0" u="none" strike="noStrike" baseline="0" dirty="0" err="1"/>
              <a:t>тяхното</a:t>
            </a:r>
            <a:r>
              <a:rPr lang="ru-RU" sz="2400" b="0" i="0" u="none" strike="noStrike" baseline="0" dirty="0"/>
              <a:t> производство, </a:t>
            </a:r>
            <a:r>
              <a:rPr lang="ru-RU" sz="2400" b="0" i="0" u="none" strike="noStrike" baseline="0" dirty="0" err="1"/>
              <a:t>международно</a:t>
            </a:r>
            <a:r>
              <a:rPr lang="ru-RU" sz="2400" b="0" i="0" u="none" strike="noStrike" baseline="0" dirty="0"/>
              <a:t> </a:t>
            </a:r>
            <a:r>
              <a:rPr lang="ru-RU" sz="2400" b="0" i="0" u="none" strike="noStrike" baseline="0" dirty="0" err="1"/>
              <a:t>военно</a:t>
            </a:r>
            <a:r>
              <a:rPr lang="ru-RU" sz="2400" b="0" i="0" u="none" strike="noStrike" baseline="0" dirty="0"/>
              <a:t> </a:t>
            </a:r>
            <a:r>
              <a:rPr lang="ru-RU" sz="2400" b="0" i="0" u="none" strike="noStrike" baseline="0" dirty="0" err="1"/>
              <a:t>сътрудничество</a:t>
            </a:r>
            <a:r>
              <a:rPr lang="ru-RU" sz="2400" b="0" i="0" u="none" strike="noStrike" baseline="0" dirty="0"/>
              <a:t>, </a:t>
            </a:r>
            <a:r>
              <a:rPr lang="ru-RU" sz="2400" b="0" i="0" u="none" strike="noStrike" baseline="0" dirty="0" err="1"/>
              <a:t>предоставяне</a:t>
            </a:r>
            <a:r>
              <a:rPr lang="ru-RU" sz="2400" b="0" i="0" u="none" strike="noStrike" baseline="0" dirty="0"/>
              <a:t> на </a:t>
            </a:r>
            <a:r>
              <a:rPr lang="ru-RU" sz="2400" b="0" i="0" u="none" strike="noStrike" baseline="0" dirty="0" err="1"/>
              <a:t>хуманитарна</a:t>
            </a:r>
            <a:r>
              <a:rPr lang="ru-RU" sz="2400" b="0" i="0" u="none" strike="noStrike" baseline="0" dirty="0"/>
              <a:t> </a:t>
            </a:r>
            <a:r>
              <a:rPr lang="ru-RU" sz="2400" b="0" i="0" u="none" strike="noStrike" baseline="0" dirty="0" err="1"/>
              <a:t>помощ</a:t>
            </a:r>
            <a:r>
              <a:rPr lang="ru-RU" sz="2400" b="0" i="0" u="none" strike="noStrike" baseline="0" dirty="0"/>
              <a:t>, </a:t>
            </a:r>
            <a:r>
              <a:rPr lang="ru-RU" sz="2400" b="0" i="0" u="none" strike="noStrike" baseline="0" dirty="0" err="1"/>
              <a:t>укрепване</a:t>
            </a:r>
            <a:r>
              <a:rPr lang="ru-RU" sz="2400" b="0" i="0" u="none" strike="noStrike" baseline="0" dirty="0"/>
              <a:t> на </a:t>
            </a:r>
            <a:r>
              <a:rPr lang="ru-RU" sz="2400" b="0" i="0" u="none" strike="noStrike" baseline="0" dirty="0" err="1"/>
              <a:t>доверието</a:t>
            </a:r>
            <a:r>
              <a:rPr lang="ru-RU" sz="2400" b="0" i="0" u="none" strike="noStrike" baseline="0" dirty="0"/>
              <a:t> и</a:t>
            </a:r>
          </a:p>
          <a:p>
            <a:pPr algn="just"/>
            <a:r>
              <a:rPr lang="bg-BG" sz="2400" b="0" i="0" u="none" strike="noStrike" baseline="0" dirty="0"/>
              <a:t>сигурността.</a:t>
            </a:r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33120368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75F44F-D03A-8EA6-62EE-31182E747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C6D43-6E0F-49BE-B03B-940F17E21D92}" type="datetime1">
              <a:rPr lang="bg-BG" smtClean="0"/>
              <a:pPr/>
              <a:t>9.8.2024 г.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769D14-FC40-6CA1-016E-ABA421B77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Национален </a:t>
            </a:r>
            <a:r>
              <a:rPr lang="ru-RU" dirty="0" err="1"/>
              <a:t>военен</a:t>
            </a:r>
            <a:r>
              <a:rPr lang="ru-RU" dirty="0"/>
              <a:t> университет „Васил </a:t>
            </a:r>
            <a:r>
              <a:rPr lang="ru-RU" dirty="0" err="1"/>
              <a:t>Левски</a:t>
            </a:r>
            <a:r>
              <a:rPr lang="ru-RU" dirty="0"/>
              <a:t>“ </a:t>
            </a:r>
            <a:r>
              <a:rPr lang="ru-RU" dirty="0" err="1"/>
              <a:t>Некласифицирана</a:t>
            </a:r>
            <a:r>
              <a:rPr lang="ru-RU" dirty="0"/>
              <a:t> информация</a:t>
            </a:r>
            <a:endParaRPr lang="bg-B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0E3535-B005-516B-50B9-E7AF4DB57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220AF-99D2-4088-BF11-A2536404386D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7CA1F4-A368-FAA6-EAD4-3481808B355A}"/>
              </a:ext>
            </a:extLst>
          </p:cNvPr>
          <p:cNvSpPr txBox="1"/>
          <p:nvPr/>
        </p:nvSpPr>
        <p:spPr>
          <a:xfrm>
            <a:off x="2166256" y="943931"/>
            <a:ext cx="777239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en-US" sz="2800" b="1" i="1" dirty="0"/>
              <a:t>На </a:t>
            </a:r>
            <a:r>
              <a:rPr lang="ru-RU" altLang="en-US" sz="2800" b="1" i="1" dirty="0" err="1"/>
              <a:t>Въоръжените</a:t>
            </a:r>
            <a:r>
              <a:rPr lang="ru-RU" altLang="en-US" sz="2800" b="1" i="1" dirty="0"/>
              <a:t> </a:t>
            </a:r>
            <a:r>
              <a:rPr lang="ru-RU" altLang="en-US" sz="2800" b="1" i="1" dirty="0" err="1"/>
              <a:t>сили</a:t>
            </a:r>
            <a:r>
              <a:rPr lang="ru-RU" altLang="en-US" sz="2800" b="1" i="1" dirty="0"/>
              <a:t> се </a:t>
            </a:r>
            <a:r>
              <a:rPr lang="ru-RU" altLang="en-US" sz="2800" b="1" i="1" dirty="0" err="1"/>
              <a:t>възлагат</a:t>
            </a:r>
            <a:r>
              <a:rPr lang="ru-RU" altLang="en-US" sz="2800" b="1" i="1" dirty="0"/>
              <a:t> за </a:t>
            </a:r>
            <a:r>
              <a:rPr lang="ru-RU" altLang="en-US" sz="2800" b="1" i="1" dirty="0" err="1"/>
              <a:t>изпълнение</a:t>
            </a:r>
            <a:r>
              <a:rPr lang="ru-RU" altLang="en-US" sz="2800" b="1" i="1" dirty="0"/>
              <a:t> </a:t>
            </a:r>
            <a:r>
              <a:rPr lang="ru-RU" altLang="en-US" sz="2800" b="1" i="1" dirty="0" err="1"/>
              <a:t>следните</a:t>
            </a:r>
            <a:r>
              <a:rPr lang="ru-RU" altLang="en-US" sz="2800" b="1" i="1" dirty="0"/>
              <a:t> </a:t>
            </a:r>
            <a:r>
              <a:rPr lang="ru-RU" altLang="en-US" sz="2800" b="1" i="1" dirty="0" err="1"/>
              <a:t>мисии</a:t>
            </a:r>
            <a:r>
              <a:rPr lang="ru-RU" altLang="en-US" sz="2800" b="1" i="1" dirty="0"/>
              <a:t> и задачи: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087B1A-503B-A91A-28D3-9F1EB561B005}"/>
              </a:ext>
            </a:extLst>
          </p:cNvPr>
          <p:cNvSpPr txBox="1"/>
          <p:nvPr/>
        </p:nvSpPr>
        <p:spPr>
          <a:xfrm>
            <a:off x="391885" y="2419964"/>
            <a:ext cx="1132114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i="0" u="none" strike="noStrike" baseline="0" dirty="0"/>
              <a:t>Принос </a:t>
            </a:r>
            <a:r>
              <a:rPr lang="ru-RU" sz="2400" b="1" i="0" u="none" strike="noStrike" baseline="0" dirty="0" err="1"/>
              <a:t>към</a:t>
            </a:r>
            <a:r>
              <a:rPr lang="ru-RU" sz="2400" b="1" i="0" u="none" strike="noStrike" baseline="0" dirty="0"/>
              <a:t> </a:t>
            </a:r>
            <a:r>
              <a:rPr lang="ru-RU" sz="2400" b="1" i="0" u="none" strike="noStrike" baseline="0" dirty="0" err="1"/>
              <a:t>националната</a:t>
            </a:r>
            <a:r>
              <a:rPr lang="ru-RU" sz="2400" b="1" i="0" u="none" strike="noStrike" baseline="0" dirty="0"/>
              <a:t> </a:t>
            </a:r>
            <a:r>
              <a:rPr lang="ru-RU" sz="2400" b="1" i="0" u="none" strike="noStrike" baseline="0" dirty="0" err="1"/>
              <a:t>сигурност</a:t>
            </a:r>
            <a:r>
              <a:rPr lang="ru-RU" sz="2400" b="1" i="0" u="none" strike="noStrike" baseline="0" dirty="0"/>
              <a:t> в мирно </a:t>
            </a:r>
            <a:r>
              <a:rPr lang="ru-RU" sz="2400" b="1" i="0" u="none" strike="noStrike" baseline="0" dirty="0" err="1"/>
              <a:t>време</a:t>
            </a:r>
            <a:r>
              <a:rPr lang="ru-RU" sz="2400" b="1" i="0" u="none" strike="noStrike" baseline="0" dirty="0"/>
              <a:t> </a:t>
            </a:r>
            <a:r>
              <a:rPr lang="ru-RU" sz="2400" b="0" i="0" u="none" strike="noStrike" baseline="0" dirty="0"/>
              <a:t>–</a:t>
            </a:r>
          </a:p>
          <a:p>
            <a:pPr algn="just"/>
            <a:r>
              <a:rPr lang="ru-RU" sz="2400" dirty="0"/>
              <a:t>-</a:t>
            </a:r>
            <a:r>
              <a:rPr lang="ru-RU" sz="2400" b="0" i="0" u="none" strike="noStrike" baseline="0" dirty="0" err="1"/>
              <a:t>поддържане</a:t>
            </a:r>
            <a:r>
              <a:rPr lang="ru-RU" sz="2400" b="0" i="0" u="none" strike="noStrike" baseline="0" dirty="0"/>
              <a:t> на способности за </a:t>
            </a:r>
            <a:r>
              <a:rPr lang="ru-RU" sz="2400" b="0" i="0" u="none" strike="noStrike" baseline="0" dirty="0" err="1"/>
              <a:t>ранно</a:t>
            </a:r>
            <a:r>
              <a:rPr lang="ru-RU" sz="2400" b="0" i="0" u="none" strike="noStrike" baseline="0" dirty="0"/>
              <a:t> предупреждение за </a:t>
            </a:r>
            <a:r>
              <a:rPr lang="ru-RU" sz="2400" b="0" i="0" u="none" strike="noStrike" baseline="0" dirty="0" err="1"/>
              <a:t>потенциални</a:t>
            </a:r>
            <a:r>
              <a:rPr lang="ru-RU" sz="2400" b="0" i="0" u="none" strike="noStrike" baseline="0" dirty="0"/>
              <a:t> </a:t>
            </a:r>
            <a:r>
              <a:rPr lang="ru-RU" sz="2400" b="0" i="0" u="none" strike="noStrike" baseline="0" dirty="0" err="1"/>
              <a:t>рискове</a:t>
            </a:r>
            <a:r>
              <a:rPr lang="ru-RU" sz="2400" b="0" i="0" u="none" strike="noStrike" baseline="0" dirty="0"/>
              <a:t> и </a:t>
            </a:r>
            <a:r>
              <a:rPr lang="ru-RU" sz="2400" b="0" i="0" u="none" strike="noStrike" baseline="0" dirty="0" err="1"/>
              <a:t>заплахи</a:t>
            </a:r>
            <a:r>
              <a:rPr lang="ru-RU" sz="2400" b="0" i="0" u="none" strike="noStrike" baseline="0" dirty="0"/>
              <a:t>; </a:t>
            </a:r>
          </a:p>
          <a:p>
            <a:pPr algn="just"/>
            <a:r>
              <a:rPr lang="ru-RU" sz="2400" dirty="0"/>
              <a:t>-</a:t>
            </a:r>
            <a:r>
              <a:rPr lang="ru-RU" sz="2400" b="0" i="0" u="none" strike="noStrike" baseline="0" dirty="0" err="1"/>
              <a:t>дейности</a:t>
            </a:r>
            <a:r>
              <a:rPr lang="ru-RU" sz="2400" b="0" i="0" u="none" strike="noStrike" baseline="0" dirty="0"/>
              <a:t> по </a:t>
            </a:r>
            <a:r>
              <a:rPr lang="ru-RU" sz="2400" b="0" i="0" u="none" strike="noStrike" baseline="0" dirty="0" err="1"/>
              <a:t>контрола</a:t>
            </a:r>
            <a:r>
              <a:rPr lang="ru-RU" sz="2400" b="0" i="0" u="none" strike="noStrike" baseline="0" dirty="0"/>
              <a:t> на </a:t>
            </a:r>
            <a:r>
              <a:rPr lang="ru-RU" sz="2400" b="0" i="0" u="none" strike="noStrike" baseline="0" dirty="0" err="1"/>
              <a:t>въздушното</a:t>
            </a:r>
            <a:r>
              <a:rPr lang="ru-RU" sz="2400" b="0" i="0" u="none" strike="noStrike" baseline="0" dirty="0"/>
              <a:t> и </a:t>
            </a:r>
            <a:r>
              <a:rPr lang="ru-RU" sz="2400" b="0" i="0" u="none" strike="noStrike" baseline="0" dirty="0" err="1"/>
              <a:t>морското</a:t>
            </a:r>
            <a:r>
              <a:rPr lang="ru-RU" sz="2400" b="0" i="0" u="none" strike="noStrike" baseline="0" dirty="0"/>
              <a:t> пространство; </a:t>
            </a:r>
          </a:p>
          <a:p>
            <a:pPr algn="just"/>
            <a:r>
              <a:rPr lang="ru-RU" sz="2400" dirty="0"/>
              <a:t>-</a:t>
            </a:r>
            <a:r>
              <a:rPr lang="ru-RU" sz="2400" b="0" i="0" u="none" strike="noStrike" baseline="0" dirty="0"/>
              <a:t>операции по </a:t>
            </a:r>
            <a:r>
              <a:rPr lang="ru-RU" sz="2400" b="0" i="0" u="none" strike="noStrike" baseline="0" dirty="0" err="1"/>
              <a:t>сдържане</a:t>
            </a:r>
            <a:r>
              <a:rPr lang="ru-RU" sz="2400" b="0" i="0" u="none" strike="noStrike" baseline="0" dirty="0"/>
              <a:t> и </a:t>
            </a:r>
            <a:r>
              <a:rPr lang="ru-RU" sz="2400" b="0" i="0" u="none" strike="noStrike" baseline="0" dirty="0" err="1"/>
              <a:t>неутрализиране</a:t>
            </a:r>
            <a:r>
              <a:rPr lang="ru-RU" sz="2400" b="0" i="0" u="none" strike="noStrike" baseline="0" dirty="0"/>
              <a:t> на </a:t>
            </a:r>
            <a:r>
              <a:rPr lang="ru-RU" sz="2400" b="0" i="0" u="none" strike="noStrike" baseline="0" dirty="0" err="1"/>
              <a:t>терористични</a:t>
            </a:r>
            <a:r>
              <a:rPr lang="ru-RU" sz="2400" b="0" i="0" u="none" strike="noStrike" baseline="0" dirty="0"/>
              <a:t>, </a:t>
            </a:r>
            <a:r>
              <a:rPr lang="ru-RU" sz="2400" b="0" i="0" u="none" strike="noStrike" baseline="0" dirty="0" err="1"/>
              <a:t>екстремистки</a:t>
            </a:r>
            <a:r>
              <a:rPr lang="ru-RU" sz="2400" b="0" i="0" u="none" strike="noStrike" baseline="0" dirty="0"/>
              <a:t> и </a:t>
            </a:r>
            <a:r>
              <a:rPr lang="ru-RU" sz="2400" b="0" i="0" u="none" strike="noStrike" baseline="0" dirty="0" err="1"/>
              <a:t>престъпни</a:t>
            </a:r>
            <a:r>
              <a:rPr lang="ru-RU" sz="2400" b="0" i="0" u="none" strike="noStrike" baseline="0" dirty="0"/>
              <a:t> </a:t>
            </a:r>
            <a:r>
              <a:rPr lang="ru-RU" sz="2400" b="0" i="0" u="none" strike="noStrike" baseline="0" dirty="0" err="1"/>
              <a:t>групи</a:t>
            </a:r>
            <a:r>
              <a:rPr lang="ru-RU" sz="2400" b="0" i="0" u="none" strike="noStrike" baseline="0" dirty="0"/>
              <a:t>; </a:t>
            </a:r>
          </a:p>
          <a:p>
            <a:pPr algn="just"/>
            <a:r>
              <a:rPr lang="ru-RU" sz="2400" dirty="0"/>
              <a:t>-</a:t>
            </a:r>
            <a:r>
              <a:rPr lang="ru-RU" sz="2400" b="0" i="0" u="none" strike="noStrike" baseline="0" dirty="0"/>
              <a:t>защита на стратегически </a:t>
            </a:r>
            <a:r>
              <a:rPr lang="ru-RU" sz="2400" b="0" i="0" u="none" strike="noStrike" baseline="0" dirty="0" err="1"/>
              <a:t>обекти</a:t>
            </a:r>
            <a:r>
              <a:rPr lang="ru-RU" sz="2400" b="0" i="0" u="none" strike="noStrike" baseline="0" dirty="0"/>
              <a:t>; </a:t>
            </a:r>
          </a:p>
          <a:p>
            <a:pPr algn="just"/>
            <a:r>
              <a:rPr lang="ru-RU" sz="2400" dirty="0"/>
              <a:t>-</a:t>
            </a:r>
            <a:r>
              <a:rPr lang="ru-RU" sz="2400" b="0" i="0" u="none" strike="noStrike" baseline="0" dirty="0"/>
              <a:t>защита и </a:t>
            </a:r>
            <a:r>
              <a:rPr lang="ru-RU" sz="2400" b="0" i="0" u="none" strike="noStrike" baseline="0" dirty="0" err="1"/>
              <a:t>подпомагане</a:t>
            </a:r>
            <a:r>
              <a:rPr lang="ru-RU" sz="2400" b="0" i="0" u="none" strike="noStrike" baseline="0" dirty="0"/>
              <a:t> на </a:t>
            </a:r>
            <a:r>
              <a:rPr lang="ru-RU" sz="2400" b="0" i="0" u="none" strike="noStrike" baseline="0" dirty="0" err="1"/>
              <a:t>населението</a:t>
            </a:r>
            <a:r>
              <a:rPr lang="ru-RU" sz="2400" b="0" i="0" u="none" strike="noStrike" baseline="0" dirty="0"/>
              <a:t> при </a:t>
            </a:r>
            <a:r>
              <a:rPr lang="ru-RU" sz="2400" b="0" i="0" u="none" strike="noStrike" baseline="0" dirty="0" err="1"/>
              <a:t>природни</a:t>
            </a:r>
            <a:r>
              <a:rPr lang="ru-RU" sz="2400" b="0" i="0" u="none" strike="noStrike" baseline="0" dirty="0"/>
              <a:t> бедствия, аварии и </a:t>
            </a:r>
            <a:r>
              <a:rPr lang="ru-RU" sz="2400" b="0" i="0" u="none" strike="noStrike" baseline="0" dirty="0" err="1"/>
              <a:t>екологични</a:t>
            </a:r>
            <a:r>
              <a:rPr lang="ru-RU" sz="2400" b="0" i="0" u="none" strike="noStrike" baseline="0" dirty="0"/>
              <a:t> </a:t>
            </a:r>
            <a:r>
              <a:rPr lang="ru-RU" sz="2400" b="0" i="0" u="none" strike="noStrike" baseline="0" dirty="0" err="1"/>
              <a:t>катастрофи</a:t>
            </a:r>
            <a:r>
              <a:rPr lang="ru-RU" sz="2400" b="0" i="0" u="none" strike="noStrike" baseline="0" dirty="0"/>
              <a:t>; </a:t>
            </a:r>
          </a:p>
          <a:p>
            <a:pPr algn="just"/>
            <a:r>
              <a:rPr lang="ru-RU" sz="2400" dirty="0"/>
              <a:t>-</a:t>
            </a:r>
            <a:r>
              <a:rPr lang="ru-RU" sz="2400" b="0" i="0" u="none" strike="noStrike" baseline="0" dirty="0" err="1"/>
              <a:t>неутрализиране</a:t>
            </a:r>
            <a:r>
              <a:rPr lang="ru-RU" sz="2400" b="0" i="0" u="none" strike="noStrike" baseline="0" dirty="0"/>
              <a:t> на </a:t>
            </a:r>
            <a:r>
              <a:rPr lang="ru-RU" sz="2400" b="0" i="0" u="none" strike="noStrike" baseline="0" dirty="0" err="1"/>
              <a:t>невзривени</a:t>
            </a:r>
            <a:r>
              <a:rPr lang="ru-RU" sz="2400" b="0" i="0" u="none" strike="noStrike" baseline="0" dirty="0"/>
              <a:t> </a:t>
            </a:r>
            <a:r>
              <a:rPr lang="ru-RU" sz="2400" b="0" i="0" u="none" strike="noStrike" baseline="0" dirty="0" err="1"/>
              <a:t>боеприпаси</a:t>
            </a:r>
            <a:r>
              <a:rPr lang="ru-RU" sz="2400" b="0" i="0" u="none" strike="noStrike" baseline="0" dirty="0"/>
              <a:t>; </a:t>
            </a:r>
          </a:p>
          <a:p>
            <a:pPr algn="just"/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31213551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75F44F-D03A-8EA6-62EE-31182E747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C6D43-6E0F-49BE-B03B-940F17E21D92}" type="datetime1">
              <a:rPr lang="bg-BG" smtClean="0"/>
              <a:pPr/>
              <a:t>9.8.2024 г.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769D14-FC40-6CA1-016E-ABA421B77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Национален военен университет „Васил Левски“ Некласифицирана информация</a:t>
            </a:r>
            <a:endParaRPr lang="bg-B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0E3535-B005-516B-50B9-E7AF4DB57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220AF-99D2-4088-BF11-A2536404386D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7CA1F4-A368-FAA6-EAD4-3481808B355A}"/>
              </a:ext>
            </a:extLst>
          </p:cNvPr>
          <p:cNvSpPr txBox="1"/>
          <p:nvPr/>
        </p:nvSpPr>
        <p:spPr>
          <a:xfrm>
            <a:off x="2166256" y="943931"/>
            <a:ext cx="777239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en-US" sz="2800" b="1" i="1" dirty="0"/>
              <a:t>На </a:t>
            </a:r>
            <a:r>
              <a:rPr lang="ru-RU" altLang="en-US" sz="2800" b="1" i="1" dirty="0" err="1"/>
              <a:t>Въоръжените</a:t>
            </a:r>
            <a:r>
              <a:rPr lang="ru-RU" altLang="en-US" sz="2800" b="1" i="1" dirty="0"/>
              <a:t> </a:t>
            </a:r>
            <a:r>
              <a:rPr lang="ru-RU" altLang="en-US" sz="2800" b="1" i="1" dirty="0" err="1"/>
              <a:t>сили</a:t>
            </a:r>
            <a:r>
              <a:rPr lang="ru-RU" altLang="en-US" sz="2800" b="1" i="1" dirty="0"/>
              <a:t> се </a:t>
            </a:r>
            <a:r>
              <a:rPr lang="ru-RU" altLang="en-US" sz="2800" b="1" i="1" dirty="0" err="1"/>
              <a:t>възлагат</a:t>
            </a:r>
            <a:r>
              <a:rPr lang="ru-RU" altLang="en-US" sz="2800" b="1" i="1" dirty="0"/>
              <a:t> за </a:t>
            </a:r>
            <a:r>
              <a:rPr lang="ru-RU" altLang="en-US" sz="2800" b="1" i="1" dirty="0" err="1"/>
              <a:t>изпълнение</a:t>
            </a:r>
            <a:r>
              <a:rPr lang="ru-RU" altLang="en-US" sz="2800" b="1" i="1" dirty="0"/>
              <a:t> </a:t>
            </a:r>
            <a:r>
              <a:rPr lang="ru-RU" altLang="en-US" sz="2800" b="1" i="1" dirty="0" err="1"/>
              <a:t>следните</a:t>
            </a:r>
            <a:r>
              <a:rPr lang="ru-RU" altLang="en-US" sz="2800" b="1" i="1" dirty="0"/>
              <a:t> </a:t>
            </a:r>
            <a:r>
              <a:rPr lang="ru-RU" altLang="en-US" sz="2800" b="1" i="1" dirty="0" err="1"/>
              <a:t>мисии</a:t>
            </a:r>
            <a:r>
              <a:rPr lang="ru-RU" altLang="en-US" sz="2800" b="1" i="1" dirty="0"/>
              <a:t> и задачи: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087B1A-503B-A91A-28D3-9F1EB561B005}"/>
              </a:ext>
            </a:extLst>
          </p:cNvPr>
          <p:cNvSpPr txBox="1"/>
          <p:nvPr/>
        </p:nvSpPr>
        <p:spPr>
          <a:xfrm>
            <a:off x="391883" y="2444971"/>
            <a:ext cx="1132114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i="0" u="none" strike="noStrike" baseline="0" dirty="0"/>
              <a:t>Принос </a:t>
            </a:r>
            <a:r>
              <a:rPr lang="ru-RU" sz="2400" b="1" i="0" u="none" strike="noStrike" baseline="0" dirty="0" err="1"/>
              <a:t>към</a:t>
            </a:r>
            <a:r>
              <a:rPr lang="ru-RU" sz="2400" b="1" i="0" u="none" strike="noStrike" baseline="0" dirty="0"/>
              <a:t> </a:t>
            </a:r>
            <a:r>
              <a:rPr lang="ru-RU" sz="2400" b="1" i="0" u="none" strike="noStrike" baseline="0" dirty="0" err="1"/>
              <a:t>националната</a:t>
            </a:r>
            <a:r>
              <a:rPr lang="ru-RU" sz="2400" b="1" i="0" u="none" strike="noStrike" baseline="0" dirty="0"/>
              <a:t> </a:t>
            </a:r>
            <a:r>
              <a:rPr lang="ru-RU" sz="2400" b="1" i="0" u="none" strike="noStrike" baseline="0" dirty="0" err="1"/>
              <a:t>сигурност</a:t>
            </a:r>
            <a:r>
              <a:rPr lang="ru-RU" sz="2400" b="1" i="0" u="none" strike="noStrike" baseline="0" dirty="0"/>
              <a:t> в мирно </a:t>
            </a:r>
            <a:r>
              <a:rPr lang="ru-RU" sz="2400" b="1" i="0" u="none" strike="noStrike" baseline="0" dirty="0" err="1"/>
              <a:t>време</a:t>
            </a:r>
            <a:r>
              <a:rPr lang="ru-RU" sz="2400" b="1" i="0" u="none" strike="noStrike" baseline="0" dirty="0"/>
              <a:t> </a:t>
            </a:r>
            <a:r>
              <a:rPr lang="ru-RU" sz="2400" b="0" i="0" u="none" strike="noStrike" baseline="0" dirty="0"/>
              <a:t>–</a:t>
            </a:r>
          </a:p>
          <a:p>
            <a:pPr algn="just"/>
            <a:r>
              <a:rPr lang="ru-RU" sz="2400" b="0" i="0" u="none" strike="noStrike" baseline="0" dirty="0"/>
              <a:t>-</a:t>
            </a:r>
            <a:r>
              <a:rPr lang="ru-RU" sz="2400" b="0" i="0" u="none" strike="noStrike" baseline="0" dirty="0" err="1"/>
              <a:t>оказване</a:t>
            </a:r>
            <a:r>
              <a:rPr lang="ru-RU" sz="2400" b="0" i="0" u="none" strike="noStrike" baseline="0" dirty="0"/>
              <a:t> на </a:t>
            </a:r>
            <a:r>
              <a:rPr lang="ru-RU" sz="2400" b="0" i="0" u="none" strike="noStrike" baseline="0" dirty="0" err="1"/>
              <a:t>хуманитарна</a:t>
            </a:r>
            <a:r>
              <a:rPr lang="ru-RU" sz="2400" b="0" i="0" u="none" strike="noStrike" baseline="0" dirty="0"/>
              <a:t> </a:t>
            </a:r>
            <a:r>
              <a:rPr lang="ru-RU" sz="2400" b="0" i="0" u="none" strike="noStrike" baseline="0" dirty="0" err="1"/>
              <a:t>помощ</a:t>
            </a:r>
            <a:r>
              <a:rPr lang="ru-RU" sz="2400" b="0" i="0" u="none" strike="noStrike" baseline="0" dirty="0"/>
              <a:t>; </a:t>
            </a:r>
            <a:r>
              <a:rPr lang="ru-RU" sz="2400" b="0" i="0" u="none" strike="noStrike" baseline="0" dirty="0" err="1"/>
              <a:t>съдействие</a:t>
            </a:r>
            <a:r>
              <a:rPr lang="ru-RU" sz="2400" b="0" i="0" u="none" strike="noStrike" baseline="0" dirty="0"/>
              <a:t> за </a:t>
            </a:r>
            <a:r>
              <a:rPr lang="ru-RU" sz="2400" b="0" i="0" u="none" strike="noStrike" baseline="0" dirty="0" err="1"/>
              <a:t>контрола</a:t>
            </a:r>
            <a:r>
              <a:rPr lang="ru-RU" sz="2400" b="0" i="0" u="none" strike="noStrike" baseline="0" dirty="0"/>
              <a:t> на </a:t>
            </a:r>
            <a:r>
              <a:rPr lang="ru-RU" sz="2400" b="0" i="0" u="none" strike="noStrike" baseline="0" dirty="0" err="1"/>
              <a:t>миграцията</a:t>
            </a:r>
            <a:r>
              <a:rPr lang="ru-RU" sz="2400" b="0" i="0" u="none" strike="noStrike" baseline="0" dirty="0"/>
              <a:t>; </a:t>
            </a:r>
          </a:p>
          <a:p>
            <a:pPr algn="just"/>
            <a:r>
              <a:rPr lang="ru-RU" sz="2400" b="0" i="0" u="none" strike="noStrike" baseline="0" dirty="0"/>
              <a:t>-</a:t>
            </a:r>
            <a:r>
              <a:rPr lang="ru-RU" sz="2400" b="0" i="0" u="none" strike="noStrike" baseline="0" dirty="0" err="1"/>
              <a:t>спасителни</a:t>
            </a:r>
            <a:r>
              <a:rPr lang="ru-RU" sz="2400" b="0" i="0" u="none" strike="noStrike" baseline="0" dirty="0"/>
              <a:t> и </a:t>
            </a:r>
            <a:r>
              <a:rPr lang="ru-RU" sz="2400" b="0" i="0" u="none" strike="noStrike" baseline="0" dirty="0" err="1"/>
              <a:t>евакуационни</a:t>
            </a:r>
            <a:r>
              <a:rPr lang="ru-RU" sz="2400" b="0" i="0" u="none" strike="noStrike" baseline="0" dirty="0"/>
              <a:t> </a:t>
            </a:r>
            <a:r>
              <a:rPr lang="ru-RU" sz="2400" b="0" i="0" u="none" strike="noStrike" baseline="0" dirty="0" err="1"/>
              <a:t>дейности</a:t>
            </a:r>
            <a:r>
              <a:rPr lang="ru-RU" sz="2400" b="0" i="0" u="none" strike="noStrike" baseline="0" dirty="0"/>
              <a:t>; </a:t>
            </a:r>
          </a:p>
          <a:p>
            <a:pPr algn="just"/>
            <a:r>
              <a:rPr lang="ru-RU" sz="2400" dirty="0"/>
              <a:t>-</a:t>
            </a:r>
            <a:r>
              <a:rPr lang="ru-RU" sz="2400" b="0" i="0" u="none" strike="noStrike" baseline="0" dirty="0" err="1"/>
              <a:t>помощ</a:t>
            </a:r>
            <a:r>
              <a:rPr lang="ru-RU" sz="2400" b="0" i="0" u="none" strike="noStrike" baseline="0" dirty="0"/>
              <a:t>, при </a:t>
            </a:r>
            <a:r>
              <a:rPr lang="ru-RU" sz="2400" b="0" i="0" u="none" strike="noStrike" baseline="0" dirty="0" err="1"/>
              <a:t>необходимост</a:t>
            </a:r>
            <a:r>
              <a:rPr lang="ru-RU" sz="2400" b="0" i="0" u="none" strike="noStrike" baseline="0" dirty="0"/>
              <a:t>, на </a:t>
            </a:r>
            <a:r>
              <a:rPr lang="ru-RU" sz="2400" b="0" i="0" u="none" strike="noStrike" baseline="0" dirty="0" err="1"/>
              <a:t>други</a:t>
            </a:r>
            <a:r>
              <a:rPr lang="ru-RU" sz="2400" b="0" i="0" u="none" strike="noStrike" baseline="0" dirty="0"/>
              <a:t> </a:t>
            </a:r>
            <a:r>
              <a:rPr lang="ru-RU" sz="2400" b="0" i="0" u="none" strike="noStrike" baseline="0" dirty="0" err="1"/>
              <a:t>държавни</a:t>
            </a:r>
            <a:r>
              <a:rPr lang="ru-RU" sz="2400" b="0" i="0" u="none" strike="noStrike" baseline="0" dirty="0"/>
              <a:t> </a:t>
            </a:r>
            <a:r>
              <a:rPr lang="ru-RU" sz="2400" b="0" i="0" u="none" strike="noStrike" baseline="0" dirty="0" err="1"/>
              <a:t>органи</a:t>
            </a:r>
            <a:r>
              <a:rPr lang="ru-RU" sz="2400" b="0" i="0" u="none" strike="noStrike" baseline="0" dirty="0"/>
              <a:t>, организации и </a:t>
            </a:r>
            <a:r>
              <a:rPr lang="ru-RU" sz="2400" b="0" i="0" u="none" strike="noStrike" baseline="0" dirty="0" err="1"/>
              <a:t>местните</a:t>
            </a:r>
            <a:r>
              <a:rPr lang="ru-RU" sz="2400" b="0" i="0" u="none" strike="noStrike" baseline="0" dirty="0"/>
              <a:t> власти за </a:t>
            </a:r>
            <a:r>
              <a:rPr lang="ru-RU" sz="2400" b="0" i="0" u="none" strike="noStrike" baseline="0" dirty="0" err="1"/>
              <a:t>предотвратяване</a:t>
            </a:r>
            <a:r>
              <a:rPr lang="ru-RU" sz="2400" b="0" i="0" u="none" strike="noStrike" baseline="0" dirty="0"/>
              <a:t> и </a:t>
            </a:r>
            <a:r>
              <a:rPr lang="ru-RU" sz="2400" b="0" i="0" u="none" strike="noStrike" baseline="0" dirty="0" err="1"/>
              <a:t>преодоляване</a:t>
            </a:r>
            <a:r>
              <a:rPr lang="ru-RU" sz="2400" b="0" i="0" u="none" strike="noStrike" baseline="0" dirty="0"/>
              <a:t> на </a:t>
            </a:r>
            <a:r>
              <a:rPr lang="ru-RU" sz="2400" b="0" i="0" u="none" strike="noStrike" baseline="0" dirty="0" err="1"/>
              <a:t>последствията</a:t>
            </a:r>
            <a:r>
              <a:rPr lang="ru-RU" sz="2400" b="0" i="0" u="none" strike="noStrike" baseline="0" dirty="0"/>
              <a:t> от </a:t>
            </a:r>
            <a:r>
              <a:rPr lang="ru-RU" sz="2400" b="0" i="0" u="none" strike="noStrike" baseline="0" dirty="0" err="1"/>
              <a:t>терористични</a:t>
            </a:r>
            <a:r>
              <a:rPr lang="ru-RU" sz="2400" b="0" i="0" u="none" strike="noStrike" baseline="0" dirty="0"/>
              <a:t> атаки, </a:t>
            </a:r>
            <a:r>
              <a:rPr lang="ru-RU" sz="2400" b="0" i="0" u="none" strike="noStrike" baseline="0" dirty="0" err="1"/>
              <a:t>природни</a:t>
            </a:r>
            <a:r>
              <a:rPr lang="ru-RU" sz="2400" b="0" i="0" u="none" strike="noStrike" baseline="0" dirty="0"/>
              <a:t> бедствия, </a:t>
            </a:r>
            <a:r>
              <a:rPr lang="ru-RU" sz="2400" b="0" i="0" u="none" strike="noStrike" baseline="0" dirty="0" err="1"/>
              <a:t>екологични</a:t>
            </a:r>
            <a:r>
              <a:rPr lang="ru-RU" sz="2400" b="0" i="0" u="none" strike="noStrike" baseline="0" dirty="0"/>
              <a:t> и </a:t>
            </a:r>
            <a:r>
              <a:rPr lang="ru-RU" sz="2400" b="0" i="0" u="none" strike="noStrike" baseline="0" dirty="0" err="1"/>
              <a:t>индустриални</a:t>
            </a:r>
            <a:r>
              <a:rPr lang="ru-RU" sz="2400" b="0" i="0" u="none" strike="noStrike" baseline="0" dirty="0"/>
              <a:t> </a:t>
            </a:r>
            <a:r>
              <a:rPr lang="ru-RU" sz="2400" b="0" i="0" u="none" strike="noStrike" baseline="0" dirty="0" err="1"/>
              <a:t>катастрофи</a:t>
            </a:r>
            <a:r>
              <a:rPr lang="ru-RU" sz="2400" b="0" i="0" u="none" strike="noStrike" baseline="0" dirty="0"/>
              <a:t> и опасно </a:t>
            </a:r>
            <a:r>
              <a:rPr lang="ru-RU" sz="2400" b="0" i="0" u="none" strike="noStrike" baseline="0" dirty="0" err="1"/>
              <a:t>разпространение</a:t>
            </a:r>
            <a:r>
              <a:rPr lang="ru-RU" sz="2400" b="0" i="0" u="none" strike="noStrike" baseline="0" dirty="0"/>
              <a:t> на </a:t>
            </a:r>
            <a:r>
              <a:rPr lang="ru-RU" sz="2400" b="0" i="0" u="none" strike="noStrike" baseline="0" dirty="0" err="1"/>
              <a:t>инфекциозни</a:t>
            </a:r>
            <a:r>
              <a:rPr lang="ru-RU" sz="2400" b="0" i="0" u="none" strike="noStrike" baseline="0" dirty="0"/>
              <a:t> </a:t>
            </a:r>
            <a:r>
              <a:rPr lang="ru-RU" sz="2400" b="0" i="0" u="none" strike="noStrike" baseline="0" dirty="0" err="1"/>
              <a:t>заболявания</a:t>
            </a:r>
            <a:r>
              <a:rPr lang="ru-RU" sz="2400" b="0" i="0" u="none" strike="noStrike" baseline="0" dirty="0"/>
              <a:t>.</a:t>
            </a:r>
            <a:endParaRPr lang="bg-BG" sz="2400" dirty="0"/>
          </a:p>
          <a:p>
            <a:pPr algn="just"/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3682700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75F44F-D03A-8EA6-62EE-31182E747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C6D43-6E0F-49BE-B03B-940F17E21D92}" type="datetime1">
              <a:rPr lang="bg-BG" smtClean="0"/>
              <a:pPr/>
              <a:t>9.8.2024 г.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769D14-FC40-6CA1-016E-ABA421B77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Национален военен университет „Васил Левски“ Некласифицирана информация</a:t>
            </a:r>
            <a:endParaRPr lang="bg-B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0E3535-B005-516B-50B9-E7AF4DB57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220AF-99D2-4088-BF11-A2536404386D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7CA1F4-A368-FAA6-EAD4-3481808B355A}"/>
              </a:ext>
            </a:extLst>
          </p:cNvPr>
          <p:cNvSpPr txBox="1"/>
          <p:nvPr/>
        </p:nvSpPr>
        <p:spPr>
          <a:xfrm>
            <a:off x="2166256" y="943931"/>
            <a:ext cx="77723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en-US" sz="2800" b="1" i="1" dirty="0"/>
              <a:t>3.СИСТЕМА ЗА ОТБРАНА НА СТРАНАТА.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087B1A-503B-A91A-28D3-9F1EB561B005}"/>
              </a:ext>
            </a:extLst>
          </p:cNvPr>
          <p:cNvSpPr txBox="1"/>
          <p:nvPr/>
        </p:nvSpPr>
        <p:spPr>
          <a:xfrm>
            <a:off x="391885" y="1876264"/>
            <a:ext cx="586740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i="0" u="none" strike="noStrike" baseline="0" dirty="0" err="1"/>
              <a:t>Отбраната</a:t>
            </a:r>
            <a:r>
              <a:rPr lang="ru-RU" sz="2400" b="1" i="0" u="none" strike="noStrike" baseline="0" dirty="0"/>
              <a:t> на </a:t>
            </a:r>
            <a:r>
              <a:rPr lang="ru-RU" sz="2400" b="1" i="0" u="none" strike="noStrike" baseline="0" dirty="0" err="1"/>
              <a:t>страната</a:t>
            </a:r>
            <a:r>
              <a:rPr lang="ru-RU" sz="2400" b="1" i="0" u="none" strike="noStrike" baseline="0" dirty="0"/>
              <a:t> по </a:t>
            </a:r>
            <a:r>
              <a:rPr lang="ru-RU" sz="2400" b="1" i="0" u="none" strike="noStrike" baseline="0" dirty="0" err="1"/>
              <a:t>своята</a:t>
            </a:r>
            <a:r>
              <a:rPr lang="ru-RU" sz="2400" b="1" i="0" u="none" strike="noStrike" baseline="0" dirty="0"/>
              <a:t> </a:t>
            </a:r>
            <a:r>
              <a:rPr lang="ru-RU" sz="2400" b="1" i="0" u="none" strike="noStrike" baseline="0" dirty="0" err="1"/>
              <a:t>същност</a:t>
            </a:r>
            <a:r>
              <a:rPr lang="ru-RU" sz="2400" b="1" i="0" u="none" strike="noStrike" baseline="0" dirty="0"/>
              <a:t> е система от </a:t>
            </a:r>
            <a:r>
              <a:rPr lang="ru-RU" sz="2400" b="1" i="0" u="none" strike="noStrike" baseline="0" dirty="0" err="1"/>
              <a:t>дейности</a:t>
            </a:r>
            <a:r>
              <a:rPr lang="ru-RU" sz="2400" b="1" i="0" u="none" strike="noStrike" baseline="0" dirty="0"/>
              <a:t> на </a:t>
            </a:r>
            <a:r>
              <a:rPr lang="ru-RU" sz="2400" b="1" i="0" u="none" strike="noStrike" baseline="0" dirty="0" err="1"/>
              <a:t>държавните</a:t>
            </a:r>
            <a:r>
              <a:rPr lang="ru-RU" sz="2400" b="1" i="0" u="none" strike="noStrike" baseline="0" dirty="0"/>
              <a:t> </a:t>
            </a:r>
            <a:r>
              <a:rPr lang="ru-RU" sz="2400" b="1" i="0" u="none" strike="noStrike" baseline="0" dirty="0" err="1"/>
              <a:t>органи</a:t>
            </a:r>
            <a:r>
              <a:rPr lang="ru-RU" sz="2400" b="1" i="0" u="none" strike="noStrike" baseline="0" dirty="0"/>
              <a:t>, </a:t>
            </a:r>
            <a:r>
              <a:rPr lang="ru-RU" sz="2400" b="1" i="0" u="none" strike="noStrike" baseline="0" dirty="0" err="1"/>
              <a:t>институциите</a:t>
            </a:r>
            <a:r>
              <a:rPr lang="ru-RU" sz="2400" b="1" i="0" u="none" strike="noStrike" baseline="0" dirty="0"/>
              <a:t>, </a:t>
            </a:r>
            <a:r>
              <a:rPr lang="ru-RU" sz="2400" b="1" i="0" u="none" strike="noStrike" baseline="0" dirty="0" err="1"/>
              <a:t>организациите</a:t>
            </a:r>
            <a:r>
              <a:rPr lang="ru-RU" sz="2400" b="1" i="0" u="none" strike="noStrike" baseline="0" dirty="0"/>
              <a:t> и </a:t>
            </a:r>
            <a:r>
              <a:rPr lang="ru-RU" sz="2400" b="1" i="0" u="none" strike="noStrike" baseline="0" dirty="0" err="1"/>
              <a:t>гражданите</a:t>
            </a:r>
            <a:r>
              <a:rPr lang="ru-RU" sz="2400" b="1" i="0" u="none" strike="noStrike" baseline="0" dirty="0"/>
              <a:t>, </a:t>
            </a:r>
            <a:r>
              <a:rPr lang="ru-RU" sz="2400" b="1" i="0" u="none" strike="noStrike" baseline="0" dirty="0" err="1"/>
              <a:t>насочени</a:t>
            </a:r>
            <a:r>
              <a:rPr lang="ru-RU" sz="2400" b="1" i="0" u="none" strike="noStrike" baseline="0" dirty="0"/>
              <a:t> </a:t>
            </a:r>
            <a:r>
              <a:rPr lang="ru-RU" sz="2400" b="1" i="0" u="none" strike="noStrike" baseline="0" dirty="0" err="1"/>
              <a:t>към</a:t>
            </a:r>
            <a:r>
              <a:rPr lang="ru-RU" sz="2400" b="1" i="0" u="none" strike="noStrike" baseline="0" dirty="0"/>
              <a:t> </a:t>
            </a:r>
            <a:r>
              <a:rPr lang="ru-RU" sz="2400" b="1" i="0" u="none" strike="noStrike" baseline="0" dirty="0" err="1"/>
              <a:t>изграждане</a:t>
            </a:r>
            <a:r>
              <a:rPr lang="ru-RU" sz="2400" b="1" i="0" u="none" strike="noStrike" baseline="0" dirty="0"/>
              <a:t> и </a:t>
            </a:r>
            <a:r>
              <a:rPr lang="ru-RU" sz="2400" b="1" i="0" u="none" strike="noStrike" baseline="0" dirty="0" err="1"/>
              <a:t>използване</a:t>
            </a:r>
            <a:r>
              <a:rPr lang="ru-RU" sz="2400" b="1" i="0" u="none" strike="noStrike" baseline="0" dirty="0"/>
              <a:t> на способности за </a:t>
            </a:r>
            <a:r>
              <a:rPr lang="ru-RU" sz="2400" b="1" i="0" u="none" strike="noStrike" baseline="0" dirty="0" err="1"/>
              <a:t>разкриване</a:t>
            </a:r>
            <a:r>
              <a:rPr lang="ru-RU" sz="2400" b="1" i="0" u="none" strike="noStrike" baseline="0" dirty="0"/>
              <a:t>, </a:t>
            </a:r>
            <a:r>
              <a:rPr lang="ru-RU" sz="2400" b="1" i="0" u="none" strike="noStrike" baseline="0" dirty="0" err="1"/>
              <a:t>предотвратяване</a:t>
            </a:r>
            <a:r>
              <a:rPr lang="ru-RU" sz="2400" b="1" i="0" u="none" strike="noStrike" baseline="0" dirty="0"/>
              <a:t> и противодействие на </a:t>
            </a:r>
            <a:r>
              <a:rPr lang="ru-RU" sz="2400" b="1" i="0" u="none" strike="noStrike" baseline="0" dirty="0" err="1"/>
              <a:t>заплахи</a:t>
            </a:r>
            <a:r>
              <a:rPr lang="ru-RU" sz="2400" b="1" i="0" u="none" strike="noStrike" baseline="0" dirty="0"/>
              <a:t>, </a:t>
            </a:r>
            <a:r>
              <a:rPr lang="ru-RU" sz="2400" b="1" i="0" u="none" strike="noStrike" baseline="0" dirty="0" err="1"/>
              <a:t>застрашаващи</a:t>
            </a:r>
            <a:r>
              <a:rPr lang="ru-RU" sz="2400" b="1" i="0" u="none" strike="noStrike" baseline="0" dirty="0"/>
              <a:t> </a:t>
            </a:r>
            <a:r>
              <a:rPr lang="ru-RU" sz="2400" b="1" i="0" u="none" strike="noStrike" baseline="0" dirty="0" err="1"/>
              <a:t>независимостта</a:t>
            </a:r>
            <a:r>
              <a:rPr lang="ru-RU" sz="2400" b="1" i="0" u="none" strike="noStrike" baseline="0" dirty="0"/>
              <a:t>, суверенитета и </a:t>
            </a:r>
            <a:r>
              <a:rPr lang="ru-RU" sz="2400" b="1" i="0" u="none" strike="noStrike" baseline="0" dirty="0" err="1"/>
              <a:t>териториалната</a:t>
            </a:r>
            <a:r>
              <a:rPr lang="ru-RU" sz="2400" b="1" i="0" u="none" strike="noStrike" baseline="0" dirty="0"/>
              <a:t> </a:t>
            </a:r>
            <a:r>
              <a:rPr lang="ru-RU" sz="2400" b="1" i="0" u="none" strike="noStrike" baseline="0" dirty="0" err="1"/>
              <a:t>цялост</a:t>
            </a:r>
            <a:r>
              <a:rPr lang="ru-RU" sz="2400" b="1" i="0" u="none" strike="noStrike" baseline="0" dirty="0"/>
              <a:t> на </a:t>
            </a:r>
            <a:r>
              <a:rPr lang="ru-RU" sz="2400" b="1" i="0" u="none" strike="noStrike" baseline="0" dirty="0" err="1"/>
              <a:t>страната</a:t>
            </a:r>
            <a:r>
              <a:rPr lang="ru-RU" sz="2400" b="1" i="0" u="none" strike="noStrike" baseline="0" dirty="0"/>
              <a:t>.</a:t>
            </a:r>
            <a:endParaRPr lang="bg-BG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C4DF89-C28C-EEB4-353C-11AD41B91D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175" y="1876263"/>
            <a:ext cx="5225770" cy="366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068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75F44F-D03A-8EA6-62EE-31182E747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C6D43-6E0F-49BE-B03B-940F17E21D92}" type="datetime1">
              <a:rPr lang="bg-BG" smtClean="0"/>
              <a:pPr/>
              <a:t>9.8.2024 г.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769D14-FC40-6CA1-016E-ABA421B77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Национален военен университет „Васил Левски“ Некласифицирана информация</a:t>
            </a:r>
            <a:endParaRPr lang="bg-B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0E3535-B005-516B-50B9-E7AF4DB57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220AF-99D2-4088-BF11-A2536404386D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7CA1F4-A368-FAA6-EAD4-3481808B355A}"/>
              </a:ext>
            </a:extLst>
          </p:cNvPr>
          <p:cNvSpPr txBox="1"/>
          <p:nvPr/>
        </p:nvSpPr>
        <p:spPr>
          <a:xfrm>
            <a:off x="2166256" y="943931"/>
            <a:ext cx="777239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en-US" sz="2800" b="1" i="1" dirty="0"/>
              <a:t>В </a:t>
            </a:r>
            <a:r>
              <a:rPr lang="ru-RU" altLang="en-US" sz="2800" b="1" i="1" dirty="0" err="1"/>
              <a:t>съдържанието</a:t>
            </a:r>
            <a:r>
              <a:rPr lang="ru-RU" altLang="en-US" sz="2800" b="1" i="1" dirty="0"/>
              <a:t> на </a:t>
            </a:r>
            <a:r>
              <a:rPr lang="ru-RU" altLang="en-US" sz="2800" b="1" i="1" dirty="0" err="1"/>
              <a:t>отбраната</a:t>
            </a:r>
            <a:r>
              <a:rPr lang="ru-RU" altLang="en-US" sz="2800" b="1" i="1" dirty="0"/>
              <a:t> на </a:t>
            </a:r>
            <a:r>
              <a:rPr lang="ru-RU" altLang="en-US" sz="2800" b="1" i="1" dirty="0" err="1"/>
              <a:t>страната</a:t>
            </a:r>
            <a:r>
              <a:rPr lang="ru-RU" altLang="en-US" sz="2800" b="1" i="1" dirty="0"/>
              <a:t> се </a:t>
            </a:r>
            <a:r>
              <a:rPr lang="ru-RU" altLang="en-US" sz="2800" b="1" i="1" dirty="0" err="1"/>
              <a:t>включват</a:t>
            </a:r>
            <a:r>
              <a:rPr lang="ru-RU" altLang="en-US" sz="2800" b="1" i="1" dirty="0"/>
              <a:t> </a:t>
            </a:r>
            <a:r>
              <a:rPr lang="ru-RU" altLang="en-US" sz="2800" b="1" i="1" dirty="0" err="1"/>
              <a:t>следните</a:t>
            </a:r>
            <a:r>
              <a:rPr lang="ru-RU" altLang="en-US" sz="2800" b="1" i="1" dirty="0"/>
              <a:t> </a:t>
            </a:r>
            <a:r>
              <a:rPr lang="ru-RU" altLang="en-US" sz="2800" b="1" i="1" dirty="0" err="1"/>
              <a:t>основни</a:t>
            </a:r>
            <a:r>
              <a:rPr lang="ru-RU" altLang="en-US" sz="2800" b="1" i="1" dirty="0"/>
              <a:t> </a:t>
            </a:r>
            <a:r>
              <a:rPr lang="ru-RU" altLang="en-US" sz="2800" b="1" i="1" dirty="0" err="1"/>
              <a:t>дейности</a:t>
            </a:r>
            <a:r>
              <a:rPr lang="ru-RU" altLang="en-US" sz="2800" b="1" i="1" dirty="0"/>
              <a:t>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087B1A-503B-A91A-28D3-9F1EB561B005}"/>
              </a:ext>
            </a:extLst>
          </p:cNvPr>
          <p:cNvSpPr txBox="1"/>
          <p:nvPr/>
        </p:nvSpPr>
        <p:spPr>
          <a:xfrm>
            <a:off x="435428" y="1898038"/>
            <a:ext cx="11321143" cy="4048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lnSpc>
                <a:spcPct val="150000"/>
              </a:lnSpc>
              <a:spcBef>
                <a:spcPts val="300"/>
              </a:spcBef>
              <a:spcAft>
                <a:spcPts val="600"/>
              </a:spcAft>
            </a:pPr>
            <a:r>
              <a:rPr lang="bg-BG" sz="2200" dirty="0">
                <a:effectLst/>
                <a:ea typeface="Times New Roman" panose="02020603050405020304" pitchFamily="18" charset="0"/>
              </a:rPr>
              <a:t>- съвместни действия със съюзниците и международни организации за създаване на стабилна среда за сигурност;</a:t>
            </a:r>
            <a:endParaRPr lang="en-US" sz="2200" dirty="0">
              <a:effectLst/>
              <a:ea typeface="Times New Roman" panose="02020603050405020304" pitchFamily="18" charset="0"/>
            </a:endParaRPr>
          </a:p>
          <a:p>
            <a:pPr indent="457200" algn="just">
              <a:lnSpc>
                <a:spcPct val="150000"/>
              </a:lnSpc>
              <a:spcBef>
                <a:spcPts val="300"/>
              </a:spcBef>
              <a:spcAft>
                <a:spcPts val="600"/>
              </a:spcAft>
            </a:pPr>
            <a:r>
              <a:rPr lang="bg-BG" sz="2200" dirty="0">
                <a:effectLst/>
                <a:ea typeface="Times New Roman" panose="02020603050405020304" pitchFamily="18" charset="0"/>
              </a:rPr>
              <a:t>- водене на разузнаване и контраразузнаване; </a:t>
            </a:r>
            <a:endParaRPr lang="en-US" sz="2200" dirty="0">
              <a:effectLst/>
              <a:ea typeface="Times New Roman" panose="02020603050405020304" pitchFamily="18" charset="0"/>
            </a:endParaRPr>
          </a:p>
          <a:p>
            <a:pPr indent="457200" algn="just">
              <a:lnSpc>
                <a:spcPct val="150000"/>
              </a:lnSpc>
              <a:spcBef>
                <a:spcPts val="300"/>
              </a:spcBef>
              <a:spcAft>
                <a:spcPts val="600"/>
              </a:spcAft>
            </a:pPr>
            <a:r>
              <a:rPr lang="bg-BG" sz="2200" dirty="0">
                <a:effectLst/>
                <a:ea typeface="Times New Roman" panose="02020603050405020304" pitchFamily="18" charset="0"/>
              </a:rPr>
              <a:t>- прогнозиране на военните заплахи и планиране на отбраната;</a:t>
            </a:r>
            <a:endParaRPr lang="en-US" sz="2200" dirty="0">
              <a:effectLst/>
              <a:ea typeface="Times New Roman" panose="02020603050405020304" pitchFamily="18" charset="0"/>
            </a:endParaRPr>
          </a:p>
          <a:p>
            <a:pPr indent="457200" algn="just">
              <a:lnSpc>
                <a:spcPct val="150000"/>
              </a:lnSpc>
              <a:spcBef>
                <a:spcPts val="300"/>
              </a:spcBef>
              <a:spcAft>
                <a:spcPts val="600"/>
              </a:spcAft>
            </a:pPr>
            <a:r>
              <a:rPr lang="bg-BG" sz="2200" dirty="0">
                <a:effectLst/>
                <a:ea typeface="Times New Roman" panose="02020603050405020304" pitchFamily="18" charset="0"/>
              </a:rPr>
              <a:t>- охрана на държавните граници, въздушното пространство и териториалното море;</a:t>
            </a:r>
            <a:endParaRPr lang="en-US" sz="2200" dirty="0">
              <a:effectLst/>
              <a:ea typeface="Times New Roman" panose="02020603050405020304" pitchFamily="18" charset="0"/>
            </a:endParaRPr>
          </a:p>
          <a:p>
            <a:pPr indent="457200" algn="just">
              <a:lnSpc>
                <a:spcPct val="150000"/>
              </a:lnSpc>
              <a:spcBef>
                <a:spcPts val="300"/>
              </a:spcBef>
              <a:spcAft>
                <a:spcPts val="600"/>
              </a:spcAft>
            </a:pPr>
            <a:r>
              <a:rPr lang="bg-BG" sz="2200" dirty="0">
                <a:effectLst/>
                <a:ea typeface="Times New Roman" panose="02020603050405020304" pitchFamily="18" charset="0"/>
              </a:rPr>
              <a:t>- изграждане и поддържане на система за управление на страната и въоръжените сили за действие при военнополитически кризи и военни конфликти;</a:t>
            </a:r>
            <a:endParaRPr lang="en-US" sz="22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1021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75F44F-D03A-8EA6-62EE-31182E747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C6D43-6E0F-49BE-B03B-940F17E21D92}" type="datetime1">
              <a:rPr lang="bg-BG" smtClean="0"/>
              <a:pPr/>
              <a:t>9.8.2024 г.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769D14-FC40-6CA1-016E-ABA421B77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Национален военен университет „Васил Левски“ Некласифицирана информация</a:t>
            </a:r>
            <a:endParaRPr lang="bg-B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0E3535-B005-516B-50B9-E7AF4DB57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220AF-99D2-4088-BF11-A2536404386D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7CA1F4-A368-FAA6-EAD4-3481808B355A}"/>
              </a:ext>
            </a:extLst>
          </p:cNvPr>
          <p:cNvSpPr txBox="1"/>
          <p:nvPr/>
        </p:nvSpPr>
        <p:spPr>
          <a:xfrm>
            <a:off x="2166256" y="943931"/>
            <a:ext cx="777239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en-US" sz="2800" b="1" i="1" dirty="0"/>
              <a:t>В </a:t>
            </a:r>
            <a:r>
              <a:rPr lang="ru-RU" altLang="en-US" sz="2800" b="1" i="1" dirty="0" err="1"/>
              <a:t>съдържанието</a:t>
            </a:r>
            <a:r>
              <a:rPr lang="ru-RU" altLang="en-US" sz="2800" b="1" i="1" dirty="0"/>
              <a:t> на </a:t>
            </a:r>
            <a:r>
              <a:rPr lang="ru-RU" altLang="en-US" sz="2800" b="1" i="1" dirty="0" err="1"/>
              <a:t>отбраната</a:t>
            </a:r>
            <a:r>
              <a:rPr lang="ru-RU" altLang="en-US" sz="2800" b="1" i="1" dirty="0"/>
              <a:t> на </a:t>
            </a:r>
            <a:r>
              <a:rPr lang="ru-RU" altLang="en-US" sz="2800" b="1" i="1" dirty="0" err="1"/>
              <a:t>страната</a:t>
            </a:r>
            <a:r>
              <a:rPr lang="ru-RU" altLang="en-US" sz="2800" b="1" i="1" dirty="0"/>
              <a:t> се </a:t>
            </a:r>
            <a:r>
              <a:rPr lang="ru-RU" altLang="en-US" sz="2800" b="1" i="1" dirty="0" err="1"/>
              <a:t>включват</a:t>
            </a:r>
            <a:r>
              <a:rPr lang="ru-RU" altLang="en-US" sz="2800" b="1" i="1" dirty="0"/>
              <a:t> </a:t>
            </a:r>
            <a:r>
              <a:rPr lang="ru-RU" altLang="en-US" sz="2800" b="1" i="1" dirty="0" err="1"/>
              <a:t>следните</a:t>
            </a:r>
            <a:r>
              <a:rPr lang="ru-RU" altLang="en-US" sz="2800" b="1" i="1" dirty="0"/>
              <a:t> </a:t>
            </a:r>
            <a:r>
              <a:rPr lang="ru-RU" altLang="en-US" sz="2800" b="1" i="1" dirty="0" err="1"/>
              <a:t>основни</a:t>
            </a:r>
            <a:r>
              <a:rPr lang="ru-RU" altLang="en-US" sz="2800" b="1" i="1" dirty="0"/>
              <a:t> </a:t>
            </a:r>
            <a:r>
              <a:rPr lang="ru-RU" altLang="en-US" sz="2800" b="1" i="1" dirty="0" err="1"/>
              <a:t>дейности</a:t>
            </a:r>
            <a:r>
              <a:rPr lang="ru-RU" altLang="en-US" sz="2800" b="1" i="1" dirty="0"/>
              <a:t>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087B1A-503B-A91A-28D3-9F1EB561B005}"/>
              </a:ext>
            </a:extLst>
          </p:cNvPr>
          <p:cNvSpPr txBox="1"/>
          <p:nvPr/>
        </p:nvSpPr>
        <p:spPr>
          <a:xfrm>
            <a:off x="435428" y="2071036"/>
            <a:ext cx="11321143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spcBef>
                <a:spcPts val="300"/>
              </a:spcBef>
              <a:spcAft>
                <a:spcPts val="600"/>
              </a:spcAft>
            </a:pPr>
            <a:r>
              <a:rPr lang="bg-BG" sz="2200" dirty="0">
                <a:effectLst/>
                <a:ea typeface="Times New Roman" panose="02020603050405020304" pitchFamily="18" charset="0"/>
              </a:rPr>
              <a:t>- изграждане, подготовка, всестранно осигуряване и поддържане в необходимата степен на готовност на въоръжените сили и невоенния компонент за действие при военнополитически кризи и военни конфликти; </a:t>
            </a:r>
            <a:endParaRPr lang="en-US" sz="2200" dirty="0">
              <a:effectLst/>
              <a:ea typeface="Times New Roman" panose="02020603050405020304" pitchFamily="18" charset="0"/>
            </a:endParaRPr>
          </a:p>
          <a:p>
            <a:pPr indent="457200" algn="just">
              <a:spcBef>
                <a:spcPts val="300"/>
              </a:spcBef>
              <a:spcAft>
                <a:spcPts val="600"/>
              </a:spcAft>
            </a:pPr>
            <a:r>
              <a:rPr lang="bg-BG" sz="2200" dirty="0">
                <a:effectLst/>
                <a:ea typeface="Times New Roman" panose="02020603050405020304" pitchFamily="18" charset="0"/>
              </a:rPr>
              <a:t>- подготовка и поддържане на националната икономика и непроизводствената сфера за действие при военнополитически кризи и военни конфликти;</a:t>
            </a:r>
            <a:endParaRPr lang="en-US" sz="2200" dirty="0">
              <a:effectLst/>
              <a:ea typeface="Times New Roman" panose="02020603050405020304" pitchFamily="18" charset="0"/>
            </a:endParaRPr>
          </a:p>
          <a:p>
            <a:pPr indent="457200" algn="just">
              <a:spcBef>
                <a:spcPts val="300"/>
              </a:spcBef>
              <a:spcAft>
                <a:spcPts val="600"/>
              </a:spcAft>
            </a:pPr>
            <a:r>
              <a:rPr lang="bg-BG" sz="2200" dirty="0">
                <a:effectLst/>
                <a:ea typeface="Times New Roman" panose="02020603050405020304" pitchFamily="18" charset="0"/>
              </a:rPr>
              <a:t>- подготовка на населението за действие при военнополитически кризи и военни конфликти;</a:t>
            </a:r>
            <a:endParaRPr lang="en-US" sz="2200" dirty="0">
              <a:effectLst/>
              <a:ea typeface="Times New Roman" panose="02020603050405020304" pitchFamily="18" charset="0"/>
            </a:endParaRPr>
          </a:p>
          <a:p>
            <a:pPr indent="457200" algn="just">
              <a:spcBef>
                <a:spcPts val="300"/>
              </a:spcBef>
              <a:spcAft>
                <a:spcPts val="600"/>
              </a:spcAft>
            </a:pPr>
            <a:r>
              <a:rPr lang="bg-BG" sz="2200" dirty="0">
                <a:effectLst/>
                <a:ea typeface="Times New Roman" panose="02020603050405020304" pitchFamily="18" charset="0"/>
              </a:rPr>
              <a:t>- подготовка на територията на страната и поддържане на националната инфраструктура за действие при военнополитически кризи и военен конфликт; </a:t>
            </a:r>
            <a:endParaRPr lang="en-US" sz="2200" dirty="0">
              <a:effectLst/>
              <a:ea typeface="Times New Roman" panose="02020603050405020304" pitchFamily="18" charset="0"/>
            </a:endParaRPr>
          </a:p>
          <a:p>
            <a:pPr indent="457200" algn="just">
              <a:spcBef>
                <a:spcPts val="300"/>
              </a:spcBef>
              <a:spcAft>
                <a:spcPts val="600"/>
              </a:spcAft>
            </a:pPr>
            <a:r>
              <a:rPr lang="bg-BG" sz="2200" dirty="0">
                <a:effectLst/>
                <a:ea typeface="Times New Roman" panose="02020603050405020304" pitchFamily="18" charset="0"/>
              </a:rPr>
              <a:t>- използване на въоръжените сили и невоенния компоненти за защита територията на страната.</a:t>
            </a:r>
            <a:endParaRPr lang="en-US" sz="22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1509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75F44F-D03A-8EA6-62EE-31182E747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C6D43-6E0F-49BE-B03B-940F17E21D92}" type="datetime1">
              <a:rPr lang="bg-BG" smtClean="0"/>
              <a:pPr/>
              <a:t>9.8.2024 г.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769D14-FC40-6CA1-016E-ABA421B77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Национален военен университет „Васил Левски“ Некласифицирана информация</a:t>
            </a:r>
            <a:endParaRPr lang="bg-B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0E3535-B005-516B-50B9-E7AF4DB57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220AF-99D2-4088-BF11-A2536404386D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7CA1F4-A368-FAA6-EAD4-3481808B355A}"/>
              </a:ext>
            </a:extLst>
          </p:cNvPr>
          <p:cNvSpPr txBox="1"/>
          <p:nvPr/>
        </p:nvSpPr>
        <p:spPr>
          <a:xfrm>
            <a:off x="2166256" y="943931"/>
            <a:ext cx="77723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en-US" sz="2800" b="1" i="1" dirty="0"/>
              <a:t>4.ПОДГОТОВКА НА СТРАНАТА ЗА ОТБРАНА.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087B1A-503B-A91A-28D3-9F1EB561B005}"/>
              </a:ext>
            </a:extLst>
          </p:cNvPr>
          <p:cNvSpPr txBox="1"/>
          <p:nvPr/>
        </p:nvSpPr>
        <p:spPr>
          <a:xfrm>
            <a:off x="435428" y="1739005"/>
            <a:ext cx="11321143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spcBef>
                <a:spcPts val="300"/>
              </a:spcBef>
              <a:spcAft>
                <a:spcPts val="600"/>
              </a:spcAft>
            </a:pPr>
            <a:r>
              <a:rPr lang="ru-RU" sz="2400" b="1" dirty="0" err="1">
                <a:ea typeface="Times New Roman" panose="02020603050405020304" pitchFamily="18" charset="0"/>
              </a:rPr>
              <a:t>П</a:t>
            </a:r>
            <a:r>
              <a:rPr lang="ru-RU" sz="2400" b="1" dirty="0" err="1">
                <a:effectLst/>
                <a:ea typeface="Times New Roman" panose="02020603050405020304" pitchFamily="18" charset="0"/>
              </a:rPr>
              <a:t>ринципи</a:t>
            </a:r>
            <a:r>
              <a:rPr lang="ru-RU" sz="2400" b="1" dirty="0">
                <a:effectLst/>
                <a:ea typeface="Times New Roman" panose="02020603050405020304" pitchFamily="18" charset="0"/>
              </a:rPr>
              <a:t> при </a:t>
            </a:r>
            <a:r>
              <a:rPr lang="ru-RU" sz="2400" b="1" dirty="0" err="1">
                <a:effectLst/>
                <a:ea typeface="Times New Roman" panose="02020603050405020304" pitchFamily="18" charset="0"/>
              </a:rPr>
              <a:t>използване</a:t>
            </a:r>
            <a:r>
              <a:rPr lang="ru-RU" sz="2400" b="1" dirty="0">
                <a:effectLst/>
                <a:ea typeface="Times New Roman" panose="02020603050405020304" pitchFamily="18" charset="0"/>
              </a:rPr>
              <a:t> на </a:t>
            </a:r>
            <a:r>
              <a:rPr lang="ru-RU" sz="2400" b="1" dirty="0" err="1">
                <a:effectLst/>
                <a:ea typeface="Times New Roman" panose="02020603050405020304" pitchFamily="18" charset="0"/>
              </a:rPr>
              <a:t>Въоръжените</a:t>
            </a:r>
            <a:r>
              <a:rPr lang="ru-RU" sz="2400" b="1" dirty="0">
                <a:effectLst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effectLst/>
                <a:ea typeface="Times New Roman" panose="02020603050405020304" pitchFamily="18" charset="0"/>
              </a:rPr>
              <a:t>сили</a:t>
            </a:r>
            <a:r>
              <a:rPr lang="ru-RU" sz="2400" b="1" dirty="0">
                <a:effectLst/>
                <a:ea typeface="Times New Roman" panose="02020603050405020304" pitchFamily="18" charset="0"/>
              </a:rPr>
              <a:t>: </a:t>
            </a:r>
          </a:p>
          <a:p>
            <a:pPr indent="457200" algn="just">
              <a:spcBef>
                <a:spcPts val="300"/>
              </a:spcBef>
              <a:spcAft>
                <a:spcPts val="600"/>
              </a:spcAft>
            </a:pPr>
            <a:r>
              <a:rPr lang="ru-RU" sz="2200" dirty="0">
                <a:effectLst/>
                <a:ea typeface="Times New Roman" panose="02020603050405020304" pitchFamily="18" charset="0"/>
              </a:rPr>
              <a:t>- </a:t>
            </a:r>
            <a:r>
              <a:rPr lang="ru-RU" sz="2200" dirty="0" err="1">
                <a:effectLst/>
                <a:ea typeface="Times New Roman" panose="02020603050405020304" pitchFamily="18" charset="0"/>
              </a:rPr>
              <a:t>безпристрастност</a:t>
            </a:r>
            <a:r>
              <a:rPr lang="ru-RU" sz="2200" dirty="0">
                <a:effectLst/>
                <a:ea typeface="Times New Roman" panose="02020603050405020304" pitchFamily="18" charset="0"/>
              </a:rPr>
              <a:t>; </a:t>
            </a:r>
            <a:r>
              <a:rPr lang="ru-RU" sz="2200" dirty="0" err="1">
                <a:effectLst/>
                <a:ea typeface="Times New Roman" panose="02020603050405020304" pitchFamily="18" charset="0"/>
              </a:rPr>
              <a:t>постигане</a:t>
            </a:r>
            <a:r>
              <a:rPr lang="ru-RU" sz="2200" dirty="0">
                <a:effectLst/>
                <a:ea typeface="Times New Roman" panose="02020603050405020304" pitchFamily="18" charset="0"/>
              </a:rPr>
              <a:t> на </a:t>
            </a:r>
            <a:r>
              <a:rPr lang="ru-RU" sz="2200" dirty="0" err="1">
                <a:effectLst/>
                <a:ea typeface="Times New Roman" panose="02020603050405020304" pitchFamily="18" charset="0"/>
              </a:rPr>
              <a:t>съгласие</a:t>
            </a:r>
            <a:r>
              <a:rPr lang="ru-RU" sz="2200" dirty="0">
                <a:effectLst/>
                <a:ea typeface="Times New Roman" panose="02020603050405020304" pitchFamily="18" charset="0"/>
              </a:rPr>
              <a:t>; </a:t>
            </a:r>
          </a:p>
          <a:p>
            <a:pPr indent="457200" algn="just">
              <a:spcBef>
                <a:spcPts val="300"/>
              </a:spcBef>
              <a:spcAft>
                <a:spcPts val="600"/>
              </a:spcAft>
            </a:pPr>
            <a:r>
              <a:rPr lang="ru-RU" sz="2200" dirty="0">
                <a:effectLst/>
                <a:ea typeface="Times New Roman" panose="02020603050405020304" pitchFamily="18" charset="0"/>
              </a:rPr>
              <a:t>- ограничения за </a:t>
            </a:r>
            <a:r>
              <a:rPr lang="ru-RU" sz="2200" dirty="0" err="1">
                <a:effectLst/>
                <a:ea typeface="Times New Roman" panose="02020603050405020304" pitchFamily="18" charset="0"/>
              </a:rPr>
              <a:t>употреба</a:t>
            </a:r>
            <a:r>
              <a:rPr lang="ru-RU" sz="2200" dirty="0">
                <a:effectLst/>
                <a:ea typeface="Times New Roman" panose="02020603050405020304" pitchFamily="18" charset="0"/>
              </a:rPr>
              <a:t> на сила; </a:t>
            </a:r>
          </a:p>
          <a:p>
            <a:pPr indent="457200" algn="just">
              <a:spcBef>
                <a:spcPts val="300"/>
              </a:spcBef>
              <a:spcAft>
                <a:spcPts val="600"/>
              </a:spcAft>
            </a:pPr>
            <a:r>
              <a:rPr lang="ru-RU" sz="2200" dirty="0">
                <a:effectLst/>
                <a:ea typeface="Times New Roman" panose="02020603050405020304" pitchFamily="18" charset="0"/>
              </a:rPr>
              <a:t>- </a:t>
            </a:r>
            <a:r>
              <a:rPr lang="ru-RU" sz="2200" dirty="0" err="1">
                <a:effectLst/>
                <a:ea typeface="Times New Roman" panose="02020603050405020304" pitchFamily="18" charset="0"/>
              </a:rPr>
              <a:t>последователност</a:t>
            </a:r>
            <a:r>
              <a:rPr lang="ru-RU" sz="2200" dirty="0">
                <a:effectLst/>
                <a:ea typeface="Times New Roman" panose="02020603050405020304" pitchFamily="18" charset="0"/>
              </a:rPr>
              <a:t>; </a:t>
            </a:r>
            <a:r>
              <a:rPr lang="ru-RU" sz="2200" dirty="0" err="1">
                <a:effectLst/>
                <a:ea typeface="Times New Roman" panose="02020603050405020304" pitchFamily="18" charset="0"/>
              </a:rPr>
              <a:t>легитимност</a:t>
            </a:r>
            <a:r>
              <a:rPr lang="ru-RU" sz="2200" dirty="0">
                <a:effectLst/>
                <a:ea typeface="Times New Roman" panose="02020603050405020304" pitchFamily="18" charset="0"/>
              </a:rPr>
              <a:t>; </a:t>
            </a:r>
          </a:p>
          <a:p>
            <a:pPr indent="457200" algn="just">
              <a:spcBef>
                <a:spcPts val="300"/>
              </a:spcBef>
              <a:spcAft>
                <a:spcPts val="600"/>
              </a:spcAft>
            </a:pPr>
            <a:r>
              <a:rPr lang="ru-RU" sz="2200" dirty="0">
                <a:effectLst/>
                <a:ea typeface="Times New Roman" panose="02020603050405020304" pitchFamily="18" charset="0"/>
              </a:rPr>
              <a:t>- </a:t>
            </a:r>
            <a:r>
              <a:rPr lang="ru-RU" sz="2200" dirty="0" err="1">
                <a:effectLst/>
                <a:ea typeface="Times New Roman" panose="02020603050405020304" pitchFamily="18" charset="0"/>
              </a:rPr>
              <a:t>надеждност</a:t>
            </a:r>
            <a:r>
              <a:rPr lang="ru-RU" sz="2200" dirty="0">
                <a:effectLst/>
                <a:ea typeface="Times New Roman" panose="02020603050405020304" pitchFamily="18" charset="0"/>
              </a:rPr>
              <a:t>; взаимно уважение; </a:t>
            </a:r>
          </a:p>
          <a:p>
            <a:pPr indent="457200" algn="just">
              <a:spcBef>
                <a:spcPts val="300"/>
              </a:spcBef>
              <a:spcAft>
                <a:spcPts val="600"/>
              </a:spcAft>
            </a:pPr>
            <a:r>
              <a:rPr lang="ru-RU" sz="2200" dirty="0">
                <a:effectLst/>
                <a:ea typeface="Times New Roman" panose="02020603050405020304" pitchFamily="18" charset="0"/>
              </a:rPr>
              <a:t>- </a:t>
            </a:r>
            <a:r>
              <a:rPr lang="ru-RU" sz="2200" dirty="0" err="1">
                <a:effectLst/>
                <a:ea typeface="Times New Roman" panose="02020603050405020304" pitchFamily="18" charset="0"/>
              </a:rPr>
              <a:t>хуманно</a:t>
            </a:r>
            <a:r>
              <a:rPr lang="ru-RU" sz="2200" dirty="0">
                <a:effectLst/>
                <a:ea typeface="Times New Roman" panose="02020603050405020304" pitchFamily="18" charset="0"/>
              </a:rPr>
              <a:t> отношение </a:t>
            </a:r>
            <a:r>
              <a:rPr lang="ru-RU" sz="2200" dirty="0" err="1">
                <a:effectLst/>
                <a:ea typeface="Times New Roman" panose="02020603050405020304" pitchFamily="18" charset="0"/>
              </a:rPr>
              <a:t>към</a:t>
            </a:r>
            <a:r>
              <a:rPr lang="ru-RU" sz="2200" dirty="0">
                <a:effectLst/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effectLst/>
                <a:ea typeface="Times New Roman" panose="02020603050405020304" pitchFamily="18" charset="0"/>
              </a:rPr>
              <a:t>населението</a:t>
            </a:r>
            <a:r>
              <a:rPr lang="ru-RU" sz="2200" dirty="0">
                <a:effectLst/>
                <a:ea typeface="Times New Roman" panose="02020603050405020304" pitchFamily="18" charset="0"/>
              </a:rPr>
              <a:t> в </a:t>
            </a:r>
            <a:r>
              <a:rPr lang="ru-RU" sz="2200" dirty="0" err="1">
                <a:effectLst/>
                <a:ea typeface="Times New Roman" panose="02020603050405020304" pitchFamily="18" charset="0"/>
              </a:rPr>
              <a:t>съответствие</a:t>
            </a:r>
            <a:r>
              <a:rPr lang="ru-RU" sz="2200" dirty="0">
                <a:effectLst/>
                <a:ea typeface="Times New Roman" panose="02020603050405020304" pitchFamily="18" charset="0"/>
              </a:rPr>
              <a:t> с </a:t>
            </a:r>
            <a:r>
              <a:rPr lang="ru-RU" sz="2200" dirty="0" err="1">
                <a:effectLst/>
                <a:ea typeface="Times New Roman" panose="02020603050405020304" pitchFamily="18" charset="0"/>
              </a:rPr>
              <a:t>международното</a:t>
            </a:r>
            <a:r>
              <a:rPr lang="ru-RU" sz="2200" dirty="0">
                <a:effectLst/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effectLst/>
                <a:ea typeface="Times New Roman" panose="02020603050405020304" pitchFamily="18" charset="0"/>
              </a:rPr>
              <a:t>хуманитарно</a:t>
            </a:r>
            <a:r>
              <a:rPr lang="ru-RU" sz="2200" dirty="0">
                <a:effectLst/>
                <a:ea typeface="Times New Roman" panose="02020603050405020304" pitchFamily="18" charset="0"/>
              </a:rPr>
              <a:t> право и </a:t>
            </a:r>
            <a:r>
              <a:rPr lang="ru-RU" sz="2200" dirty="0" err="1">
                <a:effectLst/>
                <a:ea typeface="Times New Roman" panose="02020603050405020304" pitchFamily="18" charset="0"/>
              </a:rPr>
              <a:t>резолюциите</a:t>
            </a:r>
            <a:r>
              <a:rPr lang="ru-RU" sz="2200" dirty="0">
                <a:effectLst/>
                <a:ea typeface="Times New Roman" panose="02020603050405020304" pitchFamily="18" charset="0"/>
              </a:rPr>
              <a:t> на ООН в </a:t>
            </a:r>
            <a:r>
              <a:rPr lang="ru-RU" sz="2200" dirty="0" err="1">
                <a:effectLst/>
                <a:ea typeface="Times New Roman" panose="02020603050405020304" pitchFamily="18" charset="0"/>
              </a:rPr>
              <a:t>тази</a:t>
            </a:r>
            <a:r>
              <a:rPr lang="ru-RU" sz="2200" dirty="0">
                <a:effectLst/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effectLst/>
                <a:ea typeface="Times New Roman" panose="02020603050405020304" pitchFamily="18" charset="0"/>
              </a:rPr>
              <a:t>област</a:t>
            </a:r>
            <a:r>
              <a:rPr lang="ru-RU" sz="2200" dirty="0">
                <a:effectLst/>
                <a:ea typeface="Times New Roman" panose="02020603050405020304" pitchFamily="18" charset="0"/>
              </a:rPr>
              <a:t>; </a:t>
            </a:r>
          </a:p>
          <a:p>
            <a:pPr indent="457200" algn="just">
              <a:spcBef>
                <a:spcPts val="300"/>
              </a:spcBef>
              <a:spcAft>
                <a:spcPts val="600"/>
              </a:spcAft>
            </a:pPr>
            <a:r>
              <a:rPr lang="ru-RU" sz="2200" dirty="0">
                <a:effectLst/>
                <a:ea typeface="Times New Roman" panose="02020603050405020304" pitchFamily="18" charset="0"/>
              </a:rPr>
              <a:t>-</a:t>
            </a:r>
            <a:r>
              <a:rPr lang="ru-RU" sz="2200" dirty="0" err="1">
                <a:effectLst/>
                <a:ea typeface="Times New Roman" panose="02020603050405020304" pitchFamily="18" charset="0"/>
              </a:rPr>
              <a:t>прозрачност</a:t>
            </a:r>
            <a:r>
              <a:rPr lang="ru-RU" sz="2200" dirty="0">
                <a:effectLst/>
                <a:ea typeface="Times New Roman" panose="02020603050405020304" pitchFamily="18" charset="0"/>
              </a:rPr>
              <a:t>; </a:t>
            </a:r>
          </a:p>
          <a:p>
            <a:pPr indent="457200" algn="just">
              <a:spcBef>
                <a:spcPts val="300"/>
              </a:spcBef>
              <a:spcAft>
                <a:spcPts val="600"/>
              </a:spcAft>
            </a:pPr>
            <a:r>
              <a:rPr lang="ru-RU" sz="2200" dirty="0">
                <a:effectLst/>
                <a:ea typeface="Times New Roman" panose="02020603050405020304" pitchFamily="18" charset="0"/>
              </a:rPr>
              <a:t>-свобода на </a:t>
            </a:r>
            <a:r>
              <a:rPr lang="ru-RU" sz="2200" dirty="0" err="1">
                <a:effectLst/>
                <a:ea typeface="Times New Roman" panose="02020603050405020304" pitchFamily="18" charset="0"/>
              </a:rPr>
              <a:t>придвижването</a:t>
            </a:r>
            <a:r>
              <a:rPr lang="ru-RU" sz="2200" dirty="0">
                <a:effectLst/>
                <a:ea typeface="Times New Roman" panose="02020603050405020304" pitchFamily="18" charset="0"/>
              </a:rPr>
              <a:t>; </a:t>
            </a:r>
          </a:p>
          <a:p>
            <a:pPr indent="457200" algn="just">
              <a:spcBef>
                <a:spcPts val="300"/>
              </a:spcBef>
              <a:spcAft>
                <a:spcPts val="600"/>
              </a:spcAft>
            </a:pPr>
            <a:r>
              <a:rPr lang="ru-RU" sz="2200" dirty="0">
                <a:effectLst/>
                <a:ea typeface="Times New Roman" panose="02020603050405020304" pitchFamily="18" charset="0"/>
              </a:rPr>
              <a:t>-</a:t>
            </a:r>
            <a:r>
              <a:rPr lang="ru-RU" sz="2200" dirty="0" err="1">
                <a:effectLst/>
                <a:ea typeface="Times New Roman" panose="02020603050405020304" pitchFamily="18" charset="0"/>
              </a:rPr>
              <a:t>опазване</a:t>
            </a:r>
            <a:r>
              <a:rPr lang="ru-RU" sz="2200" dirty="0">
                <a:effectLst/>
                <a:ea typeface="Times New Roman" panose="02020603050405020304" pitchFamily="18" charset="0"/>
              </a:rPr>
              <a:t> на </a:t>
            </a:r>
            <a:r>
              <a:rPr lang="ru-RU" sz="2200" dirty="0" err="1">
                <a:effectLst/>
                <a:ea typeface="Times New Roman" panose="02020603050405020304" pitchFamily="18" charset="0"/>
              </a:rPr>
              <a:t>околната</a:t>
            </a:r>
            <a:r>
              <a:rPr lang="ru-RU" sz="2200" dirty="0">
                <a:effectLst/>
                <a:ea typeface="Times New Roman" panose="02020603050405020304" pitchFamily="18" charset="0"/>
              </a:rPr>
              <a:t> среда. </a:t>
            </a:r>
            <a:endParaRPr lang="en-US" sz="22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7874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75F44F-D03A-8EA6-62EE-31182E747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C6D43-6E0F-49BE-B03B-940F17E21D92}" type="datetime1">
              <a:rPr lang="bg-BG" smtClean="0"/>
              <a:pPr/>
              <a:t>9.8.2024 г.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769D14-FC40-6CA1-016E-ABA421B77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Национален военен университет „Васил Левски“ Некласифицирана информация</a:t>
            </a:r>
            <a:endParaRPr lang="bg-B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0E3535-B005-516B-50B9-E7AF4DB57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220AF-99D2-4088-BF11-A2536404386D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7CA1F4-A368-FAA6-EAD4-3481808B355A}"/>
              </a:ext>
            </a:extLst>
          </p:cNvPr>
          <p:cNvSpPr txBox="1"/>
          <p:nvPr/>
        </p:nvSpPr>
        <p:spPr>
          <a:xfrm>
            <a:off x="2166256" y="943931"/>
            <a:ext cx="77723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en-US" sz="2800" b="1" i="1" dirty="0" err="1"/>
              <a:t>Основни</a:t>
            </a:r>
            <a:r>
              <a:rPr lang="ru-RU" altLang="en-US" sz="2800" b="1" i="1" dirty="0"/>
              <a:t> </a:t>
            </a:r>
            <a:r>
              <a:rPr lang="ru-RU" altLang="en-US" sz="2800" b="1" i="1" dirty="0" err="1"/>
              <a:t>елементи</a:t>
            </a:r>
            <a:r>
              <a:rPr lang="ru-RU" altLang="en-US" sz="2800" b="1" i="1" dirty="0"/>
              <a:t> на </a:t>
            </a:r>
            <a:r>
              <a:rPr lang="ru-RU" altLang="en-US" sz="2800" b="1" i="1" dirty="0" err="1"/>
              <a:t>системата</a:t>
            </a:r>
            <a:r>
              <a:rPr lang="ru-RU" altLang="en-US" sz="2800" b="1" i="1" dirty="0"/>
              <a:t> за </a:t>
            </a:r>
            <a:r>
              <a:rPr lang="ru-RU" altLang="en-US" sz="2800" b="1" i="1" dirty="0" err="1"/>
              <a:t>отбрана</a:t>
            </a:r>
            <a:r>
              <a:rPr lang="ru-RU" altLang="en-US" sz="2800" b="1" i="1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087B1A-503B-A91A-28D3-9F1EB561B005}"/>
              </a:ext>
            </a:extLst>
          </p:cNvPr>
          <p:cNvSpPr txBox="1"/>
          <p:nvPr/>
        </p:nvSpPr>
        <p:spPr>
          <a:xfrm>
            <a:off x="435428" y="1467151"/>
            <a:ext cx="11321143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spcBef>
                <a:spcPts val="300"/>
              </a:spcBef>
              <a:spcAft>
                <a:spcPts val="600"/>
              </a:spcAft>
            </a:pPr>
            <a:endParaRPr lang="bg-BG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Bef>
                <a:spcPts val="300"/>
              </a:spcBef>
              <a:spcAft>
                <a:spcPts val="600"/>
              </a:spcAft>
            </a:pPr>
            <a:r>
              <a:rPr lang="bg-BG" sz="2800" b="1" dirty="0">
                <a:ea typeface="Calibri" panose="020F0502020204030204" pitchFamily="34" charset="0"/>
              </a:rPr>
              <a:t>- </a:t>
            </a:r>
            <a:r>
              <a:rPr lang="bg-BG" sz="2800" b="1" dirty="0">
                <a:effectLst/>
                <a:ea typeface="Calibri" panose="020F0502020204030204" pitchFamily="34" charset="0"/>
              </a:rPr>
              <a:t>органи за ръководство;</a:t>
            </a:r>
          </a:p>
          <a:p>
            <a:pPr indent="457200" algn="just">
              <a:spcBef>
                <a:spcPts val="300"/>
              </a:spcBef>
              <a:spcAft>
                <a:spcPts val="600"/>
              </a:spcAft>
            </a:pPr>
            <a:r>
              <a:rPr lang="bg-BG" sz="2800" b="1" dirty="0">
                <a:ea typeface="Calibri" panose="020F0502020204030204" pitchFamily="34" charset="0"/>
              </a:rPr>
              <a:t>- В</a:t>
            </a:r>
            <a:r>
              <a:rPr lang="bg-BG" sz="2800" b="1" dirty="0">
                <a:effectLst/>
                <a:ea typeface="Calibri" panose="020F0502020204030204" pitchFamily="34" charset="0"/>
              </a:rPr>
              <a:t>ъоръжени сили;</a:t>
            </a:r>
          </a:p>
          <a:p>
            <a:pPr indent="457200" algn="just">
              <a:spcBef>
                <a:spcPts val="300"/>
              </a:spcBef>
              <a:spcAft>
                <a:spcPts val="600"/>
              </a:spcAft>
            </a:pPr>
            <a:r>
              <a:rPr lang="bg-BG" sz="2800" b="1" dirty="0">
                <a:ea typeface="Calibri" panose="020F0502020204030204" pitchFamily="34" charset="0"/>
              </a:rPr>
              <a:t>- </a:t>
            </a:r>
            <a:r>
              <a:rPr lang="bg-BG" sz="2800" b="1" dirty="0">
                <a:effectLst/>
                <a:ea typeface="Calibri" panose="020F0502020204030204" pitchFamily="34" charset="0"/>
              </a:rPr>
              <a:t>невоенен компонент;</a:t>
            </a:r>
          </a:p>
          <a:p>
            <a:pPr indent="457200" algn="just">
              <a:spcBef>
                <a:spcPts val="300"/>
              </a:spcBef>
              <a:spcAft>
                <a:spcPts val="600"/>
              </a:spcAft>
            </a:pPr>
            <a:r>
              <a:rPr lang="bg-BG" sz="2800" b="1" dirty="0">
                <a:ea typeface="Calibri" panose="020F0502020204030204" pitchFamily="34" charset="0"/>
              </a:rPr>
              <a:t>-</a:t>
            </a:r>
            <a:r>
              <a:rPr lang="bg-BG" sz="2800" b="1" dirty="0">
                <a:effectLst/>
                <a:ea typeface="Calibri" panose="020F0502020204030204" pitchFamily="34" charset="0"/>
              </a:rPr>
              <a:t> инфраструктура на страната. </a:t>
            </a:r>
            <a:endParaRPr lang="en-US" sz="2800" b="1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9663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75F44F-D03A-8EA6-62EE-31182E747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C6D43-6E0F-49BE-B03B-940F17E21D92}" type="datetime1">
              <a:rPr lang="bg-BG" smtClean="0"/>
              <a:pPr/>
              <a:t>9.8.2024 г.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769D14-FC40-6CA1-016E-ABA421B77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Национален военен университет „Васил Левски“ Некласифицирана информация</a:t>
            </a:r>
            <a:endParaRPr lang="bg-B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0E3535-B005-516B-50B9-E7AF4DB57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220AF-99D2-4088-BF11-A2536404386D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7CA1F4-A368-FAA6-EAD4-3481808B355A}"/>
              </a:ext>
            </a:extLst>
          </p:cNvPr>
          <p:cNvSpPr txBox="1"/>
          <p:nvPr/>
        </p:nvSpPr>
        <p:spPr>
          <a:xfrm>
            <a:off x="2166256" y="943931"/>
            <a:ext cx="77723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g-BG" sz="2800" b="1" dirty="0">
                <a:ea typeface="Calibri" panose="020F0502020204030204" pitchFamily="34" charset="0"/>
              </a:rPr>
              <a:t>О</a:t>
            </a:r>
            <a:r>
              <a:rPr lang="bg-BG" sz="2800" b="1" dirty="0">
                <a:effectLst/>
                <a:ea typeface="Calibri" panose="020F0502020204030204" pitchFamily="34" charset="0"/>
              </a:rPr>
              <a:t>рганите за ръководство</a:t>
            </a:r>
            <a:endParaRPr lang="ru-RU" altLang="en-US" sz="2800" b="1" i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087B1A-503B-A91A-28D3-9F1EB561B005}"/>
              </a:ext>
            </a:extLst>
          </p:cNvPr>
          <p:cNvSpPr txBox="1"/>
          <p:nvPr/>
        </p:nvSpPr>
        <p:spPr>
          <a:xfrm>
            <a:off x="435428" y="1467151"/>
            <a:ext cx="11321143" cy="3685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spcBef>
                <a:spcPts val="300"/>
              </a:spcBef>
              <a:spcAft>
                <a:spcPts val="600"/>
              </a:spcAft>
            </a:pPr>
            <a:endParaRPr lang="bg-BG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Bef>
                <a:spcPts val="300"/>
              </a:spcBef>
              <a:spcAft>
                <a:spcPts val="600"/>
              </a:spcAft>
            </a:pPr>
            <a:r>
              <a:rPr lang="bg-BG" sz="2800" dirty="0">
                <a:effectLst/>
                <a:ea typeface="Times New Roman" panose="02020603050405020304" pitchFamily="18" charset="0"/>
              </a:rPr>
              <a:t>- Народното събрание, </a:t>
            </a:r>
          </a:p>
          <a:p>
            <a:pPr indent="457200" algn="just">
              <a:spcBef>
                <a:spcPts val="300"/>
              </a:spcBef>
              <a:spcAft>
                <a:spcPts val="600"/>
              </a:spcAft>
            </a:pPr>
            <a:r>
              <a:rPr lang="bg-BG" sz="2800" dirty="0">
                <a:ea typeface="Times New Roman" panose="02020603050405020304" pitchFamily="18" charset="0"/>
              </a:rPr>
              <a:t>- </a:t>
            </a:r>
            <a:r>
              <a:rPr lang="bg-BG" sz="2800" dirty="0">
                <a:effectLst/>
                <a:ea typeface="Times New Roman" panose="02020603050405020304" pitchFamily="18" charset="0"/>
              </a:rPr>
              <a:t>Президента на страната, </a:t>
            </a:r>
          </a:p>
          <a:p>
            <a:pPr indent="457200" algn="just">
              <a:spcBef>
                <a:spcPts val="300"/>
              </a:spcBef>
              <a:spcAft>
                <a:spcPts val="600"/>
              </a:spcAft>
            </a:pPr>
            <a:r>
              <a:rPr lang="bg-BG" sz="2800" dirty="0">
                <a:ea typeface="Times New Roman" panose="02020603050405020304" pitchFamily="18" charset="0"/>
              </a:rPr>
              <a:t>- </a:t>
            </a:r>
            <a:r>
              <a:rPr lang="bg-BG" sz="2800" dirty="0">
                <a:effectLst/>
                <a:ea typeface="Times New Roman" panose="02020603050405020304" pitchFamily="18" charset="0"/>
              </a:rPr>
              <a:t>Министерския съвет, </a:t>
            </a:r>
          </a:p>
          <a:p>
            <a:pPr indent="457200" algn="just">
              <a:spcBef>
                <a:spcPts val="300"/>
              </a:spcBef>
              <a:spcAft>
                <a:spcPts val="600"/>
              </a:spcAft>
            </a:pPr>
            <a:r>
              <a:rPr lang="bg-BG" sz="2800" dirty="0">
                <a:ea typeface="Times New Roman" panose="02020603050405020304" pitchFamily="18" charset="0"/>
              </a:rPr>
              <a:t>- </a:t>
            </a:r>
            <a:r>
              <a:rPr lang="bg-BG" sz="2800" dirty="0">
                <a:effectLst/>
                <a:ea typeface="Times New Roman" panose="02020603050405020304" pitchFamily="18" charset="0"/>
              </a:rPr>
              <a:t>Министъра на отбраната,</a:t>
            </a:r>
          </a:p>
          <a:p>
            <a:pPr indent="457200" algn="just">
              <a:spcBef>
                <a:spcPts val="300"/>
              </a:spcBef>
              <a:spcAft>
                <a:spcPts val="600"/>
              </a:spcAft>
            </a:pPr>
            <a:r>
              <a:rPr lang="bg-BG" sz="2800" dirty="0">
                <a:ea typeface="Times New Roman" panose="02020603050405020304" pitchFamily="18" charset="0"/>
              </a:rPr>
              <a:t>-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bg-BG" sz="2800" dirty="0">
                <a:ea typeface="Times New Roman" panose="02020603050405020304" pitchFamily="18" charset="0"/>
              </a:rPr>
              <a:t>Р</a:t>
            </a:r>
            <a:r>
              <a:rPr lang="bg-BG" sz="2800" dirty="0">
                <a:effectLst/>
                <a:ea typeface="Times New Roman" panose="02020603050405020304" pitchFamily="18" charset="0"/>
              </a:rPr>
              <a:t>ъководители на институциите от централната и териториалната администрация и тези за местно самоуправление.</a:t>
            </a:r>
            <a:endParaRPr lang="en-US" sz="2800" b="1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053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75F44F-D03A-8EA6-62EE-31182E747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C6D43-6E0F-49BE-B03B-940F17E21D92}" type="datetime1">
              <a:rPr lang="bg-BG" smtClean="0"/>
              <a:pPr/>
              <a:t>9.8.2024 г.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769D14-FC40-6CA1-016E-ABA421B77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Национален военен университет „Васил Левски“ Некласифицирана информация</a:t>
            </a:r>
            <a:endParaRPr lang="bg-B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0E3535-B005-516B-50B9-E7AF4DB57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220AF-99D2-4088-BF11-A2536404386D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7CA1F4-A368-FAA6-EAD4-3481808B355A}"/>
              </a:ext>
            </a:extLst>
          </p:cNvPr>
          <p:cNvSpPr txBox="1"/>
          <p:nvPr/>
        </p:nvSpPr>
        <p:spPr>
          <a:xfrm>
            <a:off x="2166256" y="943931"/>
            <a:ext cx="77723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g-BG" sz="2800" b="1" dirty="0">
                <a:ea typeface="Calibri" panose="020F0502020204030204" pitchFamily="34" charset="0"/>
              </a:rPr>
              <a:t>В</a:t>
            </a:r>
            <a:r>
              <a:rPr lang="bg-BG" sz="2800" b="1" dirty="0">
                <a:effectLst/>
                <a:ea typeface="Calibri" panose="020F0502020204030204" pitchFamily="34" charset="0"/>
              </a:rPr>
              <a:t>ъоръжените сили включват</a:t>
            </a:r>
            <a:endParaRPr lang="ru-RU" altLang="en-US" sz="2800" b="1" i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087B1A-503B-A91A-28D3-9F1EB561B005}"/>
              </a:ext>
            </a:extLst>
          </p:cNvPr>
          <p:cNvSpPr txBox="1"/>
          <p:nvPr/>
        </p:nvSpPr>
        <p:spPr>
          <a:xfrm>
            <a:off x="435428" y="1467151"/>
            <a:ext cx="11321143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spcBef>
                <a:spcPts val="300"/>
              </a:spcBef>
              <a:spcAft>
                <a:spcPts val="600"/>
              </a:spcAft>
            </a:pPr>
            <a:endParaRPr lang="bg-BG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Bef>
                <a:spcPts val="300"/>
              </a:spcBef>
              <a:spcAft>
                <a:spcPts val="600"/>
              </a:spcAft>
            </a:pPr>
            <a:r>
              <a:rPr lang="ru-RU" sz="2800" dirty="0">
                <a:effectLst/>
                <a:ea typeface="Times New Roman" panose="02020603050405020304" pitchFamily="18" charset="0"/>
              </a:rPr>
              <a:t>-</a:t>
            </a:r>
            <a:r>
              <a:rPr lang="ru-RU" sz="2800" dirty="0" err="1">
                <a:effectLst/>
                <a:ea typeface="Times New Roman" panose="02020603050405020304" pitchFamily="18" charset="0"/>
              </a:rPr>
              <a:t>Българската</a:t>
            </a:r>
            <a:r>
              <a:rPr lang="ru-RU" sz="2800" dirty="0">
                <a:effectLst/>
                <a:ea typeface="Times New Roman" panose="02020603050405020304" pitchFamily="18" charset="0"/>
              </a:rPr>
              <a:t> армия; </a:t>
            </a:r>
          </a:p>
          <a:p>
            <a:pPr indent="457200" algn="just">
              <a:spcBef>
                <a:spcPts val="300"/>
              </a:spcBef>
              <a:spcAft>
                <a:spcPts val="600"/>
              </a:spcAft>
            </a:pPr>
            <a:r>
              <a:rPr lang="ru-RU" sz="2800" dirty="0">
                <a:ea typeface="Times New Roman" panose="02020603050405020304" pitchFamily="18" charset="0"/>
              </a:rPr>
              <a:t>-</a:t>
            </a:r>
            <a:r>
              <a:rPr lang="ru-RU" sz="2800" dirty="0">
                <a:effectLst/>
                <a:ea typeface="Times New Roman" panose="02020603050405020304" pitchFamily="18" charset="0"/>
              </a:rPr>
              <a:t>служба „</a:t>
            </a:r>
            <a:r>
              <a:rPr lang="ru-RU" sz="2800" dirty="0" err="1">
                <a:effectLst/>
                <a:ea typeface="Times New Roman" panose="02020603050405020304" pitchFamily="18" charset="0"/>
              </a:rPr>
              <a:t>Военна</a:t>
            </a:r>
            <a:r>
              <a:rPr lang="ru-RU" sz="2800" dirty="0">
                <a:effectLst/>
                <a:ea typeface="Times New Roman" panose="02020603050405020304" pitchFamily="18" charset="0"/>
              </a:rPr>
              <a:t> полиция”, служба „</a:t>
            </a:r>
            <a:r>
              <a:rPr lang="ru-RU" sz="2800" dirty="0" err="1">
                <a:effectLst/>
                <a:ea typeface="Times New Roman" panose="02020603050405020304" pitchFamily="18" charset="0"/>
              </a:rPr>
              <a:t>Военно</a:t>
            </a:r>
            <a:r>
              <a:rPr lang="ru-RU" sz="2800" dirty="0">
                <a:effectLst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ea typeface="Times New Roman" panose="02020603050405020304" pitchFamily="18" charset="0"/>
              </a:rPr>
              <a:t>разузнаване</a:t>
            </a:r>
            <a:r>
              <a:rPr lang="ru-RU" sz="2800" dirty="0">
                <a:effectLst/>
                <a:ea typeface="Times New Roman" panose="02020603050405020304" pitchFamily="18" charset="0"/>
              </a:rPr>
              <a:t>”; </a:t>
            </a:r>
          </a:p>
          <a:p>
            <a:pPr indent="457200" algn="just">
              <a:spcBef>
                <a:spcPts val="300"/>
              </a:spcBef>
              <a:spcAft>
                <a:spcPts val="600"/>
              </a:spcAft>
            </a:pPr>
            <a:r>
              <a:rPr lang="ru-RU" sz="2800" dirty="0">
                <a:effectLst/>
                <a:ea typeface="Times New Roman" panose="02020603050405020304" pitchFamily="18" charset="0"/>
              </a:rPr>
              <a:t>-</a:t>
            </a:r>
            <a:r>
              <a:rPr lang="ru-RU" sz="2800" dirty="0" err="1">
                <a:effectLst/>
                <a:ea typeface="Times New Roman" panose="02020603050405020304" pitchFamily="18" charset="0"/>
              </a:rPr>
              <a:t>военните</a:t>
            </a:r>
            <a:r>
              <a:rPr lang="ru-RU" sz="2800" dirty="0">
                <a:effectLst/>
                <a:ea typeface="Times New Roman" panose="02020603050405020304" pitchFamily="18" charset="0"/>
              </a:rPr>
              <a:t> академии и </a:t>
            </a:r>
            <a:r>
              <a:rPr lang="ru-RU" sz="2800" dirty="0" err="1">
                <a:effectLst/>
                <a:ea typeface="Times New Roman" panose="02020603050405020304" pitchFamily="18" charset="0"/>
              </a:rPr>
              <a:t>висшите</a:t>
            </a:r>
            <a:r>
              <a:rPr lang="ru-RU" sz="2800" dirty="0">
                <a:effectLst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ea typeface="Times New Roman" panose="02020603050405020304" pitchFamily="18" charset="0"/>
              </a:rPr>
              <a:t>военни</a:t>
            </a:r>
            <a:r>
              <a:rPr lang="ru-RU" sz="2800" dirty="0">
                <a:effectLst/>
                <a:ea typeface="Times New Roman" panose="02020603050405020304" pitchFamily="18" charset="0"/>
              </a:rPr>
              <a:t> училища; </a:t>
            </a:r>
          </a:p>
          <a:p>
            <a:pPr indent="457200" algn="just">
              <a:spcBef>
                <a:spcPts val="300"/>
              </a:spcBef>
              <a:spcAft>
                <a:spcPts val="600"/>
              </a:spcAft>
            </a:pPr>
            <a:r>
              <a:rPr lang="ru-RU" sz="2800" dirty="0">
                <a:effectLst/>
                <a:ea typeface="Times New Roman" panose="02020603050405020304" pitchFamily="18" charset="0"/>
              </a:rPr>
              <a:t> -</a:t>
            </a:r>
            <a:r>
              <a:rPr lang="ru-RU" sz="2800" dirty="0" err="1">
                <a:effectLst/>
                <a:ea typeface="Times New Roman" panose="02020603050405020304" pitchFamily="18" charset="0"/>
              </a:rPr>
              <a:t>Военномедицинска</a:t>
            </a:r>
            <a:r>
              <a:rPr lang="ru-RU" sz="2800" dirty="0">
                <a:effectLst/>
                <a:ea typeface="Times New Roman" panose="02020603050405020304" pitchFamily="18" charset="0"/>
              </a:rPr>
              <a:t> академия; </a:t>
            </a:r>
            <a:r>
              <a:rPr lang="ru-RU" sz="2800" dirty="0" err="1">
                <a:effectLst/>
                <a:ea typeface="Times New Roman" panose="02020603050405020304" pitchFamily="18" charset="0"/>
              </a:rPr>
              <a:t>Националната</a:t>
            </a:r>
            <a:r>
              <a:rPr lang="ru-RU" sz="2800" dirty="0">
                <a:effectLst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ea typeface="Times New Roman" panose="02020603050405020304" pitchFamily="18" charset="0"/>
              </a:rPr>
              <a:t>гвардейска</a:t>
            </a:r>
            <a:r>
              <a:rPr lang="ru-RU" sz="2800" dirty="0">
                <a:effectLst/>
                <a:ea typeface="Times New Roman" panose="02020603050405020304" pitchFamily="18" charset="0"/>
              </a:rPr>
              <a:t> част; Военно-</a:t>
            </a:r>
            <a:r>
              <a:rPr lang="ru-RU" sz="2800" dirty="0" err="1">
                <a:effectLst/>
                <a:ea typeface="Times New Roman" panose="02020603050405020304" pitchFamily="18" charset="0"/>
              </a:rPr>
              <a:t>географската</a:t>
            </a:r>
            <a:r>
              <a:rPr lang="ru-RU" sz="2800" dirty="0">
                <a:effectLst/>
                <a:ea typeface="Times New Roman" panose="02020603050405020304" pitchFamily="18" charset="0"/>
              </a:rPr>
              <a:t> служба; </a:t>
            </a:r>
          </a:p>
          <a:p>
            <a:pPr indent="457200" algn="just">
              <a:spcBef>
                <a:spcPts val="300"/>
              </a:spcBef>
              <a:spcAft>
                <a:spcPts val="600"/>
              </a:spcAft>
            </a:pPr>
            <a:r>
              <a:rPr lang="ru-RU" sz="2800" dirty="0">
                <a:effectLst/>
                <a:ea typeface="Times New Roman" panose="02020603050405020304" pitchFamily="18" charset="0"/>
              </a:rPr>
              <a:t>- </a:t>
            </a:r>
            <a:r>
              <a:rPr lang="ru-RU" sz="2800" dirty="0" err="1">
                <a:effectLst/>
                <a:ea typeface="Times New Roman" panose="02020603050405020304" pitchFamily="18" charset="0"/>
              </a:rPr>
              <a:t>Стационарната</a:t>
            </a:r>
            <a:r>
              <a:rPr lang="ru-RU" sz="2800" dirty="0">
                <a:effectLst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ea typeface="Times New Roman" panose="02020603050405020304" pitchFamily="18" charset="0"/>
              </a:rPr>
              <a:t>комуникационна</a:t>
            </a:r>
            <a:r>
              <a:rPr lang="ru-RU" sz="2800" dirty="0">
                <a:effectLst/>
                <a:ea typeface="Times New Roman" panose="02020603050405020304" pitchFamily="18" charset="0"/>
              </a:rPr>
              <a:t> и </a:t>
            </a:r>
            <a:r>
              <a:rPr lang="ru-RU" sz="2800" dirty="0" err="1">
                <a:effectLst/>
                <a:ea typeface="Times New Roman" panose="02020603050405020304" pitchFamily="18" charset="0"/>
              </a:rPr>
              <a:t>информационна</a:t>
            </a:r>
            <a:r>
              <a:rPr lang="ru-RU" sz="2800" dirty="0">
                <a:effectLst/>
                <a:ea typeface="Times New Roman" panose="02020603050405020304" pitchFamily="18" charset="0"/>
              </a:rPr>
              <a:t> система;</a:t>
            </a:r>
          </a:p>
          <a:p>
            <a:pPr indent="457200" algn="just">
              <a:spcBef>
                <a:spcPts val="300"/>
              </a:spcBef>
              <a:spcAft>
                <a:spcPts val="600"/>
              </a:spcAft>
            </a:pPr>
            <a:r>
              <a:rPr lang="ru-RU" sz="2800" dirty="0">
                <a:ea typeface="Times New Roman" panose="02020603050405020304" pitchFamily="18" charset="0"/>
              </a:rPr>
              <a:t>-</a:t>
            </a:r>
            <a:r>
              <a:rPr lang="ru-RU" sz="2800" dirty="0" err="1">
                <a:effectLst/>
                <a:ea typeface="Times New Roman" panose="02020603050405020304" pitchFamily="18" charset="0"/>
              </a:rPr>
              <a:t>Централното</a:t>
            </a:r>
            <a:r>
              <a:rPr lang="ru-RU" sz="2800" dirty="0">
                <a:effectLst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ea typeface="Times New Roman" panose="02020603050405020304" pitchFamily="18" charset="0"/>
              </a:rPr>
              <a:t>военно</a:t>
            </a:r>
            <a:r>
              <a:rPr lang="ru-RU" sz="2800" dirty="0">
                <a:effectLst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ea typeface="Times New Roman" panose="02020603050405020304" pitchFamily="18" charset="0"/>
              </a:rPr>
              <a:t>окръжие</a:t>
            </a:r>
            <a:r>
              <a:rPr lang="ru-RU" sz="2800" dirty="0">
                <a:effectLst/>
                <a:ea typeface="Times New Roman" panose="02020603050405020304" pitchFamily="18" charset="0"/>
              </a:rPr>
              <a:t>, </a:t>
            </a:r>
            <a:r>
              <a:rPr lang="ru-RU" sz="2800" dirty="0" err="1">
                <a:effectLst/>
                <a:ea typeface="Times New Roman" panose="02020603050405020304" pitchFamily="18" charset="0"/>
              </a:rPr>
              <a:t>Централния</a:t>
            </a:r>
            <a:r>
              <a:rPr lang="ru-RU" sz="2800" dirty="0">
                <a:effectLst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ea typeface="Times New Roman" panose="02020603050405020304" pitchFamily="18" charset="0"/>
              </a:rPr>
              <a:t>артилерийски</a:t>
            </a:r>
            <a:r>
              <a:rPr lang="ru-RU" sz="2800" dirty="0">
                <a:effectLst/>
                <a:ea typeface="Times New Roman" panose="02020603050405020304" pitchFamily="18" charset="0"/>
              </a:rPr>
              <a:t> технически </a:t>
            </a:r>
            <a:r>
              <a:rPr lang="ru-RU" sz="2800" dirty="0" err="1">
                <a:effectLst/>
                <a:ea typeface="Times New Roman" panose="02020603050405020304" pitchFamily="18" charset="0"/>
              </a:rPr>
              <a:t>изпитателен</a:t>
            </a:r>
            <a:r>
              <a:rPr lang="ru-RU" sz="2800" dirty="0">
                <a:effectLst/>
                <a:ea typeface="Times New Roman" panose="02020603050405020304" pitchFamily="18" charset="0"/>
              </a:rPr>
              <a:t> полигон и </a:t>
            </a:r>
            <a:r>
              <a:rPr lang="ru-RU" sz="2800" dirty="0" err="1">
                <a:effectLst/>
                <a:ea typeface="Times New Roman" panose="02020603050405020304" pitchFamily="18" charset="0"/>
              </a:rPr>
              <a:t>Коменданство</a:t>
            </a:r>
            <a:r>
              <a:rPr lang="ru-RU" sz="2800" dirty="0">
                <a:effectLst/>
                <a:ea typeface="Times New Roman" panose="02020603050405020304" pitchFamily="18" charset="0"/>
              </a:rPr>
              <a:t> на МО</a:t>
            </a:r>
            <a:endParaRPr lang="en-US" sz="2800" b="1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594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00107A-399D-4BEA-D21C-1E8BF0337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C6D43-6E0F-49BE-B03B-940F17E21D92}" type="datetime1">
              <a:rPr lang="bg-BG" smtClean="0"/>
              <a:pPr/>
              <a:t>9.8.2024 г.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0E4103-7001-6243-506A-BD26C6A76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Национален военен университет „Васил Левски“ Некласифицирана информация</a:t>
            </a:r>
            <a:endParaRPr lang="bg-B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820A28-3DB8-7016-E390-4D6F16F74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220AF-99D2-4088-BF11-A2536404386D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10EE5A-3138-07F0-5E4E-34BF343137BF}"/>
              </a:ext>
            </a:extLst>
          </p:cNvPr>
          <p:cNvSpPr txBox="1"/>
          <p:nvPr/>
        </p:nvSpPr>
        <p:spPr>
          <a:xfrm>
            <a:off x="2135086" y="1815012"/>
            <a:ext cx="864602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sz="2800" dirty="0"/>
              <a:t>ОКАЗВАНЕ НА ПОМОЩ НА НАСЕЛЕНИЕТО ОТ </a:t>
            </a:r>
          </a:p>
          <a:p>
            <a:pPr algn="ctr"/>
            <a:r>
              <a:rPr lang="bg-BG" sz="2800" dirty="0"/>
              <a:t>ВЪОРЪЖЕНИТЕ СИЛИ ПРИ КРИЗИ ОТ ВОЕНЕН ХАРАКТЕР</a:t>
            </a:r>
            <a:endParaRPr lang="en-US" sz="2800" dirty="0"/>
          </a:p>
        </p:txBody>
      </p:sp>
      <p:pic>
        <p:nvPicPr>
          <p:cNvPr id="1026" name="Picture 2" descr="България въвежда военно обучение в училищата - DUNAVMOST.com">
            <a:extLst>
              <a:ext uri="{FF2B5EF4-FFF2-40B4-BE49-F238E27FC236}">
                <a16:creationId xmlns:a16="http://schemas.microsoft.com/office/drawing/2014/main" id="{01332F0A-0C04-ED01-EAAA-0439C35475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156857"/>
            <a:ext cx="5089071" cy="2908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4435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75F44F-D03A-8EA6-62EE-31182E747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C6D43-6E0F-49BE-B03B-940F17E21D92}" type="datetime1">
              <a:rPr lang="bg-BG" smtClean="0"/>
              <a:pPr/>
              <a:t>9.8.2024 г.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769D14-FC40-6CA1-016E-ABA421B77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Национален военен университет „Васил Левски“ Некласифицирана информация</a:t>
            </a:r>
            <a:endParaRPr lang="bg-B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0E3535-B005-516B-50B9-E7AF4DB57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220AF-99D2-4088-BF11-A2536404386D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7CA1F4-A368-FAA6-EAD4-3481808B355A}"/>
              </a:ext>
            </a:extLst>
          </p:cNvPr>
          <p:cNvSpPr txBox="1"/>
          <p:nvPr/>
        </p:nvSpPr>
        <p:spPr>
          <a:xfrm>
            <a:off x="2166256" y="943931"/>
            <a:ext cx="77723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g-BG" sz="2800" b="1" dirty="0">
                <a:ea typeface="Calibri" panose="020F0502020204030204" pitchFamily="34" charset="0"/>
              </a:rPr>
              <a:t>Невоенен компонент</a:t>
            </a:r>
            <a:endParaRPr lang="ru-RU" altLang="en-US" sz="2800" b="1" i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087B1A-503B-A91A-28D3-9F1EB561B005}"/>
              </a:ext>
            </a:extLst>
          </p:cNvPr>
          <p:cNvSpPr txBox="1"/>
          <p:nvPr/>
        </p:nvSpPr>
        <p:spPr>
          <a:xfrm>
            <a:off x="435428" y="1467151"/>
            <a:ext cx="11321143" cy="4116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spcBef>
                <a:spcPts val="300"/>
              </a:spcBef>
              <a:spcAft>
                <a:spcPts val="600"/>
              </a:spcAft>
            </a:pPr>
            <a:endParaRPr lang="bg-BG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Bef>
                <a:spcPts val="300"/>
              </a:spcBef>
              <a:spcAft>
                <a:spcPts val="600"/>
              </a:spcAft>
            </a:pPr>
            <a:r>
              <a:rPr lang="ru-RU" sz="2800" dirty="0">
                <a:effectLst/>
                <a:ea typeface="Times New Roman" panose="02020603050405020304" pitchFamily="18" charset="0"/>
              </a:rPr>
              <a:t>-</a:t>
            </a:r>
            <a:r>
              <a:rPr lang="bg-BG" sz="2800" dirty="0">
                <a:effectLst/>
                <a:ea typeface="Calibri" panose="020F0502020204030204" pitchFamily="34" charset="0"/>
              </a:rPr>
              <a:t> силите и средствата на министерствата и ведомствата от централната администрация; </a:t>
            </a:r>
          </a:p>
          <a:p>
            <a:pPr indent="457200" algn="just">
              <a:spcBef>
                <a:spcPts val="300"/>
              </a:spcBef>
              <a:spcAft>
                <a:spcPts val="600"/>
              </a:spcAft>
            </a:pPr>
            <a:r>
              <a:rPr lang="bg-BG" sz="2800" dirty="0">
                <a:ea typeface="Calibri" panose="020F0502020204030204" pitchFamily="34" charset="0"/>
              </a:rPr>
              <a:t>-</a:t>
            </a:r>
            <a:r>
              <a:rPr lang="bg-BG" sz="2800" dirty="0">
                <a:effectLst/>
                <a:ea typeface="Calibri" panose="020F0502020204030204" pitchFamily="34" charset="0"/>
              </a:rPr>
              <a:t>специализираните служби;</a:t>
            </a:r>
          </a:p>
          <a:p>
            <a:pPr indent="457200" algn="just">
              <a:spcBef>
                <a:spcPts val="300"/>
              </a:spcBef>
              <a:spcAft>
                <a:spcPts val="600"/>
              </a:spcAft>
            </a:pPr>
            <a:r>
              <a:rPr lang="bg-BG" sz="2800" dirty="0">
                <a:ea typeface="Calibri" panose="020F0502020204030204" pitchFamily="34" charset="0"/>
              </a:rPr>
              <a:t>-</a:t>
            </a:r>
            <a:r>
              <a:rPr lang="bg-BG" sz="2800" dirty="0">
                <a:effectLst/>
                <a:ea typeface="Calibri" panose="020F0502020204030204" pitchFamily="34" charset="0"/>
              </a:rPr>
              <a:t>териториалната администрация, органите на местното самоуправление;</a:t>
            </a:r>
          </a:p>
          <a:p>
            <a:pPr indent="457200" algn="just">
              <a:spcBef>
                <a:spcPts val="300"/>
              </a:spcBef>
              <a:spcAft>
                <a:spcPts val="600"/>
              </a:spcAft>
            </a:pPr>
            <a:r>
              <a:rPr lang="bg-BG" sz="2800" dirty="0">
                <a:ea typeface="Calibri" panose="020F0502020204030204" pitchFamily="34" charset="0"/>
              </a:rPr>
              <a:t>-</a:t>
            </a:r>
            <a:r>
              <a:rPr lang="bg-BG" sz="2800" dirty="0">
                <a:effectLst/>
                <a:ea typeface="Calibri" panose="020F0502020204030204" pitchFamily="34" charset="0"/>
              </a:rPr>
              <a:t>търговските дружества, държавните предприятия;</a:t>
            </a:r>
          </a:p>
          <a:p>
            <a:pPr indent="457200" algn="just">
              <a:spcBef>
                <a:spcPts val="300"/>
              </a:spcBef>
              <a:spcAft>
                <a:spcPts val="600"/>
              </a:spcAft>
            </a:pPr>
            <a:r>
              <a:rPr lang="bg-BG" sz="2800" dirty="0">
                <a:ea typeface="Calibri" panose="020F0502020204030204" pitchFamily="34" charset="0"/>
              </a:rPr>
              <a:t>-</a:t>
            </a:r>
            <a:r>
              <a:rPr lang="bg-BG" sz="2800" dirty="0">
                <a:effectLst/>
                <a:ea typeface="Calibri" panose="020F0502020204030204" pitchFamily="34" charset="0"/>
              </a:rPr>
              <a:t>организациите и гражданите.</a:t>
            </a:r>
            <a:endParaRPr lang="en-US" sz="2800" b="1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9599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75F44F-D03A-8EA6-62EE-31182E747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C6D43-6E0F-49BE-B03B-940F17E21D92}" type="datetime1">
              <a:rPr lang="bg-BG" smtClean="0"/>
              <a:pPr/>
              <a:t>9.8.2024 г.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769D14-FC40-6CA1-016E-ABA421B77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Национален военен университет „Васил Левски“ Некласифицирана информация</a:t>
            </a:r>
            <a:endParaRPr lang="bg-B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0E3535-B005-516B-50B9-E7AF4DB57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220AF-99D2-4088-BF11-A2536404386D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7CA1F4-A368-FAA6-EAD4-3481808B355A}"/>
              </a:ext>
            </a:extLst>
          </p:cNvPr>
          <p:cNvSpPr txBox="1"/>
          <p:nvPr/>
        </p:nvSpPr>
        <p:spPr>
          <a:xfrm>
            <a:off x="1464128" y="919739"/>
            <a:ext cx="92637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g-BG" sz="2800" b="1" dirty="0">
                <a:ea typeface="Calibri" panose="020F0502020204030204" pitchFamily="34" charset="0"/>
              </a:rPr>
              <a:t>Инфраструктурата на страната на системата за отбрана </a:t>
            </a:r>
            <a:endParaRPr lang="ru-RU" altLang="en-US" sz="2800" b="1" dirty="0">
              <a:ea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087B1A-503B-A91A-28D3-9F1EB561B005}"/>
              </a:ext>
            </a:extLst>
          </p:cNvPr>
          <p:cNvSpPr txBox="1"/>
          <p:nvPr/>
        </p:nvSpPr>
        <p:spPr>
          <a:xfrm>
            <a:off x="435428" y="1467151"/>
            <a:ext cx="11321143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spcBef>
                <a:spcPts val="300"/>
              </a:spcBef>
              <a:spcAft>
                <a:spcPts val="600"/>
              </a:spcAft>
            </a:pPr>
            <a:r>
              <a:rPr lang="ru-RU" sz="2800" dirty="0">
                <a:effectLst/>
                <a:ea typeface="Times New Roman" panose="02020603050405020304" pitchFamily="18" charset="0"/>
              </a:rPr>
              <a:t>-</a:t>
            </a:r>
            <a:r>
              <a:rPr lang="bg-BG" sz="2800" dirty="0">
                <a:effectLst/>
                <a:ea typeface="Calibri" panose="020F0502020204030204" pitchFamily="34" charset="0"/>
              </a:rPr>
              <a:t> </a:t>
            </a:r>
            <a:r>
              <a:rPr lang="ru-RU" sz="2800" dirty="0" err="1">
                <a:effectLst/>
                <a:ea typeface="Calibri" panose="020F0502020204030204" pitchFamily="34" charset="0"/>
              </a:rPr>
              <a:t>транспортните</a:t>
            </a:r>
            <a:r>
              <a:rPr lang="ru-RU" sz="2800" dirty="0">
                <a:effectLst/>
                <a:ea typeface="Calibri" panose="020F0502020204030204" pitchFamily="34" charset="0"/>
              </a:rPr>
              <a:t> </a:t>
            </a:r>
            <a:r>
              <a:rPr lang="ru-RU" sz="2800" dirty="0" err="1">
                <a:effectLst/>
                <a:ea typeface="Calibri" panose="020F0502020204030204" pitchFamily="34" charset="0"/>
              </a:rPr>
              <a:t>комуникации</a:t>
            </a:r>
            <a:r>
              <a:rPr lang="ru-RU" sz="2800" dirty="0">
                <a:effectLst/>
                <a:ea typeface="Calibri" panose="020F0502020204030204" pitchFamily="34" charset="0"/>
              </a:rPr>
              <a:t>; </a:t>
            </a:r>
          </a:p>
          <a:p>
            <a:pPr indent="457200" algn="just">
              <a:spcBef>
                <a:spcPts val="300"/>
              </a:spcBef>
              <a:spcAft>
                <a:spcPts val="600"/>
              </a:spcAft>
            </a:pPr>
            <a:r>
              <a:rPr lang="ru-RU" sz="2800" dirty="0">
                <a:ea typeface="Calibri" panose="020F0502020204030204" pitchFamily="34" charset="0"/>
              </a:rPr>
              <a:t>-</a:t>
            </a:r>
            <a:r>
              <a:rPr lang="ru-RU" sz="2800" dirty="0" err="1">
                <a:effectLst/>
                <a:ea typeface="Calibri" panose="020F0502020204030204" pitchFamily="34" charset="0"/>
              </a:rPr>
              <a:t>съобщителната</a:t>
            </a:r>
            <a:r>
              <a:rPr lang="ru-RU" sz="2800" dirty="0">
                <a:effectLst/>
                <a:ea typeface="Calibri" panose="020F0502020204030204" pitchFamily="34" charset="0"/>
              </a:rPr>
              <a:t> система; </a:t>
            </a:r>
          </a:p>
          <a:p>
            <a:pPr indent="457200" algn="just">
              <a:spcBef>
                <a:spcPts val="300"/>
              </a:spcBef>
              <a:spcAft>
                <a:spcPts val="600"/>
              </a:spcAft>
            </a:pPr>
            <a:r>
              <a:rPr lang="ru-RU" sz="2800" dirty="0">
                <a:ea typeface="Calibri" panose="020F0502020204030204" pitchFamily="34" charset="0"/>
              </a:rPr>
              <a:t>-</a:t>
            </a:r>
            <a:r>
              <a:rPr lang="ru-RU" sz="2800" dirty="0" err="1">
                <a:effectLst/>
                <a:ea typeface="Calibri" panose="020F0502020204030204" pitchFamily="34" charset="0"/>
              </a:rPr>
              <a:t>системата</a:t>
            </a:r>
            <a:r>
              <a:rPr lang="ru-RU" sz="2800" dirty="0">
                <a:effectLst/>
                <a:ea typeface="Calibri" panose="020F0502020204030204" pitchFamily="34" charset="0"/>
              </a:rPr>
              <a:t> от </a:t>
            </a:r>
            <a:r>
              <a:rPr lang="ru-RU" sz="2800" dirty="0" err="1">
                <a:effectLst/>
                <a:ea typeface="Calibri" panose="020F0502020204030204" pitchFamily="34" charset="0"/>
              </a:rPr>
              <a:t>изградените</a:t>
            </a:r>
            <a:r>
              <a:rPr lang="ru-RU" sz="2800" dirty="0">
                <a:effectLst/>
                <a:ea typeface="Calibri" panose="020F0502020204030204" pitchFamily="34" charset="0"/>
              </a:rPr>
              <a:t> в мирно </a:t>
            </a:r>
            <a:r>
              <a:rPr lang="ru-RU" sz="2800" dirty="0" err="1">
                <a:effectLst/>
                <a:ea typeface="Calibri" panose="020F0502020204030204" pitchFamily="34" charset="0"/>
              </a:rPr>
              <a:t>време</a:t>
            </a:r>
            <a:r>
              <a:rPr lang="ru-RU" sz="2800" dirty="0">
                <a:effectLst/>
                <a:ea typeface="Calibri" panose="020F0502020204030204" pitchFamily="34" charset="0"/>
              </a:rPr>
              <a:t> </a:t>
            </a:r>
            <a:r>
              <a:rPr lang="ru-RU" sz="2800" dirty="0" err="1">
                <a:effectLst/>
                <a:ea typeface="Calibri" panose="020F0502020204030204" pitchFamily="34" charset="0"/>
              </a:rPr>
              <a:t>пунктове</a:t>
            </a:r>
            <a:r>
              <a:rPr lang="ru-RU" sz="2800" dirty="0">
                <a:effectLst/>
                <a:ea typeface="Calibri" panose="020F0502020204030204" pitchFamily="34" charset="0"/>
              </a:rPr>
              <a:t> за управление;</a:t>
            </a:r>
          </a:p>
          <a:p>
            <a:pPr indent="457200" algn="just">
              <a:spcBef>
                <a:spcPts val="300"/>
              </a:spcBef>
              <a:spcAft>
                <a:spcPts val="600"/>
              </a:spcAft>
            </a:pPr>
            <a:r>
              <a:rPr lang="ru-RU" sz="2800" dirty="0">
                <a:ea typeface="Calibri" panose="020F0502020204030204" pitchFamily="34" charset="0"/>
              </a:rPr>
              <a:t>-</a:t>
            </a:r>
            <a:r>
              <a:rPr lang="ru-RU" sz="2800" dirty="0">
                <a:effectLst/>
                <a:ea typeface="Calibri" panose="020F0502020204030204" pitchFamily="34" charset="0"/>
              </a:rPr>
              <a:t> </a:t>
            </a:r>
            <a:r>
              <a:rPr lang="ru-RU" sz="2800" dirty="0" err="1">
                <a:effectLst/>
                <a:ea typeface="Calibri" panose="020F0502020204030204" pitchFamily="34" charset="0"/>
              </a:rPr>
              <a:t>системата</a:t>
            </a:r>
            <a:r>
              <a:rPr lang="ru-RU" sz="2800" dirty="0">
                <a:effectLst/>
                <a:ea typeface="Calibri" panose="020F0502020204030204" pitchFamily="34" charset="0"/>
              </a:rPr>
              <a:t> на </a:t>
            </a:r>
            <a:r>
              <a:rPr lang="ru-RU" sz="2800" dirty="0" err="1">
                <a:effectLst/>
                <a:ea typeface="Calibri" panose="020F0502020204030204" pitchFamily="34" charset="0"/>
              </a:rPr>
              <a:t>енергетиката</a:t>
            </a:r>
            <a:r>
              <a:rPr lang="ru-RU" sz="2800" dirty="0">
                <a:effectLst/>
                <a:ea typeface="Calibri" panose="020F0502020204030204" pitchFamily="34" charset="0"/>
              </a:rPr>
              <a:t> и </a:t>
            </a:r>
            <a:r>
              <a:rPr lang="ru-RU" sz="2800" dirty="0" err="1">
                <a:effectLst/>
                <a:ea typeface="Calibri" panose="020F0502020204030204" pitchFamily="34" charset="0"/>
              </a:rPr>
              <a:t>енергийните</a:t>
            </a:r>
            <a:r>
              <a:rPr lang="ru-RU" sz="2800" dirty="0">
                <a:effectLst/>
                <a:ea typeface="Calibri" panose="020F0502020204030204" pitchFamily="34" charset="0"/>
              </a:rPr>
              <a:t> </a:t>
            </a:r>
            <a:r>
              <a:rPr lang="ru-RU" sz="2800" dirty="0" err="1">
                <a:effectLst/>
                <a:ea typeface="Calibri" panose="020F0502020204030204" pitchFamily="34" charset="0"/>
              </a:rPr>
              <a:t>ресурси</a:t>
            </a:r>
            <a:r>
              <a:rPr lang="ru-RU" sz="2800" dirty="0">
                <a:effectLst/>
                <a:ea typeface="Calibri" panose="020F0502020204030204" pitchFamily="34" charset="0"/>
              </a:rPr>
              <a:t>; </a:t>
            </a:r>
          </a:p>
          <a:p>
            <a:pPr indent="457200" algn="just">
              <a:spcBef>
                <a:spcPts val="300"/>
              </a:spcBef>
              <a:spcAft>
                <a:spcPts val="600"/>
              </a:spcAft>
            </a:pPr>
            <a:r>
              <a:rPr lang="ru-RU" sz="2800" dirty="0">
                <a:ea typeface="Calibri" panose="020F0502020204030204" pitchFamily="34" charset="0"/>
              </a:rPr>
              <a:t>- </a:t>
            </a:r>
            <a:r>
              <a:rPr lang="ru-RU" sz="2800" dirty="0" err="1">
                <a:effectLst/>
                <a:ea typeface="Calibri" panose="020F0502020204030204" pitchFamily="34" charset="0"/>
              </a:rPr>
              <a:t>системата</a:t>
            </a:r>
            <a:r>
              <a:rPr lang="ru-RU" sz="2800" dirty="0">
                <a:effectLst/>
                <a:ea typeface="Calibri" panose="020F0502020204030204" pitchFamily="34" charset="0"/>
              </a:rPr>
              <a:t> от </a:t>
            </a:r>
            <a:r>
              <a:rPr lang="ru-RU" sz="2800" dirty="0" err="1">
                <a:effectLst/>
                <a:ea typeface="Calibri" panose="020F0502020204030204" pitchFamily="34" charset="0"/>
              </a:rPr>
              <a:t>държавни</a:t>
            </a:r>
            <a:r>
              <a:rPr lang="ru-RU" sz="2800" dirty="0">
                <a:effectLst/>
                <a:ea typeface="Calibri" panose="020F0502020204030204" pitchFamily="34" charset="0"/>
              </a:rPr>
              <a:t> </a:t>
            </a:r>
            <a:r>
              <a:rPr lang="ru-RU" sz="2800" dirty="0" err="1">
                <a:effectLst/>
                <a:ea typeface="Calibri" panose="020F0502020204030204" pitchFamily="34" charset="0"/>
              </a:rPr>
              <a:t>бази</a:t>
            </a:r>
            <a:r>
              <a:rPr lang="ru-RU" sz="2800" dirty="0">
                <a:effectLst/>
                <a:ea typeface="Calibri" panose="020F0502020204030204" pitchFamily="34" charset="0"/>
              </a:rPr>
              <a:t> и </a:t>
            </a:r>
            <a:r>
              <a:rPr lang="ru-RU" sz="2800" dirty="0" err="1">
                <a:effectLst/>
                <a:ea typeface="Calibri" panose="020F0502020204030204" pitchFamily="34" charset="0"/>
              </a:rPr>
              <a:t>складове</a:t>
            </a:r>
            <a:r>
              <a:rPr lang="ru-RU" sz="2800" dirty="0">
                <a:effectLst/>
                <a:ea typeface="Calibri" panose="020F0502020204030204" pitchFamily="34" charset="0"/>
              </a:rPr>
              <a:t> за </a:t>
            </a:r>
            <a:r>
              <a:rPr lang="ru-RU" sz="2800" dirty="0" err="1">
                <a:effectLst/>
                <a:ea typeface="Calibri" panose="020F0502020204030204" pitchFamily="34" charset="0"/>
              </a:rPr>
              <a:t>материални</a:t>
            </a:r>
            <a:r>
              <a:rPr lang="ru-RU" sz="2800" dirty="0">
                <a:effectLst/>
                <a:ea typeface="Calibri" panose="020F0502020204030204" pitchFamily="34" charset="0"/>
              </a:rPr>
              <a:t> средства;</a:t>
            </a:r>
          </a:p>
          <a:p>
            <a:pPr indent="457200" algn="just">
              <a:spcBef>
                <a:spcPts val="300"/>
              </a:spcBef>
              <a:spcAft>
                <a:spcPts val="600"/>
              </a:spcAft>
            </a:pPr>
            <a:r>
              <a:rPr lang="ru-RU" sz="2800" dirty="0">
                <a:ea typeface="Calibri" panose="020F0502020204030204" pitchFamily="34" charset="0"/>
              </a:rPr>
              <a:t>-</a:t>
            </a:r>
            <a:r>
              <a:rPr lang="ru-RU" sz="2800" dirty="0">
                <a:effectLst/>
                <a:ea typeface="Calibri" panose="020F0502020204030204" pitchFamily="34" charset="0"/>
              </a:rPr>
              <a:t> </a:t>
            </a:r>
            <a:r>
              <a:rPr lang="ru-RU" sz="2800" dirty="0" err="1">
                <a:effectLst/>
                <a:ea typeface="Calibri" panose="020F0502020204030204" pitchFamily="34" charset="0"/>
              </a:rPr>
              <a:t>системата</a:t>
            </a:r>
            <a:r>
              <a:rPr lang="ru-RU" sz="2800" dirty="0">
                <a:effectLst/>
                <a:ea typeface="Calibri" panose="020F0502020204030204" pitchFamily="34" charset="0"/>
              </a:rPr>
              <a:t> от </a:t>
            </a:r>
            <a:r>
              <a:rPr lang="ru-RU" sz="2800" dirty="0" err="1">
                <a:effectLst/>
                <a:ea typeface="Calibri" panose="020F0502020204030204" pitchFamily="34" charset="0"/>
              </a:rPr>
              <a:t>лечебни</a:t>
            </a:r>
            <a:r>
              <a:rPr lang="ru-RU" sz="2800" dirty="0">
                <a:effectLst/>
                <a:ea typeface="Calibri" panose="020F0502020204030204" pitchFamily="34" charset="0"/>
              </a:rPr>
              <a:t> учреждения; </a:t>
            </a:r>
            <a:r>
              <a:rPr lang="ru-RU" sz="2800" dirty="0" err="1">
                <a:effectLst/>
                <a:ea typeface="Calibri" panose="020F0502020204030204" pitchFamily="34" charset="0"/>
              </a:rPr>
              <a:t>системата</a:t>
            </a:r>
            <a:r>
              <a:rPr lang="ru-RU" sz="2800" dirty="0">
                <a:effectLst/>
                <a:ea typeface="Calibri" panose="020F0502020204030204" pitchFamily="34" charset="0"/>
              </a:rPr>
              <a:t> за </a:t>
            </a:r>
            <a:r>
              <a:rPr lang="ru-RU" sz="2800" dirty="0" err="1">
                <a:effectLst/>
                <a:ea typeface="Calibri" panose="020F0502020204030204" pitchFamily="34" charset="0"/>
              </a:rPr>
              <a:t>метеорологическо</a:t>
            </a:r>
            <a:r>
              <a:rPr lang="ru-RU" sz="2800" dirty="0">
                <a:effectLst/>
                <a:ea typeface="Calibri" panose="020F0502020204030204" pitchFamily="34" charset="0"/>
              </a:rPr>
              <a:t> и </a:t>
            </a:r>
            <a:r>
              <a:rPr lang="ru-RU" sz="2800" dirty="0" err="1">
                <a:effectLst/>
                <a:ea typeface="Calibri" panose="020F0502020204030204" pitchFamily="34" charset="0"/>
              </a:rPr>
              <a:t>навигационно</a:t>
            </a:r>
            <a:r>
              <a:rPr lang="ru-RU" sz="2800" dirty="0">
                <a:effectLst/>
                <a:ea typeface="Calibri" panose="020F0502020204030204" pitchFamily="34" charset="0"/>
              </a:rPr>
              <a:t> </a:t>
            </a:r>
            <a:r>
              <a:rPr lang="ru-RU" sz="2800" dirty="0" err="1">
                <a:effectLst/>
                <a:ea typeface="Calibri" panose="020F0502020204030204" pitchFamily="34" charset="0"/>
              </a:rPr>
              <a:t>осигуряване</a:t>
            </a:r>
            <a:r>
              <a:rPr lang="ru-RU" sz="2800" dirty="0">
                <a:effectLst/>
                <a:ea typeface="Calibri" panose="020F0502020204030204" pitchFamily="34" charset="0"/>
              </a:rPr>
              <a:t>; </a:t>
            </a:r>
          </a:p>
          <a:p>
            <a:pPr indent="457200" algn="just">
              <a:spcBef>
                <a:spcPts val="300"/>
              </a:spcBef>
              <a:spcAft>
                <a:spcPts val="600"/>
              </a:spcAft>
            </a:pPr>
            <a:r>
              <a:rPr lang="ru-RU" sz="2800" dirty="0">
                <a:ea typeface="Calibri" panose="020F0502020204030204" pitchFamily="34" charset="0"/>
              </a:rPr>
              <a:t>-</a:t>
            </a:r>
            <a:r>
              <a:rPr lang="ru-RU" sz="2800" dirty="0" err="1">
                <a:effectLst/>
                <a:ea typeface="Calibri" panose="020F0502020204030204" pitchFamily="34" charset="0"/>
              </a:rPr>
              <a:t>системата</a:t>
            </a:r>
            <a:r>
              <a:rPr lang="ru-RU" sz="2800" dirty="0">
                <a:effectLst/>
                <a:ea typeface="Calibri" panose="020F0502020204030204" pitchFamily="34" charset="0"/>
              </a:rPr>
              <a:t> за </a:t>
            </a:r>
            <a:r>
              <a:rPr lang="ru-RU" sz="2800" dirty="0" err="1">
                <a:effectLst/>
                <a:ea typeface="Calibri" panose="020F0502020204030204" pitchFamily="34" charset="0"/>
              </a:rPr>
              <a:t>водоснабдяване</a:t>
            </a:r>
            <a:r>
              <a:rPr lang="ru-RU" sz="2800" dirty="0">
                <a:effectLst/>
                <a:ea typeface="Calibri" panose="020F0502020204030204" pitchFamily="34" charset="0"/>
              </a:rPr>
              <a:t> на </a:t>
            </a:r>
            <a:r>
              <a:rPr lang="ru-RU" sz="2800" dirty="0" err="1">
                <a:effectLst/>
                <a:ea typeface="Calibri" panose="020F0502020204030204" pitchFamily="34" charset="0"/>
              </a:rPr>
              <a:t>населението</a:t>
            </a:r>
            <a:r>
              <a:rPr lang="ru-RU" sz="2800" dirty="0">
                <a:effectLst/>
                <a:ea typeface="Calibri" panose="020F0502020204030204" pitchFamily="34" charset="0"/>
              </a:rPr>
              <a:t> и </a:t>
            </a:r>
            <a:r>
              <a:rPr lang="ru-RU" sz="2800" dirty="0" err="1">
                <a:effectLst/>
                <a:ea typeface="Calibri" panose="020F0502020204030204" pitchFamily="34" charset="0"/>
              </a:rPr>
              <a:t>основните</a:t>
            </a:r>
            <a:r>
              <a:rPr lang="ru-RU" sz="2800" dirty="0">
                <a:effectLst/>
                <a:ea typeface="Calibri" panose="020F0502020204030204" pitchFamily="34" charset="0"/>
              </a:rPr>
              <a:t> </a:t>
            </a:r>
            <a:r>
              <a:rPr lang="ru-RU" sz="2800" dirty="0" err="1">
                <a:effectLst/>
                <a:ea typeface="Calibri" panose="020F0502020204030204" pitchFamily="34" charset="0"/>
              </a:rPr>
              <a:t>елементи</a:t>
            </a:r>
            <a:r>
              <a:rPr lang="ru-RU" sz="2800" dirty="0">
                <a:effectLst/>
                <a:ea typeface="Calibri" panose="020F0502020204030204" pitchFamily="34" charset="0"/>
              </a:rPr>
              <a:t> от </a:t>
            </a:r>
            <a:r>
              <a:rPr lang="ru-RU" sz="2800" dirty="0" err="1">
                <a:effectLst/>
                <a:ea typeface="Calibri" panose="020F0502020204030204" pitchFamily="34" charset="0"/>
              </a:rPr>
              <a:t>инфраструктурата</a:t>
            </a:r>
            <a:r>
              <a:rPr lang="ru-RU" sz="2800" dirty="0">
                <a:effectLst/>
                <a:ea typeface="Calibri" panose="020F0502020204030204" pitchFamily="34" charset="0"/>
              </a:rPr>
              <a:t> на </a:t>
            </a:r>
            <a:r>
              <a:rPr lang="ru-RU" sz="2800" dirty="0" err="1">
                <a:ea typeface="Calibri" panose="020F0502020204030204" pitchFamily="34" charset="0"/>
              </a:rPr>
              <a:t>В</a:t>
            </a:r>
            <a:r>
              <a:rPr lang="ru-RU" sz="2800" dirty="0" err="1">
                <a:effectLst/>
                <a:ea typeface="Calibri" panose="020F0502020204030204" pitchFamily="34" charset="0"/>
              </a:rPr>
              <a:t>ъоръжените</a:t>
            </a:r>
            <a:r>
              <a:rPr lang="ru-RU" sz="2800" dirty="0">
                <a:effectLst/>
                <a:ea typeface="Calibri" panose="020F0502020204030204" pitchFamily="34" charset="0"/>
              </a:rPr>
              <a:t> </a:t>
            </a:r>
            <a:r>
              <a:rPr lang="ru-RU" sz="2800" dirty="0" err="1">
                <a:effectLst/>
                <a:ea typeface="Calibri" panose="020F0502020204030204" pitchFamily="34" charset="0"/>
              </a:rPr>
              <a:t>сили</a:t>
            </a:r>
            <a:r>
              <a:rPr lang="ru-RU" sz="2800" dirty="0">
                <a:effectLst/>
                <a:ea typeface="Calibri" panose="020F0502020204030204" pitchFamily="34" charset="0"/>
              </a:rPr>
              <a:t>.</a:t>
            </a:r>
            <a:endParaRPr lang="en-US" sz="2800" b="1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0678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75F44F-D03A-8EA6-62EE-31182E747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C6D43-6E0F-49BE-B03B-940F17E21D92}" type="datetime1">
              <a:rPr lang="bg-BG" smtClean="0"/>
              <a:pPr/>
              <a:t>9.8.2024 г.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769D14-FC40-6CA1-016E-ABA421B77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Национален военен университет „Васил Левски“ Некласифицирана информация</a:t>
            </a:r>
            <a:endParaRPr lang="bg-B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0E3535-B005-516B-50B9-E7AF4DB57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220AF-99D2-4088-BF11-A2536404386D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7CA1F4-A368-FAA6-EAD4-3481808B355A}"/>
              </a:ext>
            </a:extLst>
          </p:cNvPr>
          <p:cNvSpPr txBox="1"/>
          <p:nvPr/>
        </p:nvSpPr>
        <p:spPr>
          <a:xfrm>
            <a:off x="1464128" y="1265734"/>
            <a:ext cx="92637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g-BG" sz="2800" b="1" dirty="0">
                <a:ea typeface="Times New Roman" panose="02020603050405020304" pitchFamily="18" charset="0"/>
              </a:rPr>
              <a:t>О</a:t>
            </a:r>
            <a:r>
              <a:rPr lang="bg-BG" sz="2800" b="1" dirty="0">
                <a:effectLst/>
                <a:ea typeface="Times New Roman" panose="02020603050405020304" pitchFamily="18" charset="0"/>
              </a:rPr>
              <a:t>тбранително-мобилизационна подготовка на страната</a:t>
            </a:r>
            <a:endParaRPr lang="ru-RU" altLang="en-US" sz="2800" b="1" dirty="0">
              <a:ea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087B1A-503B-A91A-28D3-9F1EB561B005}"/>
              </a:ext>
            </a:extLst>
          </p:cNvPr>
          <p:cNvSpPr txBox="1"/>
          <p:nvPr/>
        </p:nvSpPr>
        <p:spPr>
          <a:xfrm>
            <a:off x="435428" y="2233276"/>
            <a:ext cx="11321143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spcBef>
                <a:spcPts val="300"/>
              </a:spcBef>
              <a:spcAft>
                <a:spcPts val="600"/>
              </a:spcAft>
            </a:pPr>
            <a:r>
              <a:rPr lang="ru-RU" sz="2800" dirty="0">
                <a:effectLst/>
                <a:ea typeface="Times New Roman" panose="02020603050405020304" pitchFamily="18" charset="0"/>
              </a:rPr>
              <a:t>-</a:t>
            </a:r>
            <a:r>
              <a:rPr lang="ru-RU" sz="2800" dirty="0" err="1">
                <a:effectLst/>
                <a:ea typeface="Times New Roman" panose="02020603050405020304" pitchFamily="18" charset="0"/>
              </a:rPr>
              <a:t>гражданско</a:t>
            </a:r>
            <a:r>
              <a:rPr lang="ru-RU" sz="2800" dirty="0">
                <a:effectLst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ea typeface="Times New Roman" panose="02020603050405020304" pitchFamily="18" charset="0"/>
              </a:rPr>
              <a:t>планиране</a:t>
            </a:r>
            <a:r>
              <a:rPr lang="ru-RU" sz="2800" dirty="0">
                <a:effectLst/>
                <a:ea typeface="Times New Roman" panose="02020603050405020304" pitchFamily="18" charset="0"/>
              </a:rPr>
              <a:t> в интерес на </a:t>
            </a:r>
            <a:r>
              <a:rPr lang="ru-RU" sz="2800" dirty="0" err="1">
                <a:effectLst/>
                <a:ea typeface="Times New Roman" panose="02020603050405020304" pitchFamily="18" charset="0"/>
              </a:rPr>
              <a:t>отбраната</a:t>
            </a:r>
            <a:r>
              <a:rPr lang="ru-RU" sz="2800" dirty="0">
                <a:effectLst/>
                <a:ea typeface="Times New Roman" panose="02020603050405020304" pitchFamily="18" charset="0"/>
              </a:rPr>
              <a:t>; </a:t>
            </a:r>
          </a:p>
          <a:p>
            <a:pPr indent="457200" algn="just">
              <a:spcBef>
                <a:spcPts val="300"/>
              </a:spcBef>
              <a:spcAft>
                <a:spcPts val="600"/>
              </a:spcAft>
            </a:pPr>
            <a:r>
              <a:rPr lang="ru-RU" sz="2800" dirty="0">
                <a:ea typeface="Times New Roman" panose="02020603050405020304" pitchFamily="18" charset="0"/>
              </a:rPr>
              <a:t>-</a:t>
            </a:r>
            <a:r>
              <a:rPr lang="ru-RU" sz="2800" dirty="0" err="1">
                <a:effectLst/>
                <a:ea typeface="Times New Roman" panose="02020603050405020304" pitchFamily="18" charset="0"/>
              </a:rPr>
              <a:t>планиране</a:t>
            </a:r>
            <a:r>
              <a:rPr lang="ru-RU" sz="2800" dirty="0">
                <a:effectLst/>
                <a:ea typeface="Times New Roman" panose="02020603050405020304" pitchFamily="18" charset="0"/>
              </a:rPr>
              <a:t> и </a:t>
            </a:r>
            <a:r>
              <a:rPr lang="ru-RU" sz="2800" dirty="0" err="1">
                <a:effectLst/>
                <a:ea typeface="Times New Roman" panose="02020603050405020304" pitchFamily="18" charset="0"/>
              </a:rPr>
              <a:t>поддържане</a:t>
            </a:r>
            <a:r>
              <a:rPr lang="ru-RU" sz="2800" dirty="0">
                <a:effectLst/>
                <a:ea typeface="Times New Roman" panose="02020603050405020304" pitchFamily="18" charset="0"/>
              </a:rPr>
              <a:t> на </a:t>
            </a:r>
            <a:r>
              <a:rPr lang="ru-RU" sz="2800" dirty="0" err="1">
                <a:effectLst/>
                <a:ea typeface="Times New Roman" panose="02020603050405020304" pitchFamily="18" charset="0"/>
              </a:rPr>
              <a:t>военновременната</a:t>
            </a:r>
            <a:r>
              <a:rPr lang="ru-RU" sz="2800" dirty="0">
                <a:effectLst/>
                <a:ea typeface="Times New Roman" panose="02020603050405020304" pitchFamily="18" charset="0"/>
              </a:rPr>
              <a:t> система за управление; </a:t>
            </a:r>
          </a:p>
          <a:p>
            <a:pPr indent="457200" algn="just">
              <a:spcBef>
                <a:spcPts val="300"/>
              </a:spcBef>
              <a:spcAft>
                <a:spcPts val="600"/>
              </a:spcAft>
            </a:pPr>
            <a:r>
              <a:rPr lang="ru-RU" sz="2800" dirty="0">
                <a:effectLst/>
                <a:ea typeface="Times New Roman" panose="02020603050405020304" pitchFamily="18" charset="0"/>
              </a:rPr>
              <a:t>-</a:t>
            </a:r>
            <a:r>
              <a:rPr lang="ru-RU" sz="2800" dirty="0" err="1">
                <a:effectLst/>
                <a:ea typeface="Times New Roman" panose="02020603050405020304" pitchFamily="18" charset="0"/>
              </a:rPr>
              <a:t>осигуряване</a:t>
            </a:r>
            <a:r>
              <a:rPr lang="ru-RU" sz="2800" dirty="0">
                <a:effectLst/>
                <a:ea typeface="Times New Roman" panose="02020603050405020304" pitchFamily="18" charset="0"/>
              </a:rPr>
              <a:t> на граждански </a:t>
            </a:r>
            <a:r>
              <a:rPr lang="ru-RU" sz="2800" dirty="0" err="1">
                <a:effectLst/>
                <a:ea typeface="Times New Roman" panose="02020603050405020304" pitchFamily="18" charset="0"/>
              </a:rPr>
              <a:t>ресурси</a:t>
            </a:r>
            <a:r>
              <a:rPr lang="ru-RU" sz="2800" dirty="0">
                <a:effectLst/>
                <a:ea typeface="Times New Roman" panose="02020603050405020304" pitchFamily="18" charset="0"/>
              </a:rPr>
              <a:t> в интерес на </a:t>
            </a:r>
            <a:r>
              <a:rPr lang="ru-RU" sz="2800" dirty="0" err="1">
                <a:effectLst/>
                <a:ea typeface="Times New Roman" panose="02020603050405020304" pitchFamily="18" charset="0"/>
              </a:rPr>
              <a:t>отбраната</a:t>
            </a:r>
            <a:r>
              <a:rPr lang="ru-RU" sz="2800" dirty="0">
                <a:effectLst/>
                <a:ea typeface="Times New Roman" panose="02020603050405020304" pitchFamily="18" charset="0"/>
              </a:rPr>
              <a:t>;</a:t>
            </a:r>
          </a:p>
          <a:p>
            <a:pPr indent="457200" algn="just">
              <a:spcBef>
                <a:spcPts val="300"/>
              </a:spcBef>
              <a:spcAft>
                <a:spcPts val="600"/>
              </a:spcAft>
            </a:pPr>
            <a:r>
              <a:rPr lang="ru-RU" sz="2800" dirty="0">
                <a:ea typeface="Times New Roman" panose="02020603050405020304" pitchFamily="18" charset="0"/>
              </a:rPr>
              <a:t>-</a:t>
            </a:r>
            <a:r>
              <a:rPr lang="ru-RU" sz="2800" dirty="0">
                <a:effectLst/>
                <a:ea typeface="Times New Roman" panose="02020603050405020304" pitchFamily="18" charset="0"/>
              </a:rPr>
              <a:t> подготовка на </a:t>
            </a:r>
            <a:r>
              <a:rPr lang="ru-RU" sz="2800" dirty="0" err="1">
                <a:effectLst/>
                <a:ea typeface="Times New Roman" panose="02020603050405020304" pitchFamily="18" charset="0"/>
              </a:rPr>
              <a:t>територията</a:t>
            </a:r>
            <a:r>
              <a:rPr lang="ru-RU" sz="2800" dirty="0">
                <a:effectLst/>
                <a:ea typeface="Times New Roman" panose="02020603050405020304" pitchFamily="18" charset="0"/>
              </a:rPr>
              <a:t> и </a:t>
            </a:r>
            <a:r>
              <a:rPr lang="ru-RU" sz="2800" dirty="0" err="1">
                <a:effectLst/>
                <a:ea typeface="Times New Roman" panose="02020603050405020304" pitchFamily="18" charset="0"/>
              </a:rPr>
              <a:t>инфраструктурата</a:t>
            </a:r>
            <a:r>
              <a:rPr lang="ru-RU" sz="2800" dirty="0">
                <a:effectLst/>
                <a:ea typeface="Times New Roman" panose="02020603050405020304" pitchFamily="18" charset="0"/>
              </a:rPr>
              <a:t> за </a:t>
            </a:r>
            <a:r>
              <a:rPr lang="ru-RU" sz="2800" dirty="0" err="1">
                <a:effectLst/>
                <a:ea typeface="Times New Roman" panose="02020603050405020304" pitchFamily="18" charset="0"/>
              </a:rPr>
              <a:t>отбрана</a:t>
            </a:r>
            <a:r>
              <a:rPr lang="ru-RU" sz="2800" dirty="0">
                <a:effectLst/>
                <a:ea typeface="Times New Roman" panose="02020603050405020304" pitchFamily="18" charset="0"/>
              </a:rPr>
              <a:t>;</a:t>
            </a:r>
          </a:p>
          <a:p>
            <a:pPr indent="457200" algn="just">
              <a:spcBef>
                <a:spcPts val="300"/>
              </a:spcBef>
              <a:spcAft>
                <a:spcPts val="600"/>
              </a:spcAft>
            </a:pPr>
            <a:r>
              <a:rPr lang="ru-RU" sz="2800" dirty="0">
                <a:ea typeface="Times New Roman" panose="02020603050405020304" pitchFamily="18" charset="0"/>
              </a:rPr>
              <a:t>-</a:t>
            </a:r>
            <a:r>
              <a:rPr lang="ru-RU" sz="2800" dirty="0">
                <a:effectLst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ea typeface="Times New Roman" panose="02020603050405020304" pitchFamily="18" charset="0"/>
              </a:rPr>
              <a:t>организиране</a:t>
            </a:r>
            <a:r>
              <a:rPr lang="ru-RU" sz="2800" dirty="0">
                <a:effectLst/>
                <a:ea typeface="Times New Roman" panose="02020603050405020304" pitchFamily="18" charset="0"/>
              </a:rPr>
              <a:t> на </a:t>
            </a:r>
            <a:r>
              <a:rPr lang="ru-RU" sz="2800" dirty="0" err="1">
                <a:effectLst/>
                <a:ea typeface="Times New Roman" panose="02020603050405020304" pitchFamily="18" charset="0"/>
              </a:rPr>
              <a:t>подготовката</a:t>
            </a:r>
            <a:r>
              <a:rPr lang="ru-RU" sz="2800" dirty="0">
                <a:effectLst/>
                <a:ea typeface="Times New Roman" panose="02020603050405020304" pitchFamily="18" charset="0"/>
              </a:rPr>
              <a:t> и </a:t>
            </a:r>
            <a:r>
              <a:rPr lang="ru-RU" sz="2800" dirty="0" err="1">
                <a:effectLst/>
                <a:ea typeface="Times New Roman" panose="02020603050405020304" pitchFamily="18" charset="0"/>
              </a:rPr>
              <a:t>защитата</a:t>
            </a:r>
            <a:r>
              <a:rPr lang="ru-RU" sz="2800" dirty="0">
                <a:effectLst/>
                <a:ea typeface="Times New Roman" panose="02020603050405020304" pitchFamily="18" charset="0"/>
              </a:rPr>
              <a:t> на </a:t>
            </a:r>
            <a:r>
              <a:rPr lang="ru-RU" sz="2800" dirty="0" err="1">
                <a:effectLst/>
                <a:ea typeface="Times New Roman" panose="02020603050405020304" pitchFamily="18" charset="0"/>
              </a:rPr>
              <a:t>служителите</a:t>
            </a:r>
            <a:r>
              <a:rPr lang="ru-RU" sz="2800" dirty="0">
                <a:effectLst/>
                <a:ea typeface="Times New Roman" panose="02020603050405020304" pitchFamily="18" charset="0"/>
              </a:rPr>
              <a:t> и </a:t>
            </a:r>
            <a:r>
              <a:rPr lang="ru-RU" sz="2800" dirty="0" err="1">
                <a:effectLst/>
                <a:ea typeface="Times New Roman" panose="02020603050405020304" pitchFamily="18" charset="0"/>
              </a:rPr>
              <a:t>населението</a:t>
            </a:r>
            <a:r>
              <a:rPr lang="ru-RU" sz="2800" dirty="0">
                <a:effectLst/>
                <a:ea typeface="Times New Roman" panose="02020603050405020304" pitchFamily="18" charset="0"/>
              </a:rPr>
              <a:t> при положение на война, при </a:t>
            </a:r>
            <a:r>
              <a:rPr lang="ru-RU" sz="2800" dirty="0" err="1">
                <a:effectLst/>
                <a:ea typeface="Times New Roman" panose="02020603050405020304" pitchFamily="18" charset="0"/>
              </a:rPr>
              <a:t>военно</a:t>
            </a:r>
            <a:r>
              <a:rPr lang="ru-RU" sz="2800" dirty="0">
                <a:effectLst/>
                <a:ea typeface="Times New Roman" panose="02020603050405020304" pitchFamily="18" charset="0"/>
              </a:rPr>
              <a:t> и </a:t>
            </a:r>
            <a:r>
              <a:rPr lang="ru-RU" sz="2800" dirty="0" err="1">
                <a:effectLst/>
                <a:ea typeface="Times New Roman" panose="02020603050405020304" pitchFamily="18" charset="0"/>
              </a:rPr>
              <a:t>извънредно</a:t>
            </a:r>
            <a:r>
              <a:rPr lang="ru-RU" sz="2800" dirty="0">
                <a:effectLst/>
                <a:ea typeface="Times New Roman" panose="02020603050405020304" pitchFamily="18" charset="0"/>
              </a:rPr>
              <a:t> положение.</a:t>
            </a:r>
            <a:endParaRPr lang="en-US" sz="2800" b="1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479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75F44F-D03A-8EA6-62EE-31182E747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C6D43-6E0F-49BE-B03B-940F17E21D92}" type="datetime1">
              <a:rPr lang="bg-BG" smtClean="0"/>
              <a:pPr/>
              <a:t>9.8.2024 г.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769D14-FC40-6CA1-016E-ABA421B77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Национален военен университет „Васил Левски“ Некласифицирана информация</a:t>
            </a:r>
            <a:endParaRPr lang="bg-B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0E3535-B005-516B-50B9-E7AF4DB57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220AF-99D2-4088-BF11-A2536404386D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7CA1F4-A368-FAA6-EAD4-3481808B355A}"/>
              </a:ext>
            </a:extLst>
          </p:cNvPr>
          <p:cNvSpPr txBox="1"/>
          <p:nvPr/>
        </p:nvSpPr>
        <p:spPr>
          <a:xfrm>
            <a:off x="1464128" y="919739"/>
            <a:ext cx="92637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g-BG" sz="2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Подготовката на националното стопанство</a:t>
            </a:r>
            <a:endParaRPr lang="ru-RU" altLang="en-US" sz="2800" b="1" dirty="0">
              <a:ea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087B1A-503B-A91A-28D3-9F1EB561B005}"/>
              </a:ext>
            </a:extLst>
          </p:cNvPr>
          <p:cNvSpPr txBox="1"/>
          <p:nvPr/>
        </p:nvSpPr>
        <p:spPr>
          <a:xfrm>
            <a:off x="435428" y="1467151"/>
            <a:ext cx="11321143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spcAft>
                <a:spcPts val="600"/>
              </a:spcAft>
            </a:pPr>
            <a:r>
              <a:rPr lang="ru-RU" sz="2200" dirty="0">
                <a:effectLst/>
                <a:ea typeface="Times New Roman" panose="02020603050405020304" pitchFamily="18" charset="0"/>
              </a:rPr>
              <a:t>-</a:t>
            </a:r>
            <a:r>
              <a:rPr lang="bg-BG" sz="2200" dirty="0">
                <a:effectLst/>
                <a:ea typeface="Times New Roman" panose="02020603050405020304" pitchFamily="18" charset="0"/>
              </a:rPr>
              <a:t> подготовка на националното стопанство, на неговите основни отрасли, обекти и териториални звена;</a:t>
            </a:r>
          </a:p>
          <a:p>
            <a:pPr indent="457200" algn="just">
              <a:spcAft>
                <a:spcPts val="600"/>
              </a:spcAft>
            </a:pPr>
            <a:r>
              <a:rPr lang="bg-BG" sz="2200" dirty="0">
                <a:ea typeface="Times New Roman" panose="02020603050405020304" pitchFamily="18" charset="0"/>
              </a:rPr>
              <a:t>-</a:t>
            </a:r>
            <a:r>
              <a:rPr lang="bg-BG" sz="2200" dirty="0">
                <a:effectLst/>
                <a:ea typeface="Times New Roman" panose="02020603050405020304" pitchFamily="18" charset="0"/>
              </a:rPr>
              <a:t> разработване и актуализиране на военновременни програми за производство и ремонт; </a:t>
            </a:r>
          </a:p>
          <a:p>
            <a:pPr indent="457200" algn="just">
              <a:spcAft>
                <a:spcPts val="600"/>
              </a:spcAft>
            </a:pPr>
            <a:r>
              <a:rPr lang="bg-BG" sz="2200" dirty="0">
                <a:ea typeface="Times New Roman" panose="02020603050405020304" pitchFamily="18" charset="0"/>
              </a:rPr>
              <a:t>-</a:t>
            </a:r>
            <a:r>
              <a:rPr lang="bg-BG" sz="2200" dirty="0">
                <a:effectLst/>
                <a:ea typeface="Times New Roman" panose="02020603050405020304" pitchFamily="18" charset="0"/>
              </a:rPr>
              <a:t>определяне на количеството и структурните параметри за военновременни мощности; определяне на военновременните запаси и тяхното съхраняване; </a:t>
            </a:r>
          </a:p>
          <a:p>
            <a:pPr indent="457200" algn="just">
              <a:spcAft>
                <a:spcPts val="600"/>
              </a:spcAft>
            </a:pPr>
            <a:r>
              <a:rPr lang="bg-BG" sz="2200" dirty="0">
                <a:ea typeface="Times New Roman" panose="02020603050405020304" pitchFamily="18" charset="0"/>
              </a:rPr>
              <a:t>-</a:t>
            </a:r>
            <a:r>
              <a:rPr lang="bg-BG" sz="2200" dirty="0">
                <a:effectLst/>
                <a:ea typeface="Times New Roman" panose="02020603050405020304" pitchFamily="18" charset="0"/>
              </a:rPr>
              <a:t>определяне на оптималния състав на работната сила за националното стопанство за военно време;</a:t>
            </a:r>
          </a:p>
          <a:p>
            <a:pPr indent="457200" algn="just">
              <a:spcAft>
                <a:spcPts val="600"/>
              </a:spcAft>
            </a:pPr>
            <a:r>
              <a:rPr lang="bg-BG" sz="2200" dirty="0">
                <a:ea typeface="Times New Roman" panose="02020603050405020304" pitchFamily="18" charset="0"/>
              </a:rPr>
              <a:t>-</a:t>
            </a:r>
            <a:r>
              <a:rPr lang="bg-BG" sz="2200" dirty="0">
                <a:effectLst/>
                <a:ea typeface="Times New Roman" panose="02020603050405020304" pitchFamily="18" charset="0"/>
              </a:rPr>
              <a:t> осигуряване на въоръжение и техника, резервни части и суровини от внос за въоръжените сили;</a:t>
            </a:r>
          </a:p>
          <a:p>
            <a:pPr indent="457200" algn="just">
              <a:spcAft>
                <a:spcPts val="600"/>
              </a:spcAft>
            </a:pPr>
            <a:r>
              <a:rPr lang="bg-BG" sz="2200" dirty="0">
                <a:ea typeface="Times New Roman" panose="02020603050405020304" pitchFamily="18" charset="0"/>
              </a:rPr>
              <a:t>-</a:t>
            </a:r>
            <a:r>
              <a:rPr lang="bg-BG" sz="2200" dirty="0">
                <a:effectLst/>
                <a:ea typeface="Times New Roman" panose="02020603050405020304" pitchFamily="18" charset="0"/>
              </a:rPr>
              <a:t> провеждане на научноизследователска дейност за създаване на нови технологии; </a:t>
            </a:r>
          </a:p>
          <a:p>
            <a:pPr indent="457200" algn="just">
              <a:spcAft>
                <a:spcPts val="600"/>
              </a:spcAft>
            </a:pPr>
            <a:r>
              <a:rPr lang="bg-BG" sz="2200" dirty="0">
                <a:ea typeface="Times New Roman" panose="02020603050405020304" pitchFamily="18" charset="0"/>
              </a:rPr>
              <a:t>-</a:t>
            </a:r>
            <a:r>
              <a:rPr lang="bg-BG" sz="2200" dirty="0">
                <a:effectLst/>
                <a:ea typeface="Times New Roman" panose="02020603050405020304" pitchFamily="18" charset="0"/>
              </a:rPr>
              <a:t>финансово осигуряване на дейностите по отбранително-мобилизационната подготовка и други.</a:t>
            </a:r>
            <a:endParaRPr lang="en-US" sz="22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873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75F44F-D03A-8EA6-62EE-31182E747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C6D43-6E0F-49BE-B03B-940F17E21D92}" type="datetime1">
              <a:rPr lang="bg-BG" smtClean="0"/>
              <a:pPr/>
              <a:t>9.8.2024 г.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769D14-FC40-6CA1-016E-ABA421B77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Национален военен университет „Васил Левски“ Некласифицирана информация</a:t>
            </a:r>
            <a:endParaRPr lang="bg-B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0E3535-B005-516B-50B9-E7AF4DB57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220AF-99D2-4088-BF11-A2536404386D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7CA1F4-A368-FAA6-EAD4-3481808B355A}"/>
              </a:ext>
            </a:extLst>
          </p:cNvPr>
          <p:cNvSpPr txBox="1"/>
          <p:nvPr/>
        </p:nvSpPr>
        <p:spPr>
          <a:xfrm>
            <a:off x="881743" y="919739"/>
            <a:ext cx="107986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Подготовката</a:t>
            </a:r>
            <a:r>
              <a:rPr lang="ru-RU" sz="2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населението</a:t>
            </a:r>
            <a:r>
              <a:rPr lang="ru-RU" sz="2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в интерес на </a:t>
            </a:r>
            <a:r>
              <a:rPr lang="ru-RU" sz="2800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отбраната</a:t>
            </a:r>
            <a:r>
              <a:rPr lang="ru-RU" sz="2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страната</a:t>
            </a:r>
            <a:r>
              <a:rPr lang="ru-RU" sz="2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en-US" sz="2800" b="1" dirty="0">
              <a:ea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087B1A-503B-A91A-28D3-9F1EB561B005}"/>
              </a:ext>
            </a:extLst>
          </p:cNvPr>
          <p:cNvSpPr txBox="1"/>
          <p:nvPr/>
        </p:nvSpPr>
        <p:spPr>
          <a:xfrm>
            <a:off x="435428" y="1815494"/>
            <a:ext cx="11321143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spcAft>
                <a:spcPts val="600"/>
              </a:spcAft>
            </a:pPr>
            <a:r>
              <a:rPr lang="ru-RU" sz="2800" dirty="0">
                <a:effectLst/>
                <a:ea typeface="Times New Roman" panose="02020603050405020304" pitchFamily="18" charset="0"/>
              </a:rPr>
              <a:t>-</a:t>
            </a:r>
            <a:r>
              <a:rPr lang="bg-BG" sz="2800" dirty="0">
                <a:effectLst/>
                <a:ea typeface="Times New Roman" panose="02020603050405020304" pitchFamily="18" charset="0"/>
              </a:rPr>
              <a:t> поддържане на националния дух; </a:t>
            </a:r>
          </a:p>
          <a:p>
            <a:pPr indent="457200" algn="just">
              <a:spcAft>
                <a:spcPts val="600"/>
              </a:spcAft>
            </a:pPr>
            <a:r>
              <a:rPr lang="bg-BG" sz="2800" dirty="0">
                <a:ea typeface="Times New Roman" panose="02020603050405020304" pitchFamily="18" charset="0"/>
              </a:rPr>
              <a:t>-</a:t>
            </a:r>
            <a:r>
              <a:rPr lang="bg-BG" sz="2800" dirty="0">
                <a:effectLst/>
                <a:ea typeface="Times New Roman" panose="02020603050405020304" pitchFamily="18" charset="0"/>
              </a:rPr>
              <a:t>обучение на кадри от централната и териториалната администрация;</a:t>
            </a:r>
          </a:p>
          <a:p>
            <a:pPr indent="457200" algn="just">
              <a:spcAft>
                <a:spcPts val="600"/>
              </a:spcAft>
            </a:pPr>
            <a:r>
              <a:rPr lang="bg-BG" sz="2800" dirty="0">
                <a:ea typeface="Times New Roman" panose="02020603050405020304" pitchFamily="18" charset="0"/>
              </a:rPr>
              <a:t>-</a:t>
            </a:r>
            <a:r>
              <a:rPr lang="bg-BG" sz="2800" dirty="0">
                <a:effectLst/>
                <a:ea typeface="Times New Roman" panose="02020603050405020304" pitchFamily="18" charset="0"/>
              </a:rPr>
              <a:t> извънказармено военно обучение; </a:t>
            </a:r>
          </a:p>
          <a:p>
            <a:pPr indent="457200" algn="just">
              <a:spcAft>
                <a:spcPts val="600"/>
              </a:spcAft>
            </a:pPr>
            <a:r>
              <a:rPr lang="bg-BG" sz="2800" dirty="0">
                <a:ea typeface="Times New Roman" panose="02020603050405020304" pitchFamily="18" charset="0"/>
              </a:rPr>
              <a:t>-</a:t>
            </a:r>
            <a:r>
              <a:rPr lang="bg-BG" sz="2800" dirty="0">
                <a:effectLst/>
                <a:ea typeface="Times New Roman" panose="02020603050405020304" pitchFamily="18" charset="0"/>
              </a:rPr>
              <a:t>натрупване на мобилизационен контингент;</a:t>
            </a:r>
          </a:p>
          <a:p>
            <a:pPr indent="457200" algn="just">
              <a:spcAft>
                <a:spcPts val="600"/>
              </a:spcAft>
            </a:pPr>
            <a:r>
              <a:rPr lang="bg-BG" sz="2800" dirty="0">
                <a:ea typeface="Times New Roman" panose="02020603050405020304" pitchFamily="18" charset="0"/>
              </a:rPr>
              <a:t>-</a:t>
            </a:r>
            <a:r>
              <a:rPr lang="bg-BG" sz="2800" dirty="0">
                <a:effectLst/>
                <a:ea typeface="Times New Roman" panose="02020603050405020304" pitchFamily="18" charset="0"/>
              </a:rPr>
              <a:t> обучение за действие в областта на защита на населението и управлението при кризи; </a:t>
            </a:r>
          </a:p>
          <a:p>
            <a:pPr indent="457200" algn="just">
              <a:spcAft>
                <a:spcPts val="600"/>
              </a:spcAft>
            </a:pPr>
            <a:r>
              <a:rPr lang="bg-BG" sz="2800" dirty="0">
                <a:ea typeface="Times New Roman" panose="02020603050405020304" pitchFamily="18" charset="0"/>
              </a:rPr>
              <a:t>-</a:t>
            </a:r>
            <a:r>
              <a:rPr lang="bg-BG" sz="2800" dirty="0">
                <a:effectLst/>
                <a:ea typeface="Times New Roman" panose="02020603050405020304" pitchFamily="18" charset="0"/>
              </a:rPr>
              <a:t>лечение на ранените и заболелите и грижи за военноинвалидите и пострадалите.</a:t>
            </a:r>
            <a:endParaRPr lang="en-US" sz="28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6465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75F44F-D03A-8EA6-62EE-31182E747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C6D43-6E0F-49BE-B03B-940F17E21D92}" type="datetime1">
              <a:rPr lang="bg-BG" smtClean="0"/>
              <a:pPr/>
              <a:t>9.8.2024 г.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769D14-FC40-6CA1-016E-ABA421B77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Национален военен университет „Васил Левски“ Некласифицирана информация</a:t>
            </a:r>
            <a:endParaRPr lang="bg-B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0E3535-B005-516B-50B9-E7AF4DB57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220AF-99D2-4088-BF11-A2536404386D}" type="slidenum">
              <a:rPr lang="en-GB" smtClean="0"/>
              <a:pPr/>
              <a:t>25</a:t>
            </a:fld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7CA1F4-A368-FAA6-EAD4-3481808B355A}"/>
              </a:ext>
            </a:extLst>
          </p:cNvPr>
          <p:cNvSpPr txBox="1"/>
          <p:nvPr/>
        </p:nvSpPr>
        <p:spPr>
          <a:xfrm>
            <a:off x="914401" y="1463974"/>
            <a:ext cx="10798627" cy="532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bg-BG" sz="2800" b="1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ЗАКЛЮЧЕНИЕ</a:t>
            </a:r>
            <a:endParaRPr lang="en-US" sz="2800" kern="1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087B1A-503B-A91A-28D3-9F1EB561B005}"/>
              </a:ext>
            </a:extLst>
          </p:cNvPr>
          <p:cNvSpPr txBox="1"/>
          <p:nvPr/>
        </p:nvSpPr>
        <p:spPr>
          <a:xfrm>
            <a:off x="435428" y="2458048"/>
            <a:ext cx="1132114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spcAft>
                <a:spcPts val="600"/>
              </a:spcAft>
            </a:pPr>
            <a:r>
              <a:rPr lang="ru-RU" sz="2800" dirty="0" err="1">
                <a:effectLst/>
                <a:ea typeface="Times New Roman" panose="02020603050405020304" pitchFamily="18" charset="0"/>
              </a:rPr>
              <a:t>Проблемите</a:t>
            </a:r>
            <a:r>
              <a:rPr lang="ru-RU" sz="2800" dirty="0">
                <a:effectLst/>
                <a:ea typeface="Times New Roman" panose="02020603050405020304" pitchFamily="18" charset="0"/>
              </a:rPr>
              <a:t> за </a:t>
            </a:r>
            <a:r>
              <a:rPr lang="ru-RU" sz="2800" dirty="0" err="1">
                <a:effectLst/>
                <a:ea typeface="Times New Roman" panose="02020603050405020304" pitchFamily="18" charset="0"/>
              </a:rPr>
              <a:t>същността</a:t>
            </a:r>
            <a:r>
              <a:rPr lang="ru-RU" sz="2800" dirty="0">
                <a:effectLst/>
                <a:ea typeface="Times New Roman" panose="02020603050405020304" pitchFamily="18" charset="0"/>
              </a:rPr>
              <a:t> и </a:t>
            </a:r>
            <a:r>
              <a:rPr lang="ru-RU" sz="2800" dirty="0" err="1">
                <a:effectLst/>
                <a:ea typeface="Times New Roman" panose="02020603050405020304" pitchFamily="18" charset="0"/>
              </a:rPr>
              <a:t>съдържанието</a:t>
            </a:r>
            <a:r>
              <a:rPr lang="ru-RU" sz="2800" dirty="0">
                <a:effectLst/>
                <a:ea typeface="Times New Roman" panose="02020603050405020304" pitchFamily="18" charset="0"/>
              </a:rPr>
              <a:t> на </a:t>
            </a:r>
            <a:r>
              <a:rPr lang="ru-RU" sz="2800" dirty="0" err="1">
                <a:effectLst/>
                <a:ea typeface="Times New Roman" panose="02020603050405020304" pitchFamily="18" charset="0"/>
              </a:rPr>
              <a:t>подготовката</a:t>
            </a:r>
            <a:r>
              <a:rPr lang="ru-RU" sz="2800" dirty="0">
                <a:effectLst/>
                <a:ea typeface="Times New Roman" panose="02020603050405020304" pitchFamily="18" charset="0"/>
              </a:rPr>
              <a:t> на </a:t>
            </a:r>
            <a:r>
              <a:rPr lang="ru-RU" sz="2800" dirty="0" err="1">
                <a:effectLst/>
                <a:ea typeface="Times New Roman" panose="02020603050405020304" pitchFamily="18" charset="0"/>
              </a:rPr>
              <a:t>страната</a:t>
            </a:r>
            <a:r>
              <a:rPr lang="ru-RU" sz="2800" dirty="0">
                <a:effectLst/>
                <a:ea typeface="Times New Roman" panose="02020603050405020304" pitchFamily="18" charset="0"/>
              </a:rPr>
              <a:t> за </a:t>
            </a:r>
            <a:r>
              <a:rPr lang="ru-RU" sz="2800" dirty="0" err="1">
                <a:effectLst/>
                <a:ea typeface="Times New Roman" panose="02020603050405020304" pitchFamily="18" charset="0"/>
              </a:rPr>
              <a:t>отбрана</a:t>
            </a:r>
            <a:r>
              <a:rPr lang="ru-RU" sz="2800" dirty="0">
                <a:effectLst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ea typeface="Times New Roman" panose="02020603050405020304" pitchFamily="18" charset="0"/>
              </a:rPr>
              <a:t>са</a:t>
            </a:r>
            <a:r>
              <a:rPr lang="ru-RU" sz="2800" dirty="0">
                <a:effectLst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ea typeface="Times New Roman" panose="02020603050405020304" pitchFamily="18" charset="0"/>
              </a:rPr>
              <a:t>сложни</a:t>
            </a:r>
            <a:r>
              <a:rPr lang="ru-RU" sz="2800" dirty="0">
                <a:effectLst/>
                <a:ea typeface="Times New Roman" panose="02020603050405020304" pitchFamily="18" charset="0"/>
              </a:rPr>
              <a:t> и </a:t>
            </a:r>
            <a:r>
              <a:rPr lang="ru-RU" sz="2800" dirty="0" err="1">
                <a:effectLst/>
                <a:ea typeface="Times New Roman" panose="02020603050405020304" pitchFamily="18" charset="0"/>
              </a:rPr>
              <a:t>разнообразни</a:t>
            </a:r>
            <a:r>
              <a:rPr lang="ru-RU" sz="2800" dirty="0">
                <a:effectLst/>
                <a:ea typeface="Times New Roman" panose="02020603050405020304" pitchFamily="18" charset="0"/>
              </a:rPr>
              <a:t> по </a:t>
            </a:r>
            <a:r>
              <a:rPr lang="ru-RU" sz="2800" dirty="0" err="1">
                <a:effectLst/>
                <a:ea typeface="Times New Roman" panose="02020603050405020304" pitchFamily="18" charset="0"/>
              </a:rPr>
              <a:t>съдържание</a:t>
            </a:r>
            <a:r>
              <a:rPr lang="ru-RU" sz="2800" dirty="0">
                <a:effectLst/>
                <a:ea typeface="Times New Roman" panose="02020603050405020304" pitchFamily="18" charset="0"/>
              </a:rPr>
              <a:t>, </a:t>
            </a:r>
            <a:r>
              <a:rPr lang="ru-RU" sz="2800" dirty="0" err="1">
                <a:effectLst/>
                <a:ea typeface="Times New Roman" panose="02020603050405020304" pitchFamily="18" charset="0"/>
              </a:rPr>
              <a:t>мащаби</a:t>
            </a:r>
            <a:r>
              <a:rPr lang="ru-RU" sz="2800" dirty="0">
                <a:effectLst/>
                <a:ea typeface="Times New Roman" panose="02020603050405020304" pitchFamily="18" charset="0"/>
              </a:rPr>
              <a:t> и характер. </a:t>
            </a:r>
            <a:r>
              <a:rPr lang="ru-RU" sz="2800" dirty="0" err="1">
                <a:effectLst/>
                <a:ea typeface="Times New Roman" panose="02020603050405020304" pitchFamily="18" charset="0"/>
              </a:rPr>
              <a:t>Успешното</a:t>
            </a:r>
            <a:r>
              <a:rPr lang="ru-RU" sz="2800" dirty="0">
                <a:effectLst/>
                <a:ea typeface="Times New Roman" panose="02020603050405020304" pitchFamily="18" charset="0"/>
              </a:rPr>
              <a:t> им </a:t>
            </a:r>
            <a:r>
              <a:rPr lang="ru-RU" sz="2800" dirty="0" err="1">
                <a:effectLst/>
                <a:ea typeface="Times New Roman" panose="02020603050405020304" pitchFamily="18" charset="0"/>
              </a:rPr>
              <a:t>решаване</a:t>
            </a:r>
            <a:r>
              <a:rPr lang="ru-RU" sz="2800" dirty="0">
                <a:effectLst/>
                <a:ea typeface="Times New Roman" panose="02020603050405020304" pitchFamily="18" charset="0"/>
              </a:rPr>
              <a:t> е в </a:t>
            </a:r>
            <a:r>
              <a:rPr lang="ru-RU" sz="2800" dirty="0" err="1">
                <a:effectLst/>
                <a:ea typeface="Times New Roman" panose="02020603050405020304" pitchFamily="18" charset="0"/>
              </a:rPr>
              <a:t>тясна</a:t>
            </a:r>
            <a:r>
              <a:rPr lang="ru-RU" sz="2800" dirty="0">
                <a:effectLst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ea typeface="Times New Roman" panose="02020603050405020304" pitchFamily="18" charset="0"/>
              </a:rPr>
              <a:t>зависимост</a:t>
            </a:r>
            <a:r>
              <a:rPr lang="ru-RU" sz="2800" dirty="0">
                <a:effectLst/>
                <a:ea typeface="Times New Roman" panose="02020603050405020304" pitchFamily="18" charset="0"/>
              </a:rPr>
              <a:t> от </a:t>
            </a:r>
            <a:r>
              <a:rPr lang="ru-RU" sz="2800" dirty="0" err="1">
                <a:effectLst/>
                <a:ea typeface="Times New Roman" panose="02020603050405020304" pitchFamily="18" charset="0"/>
              </a:rPr>
              <a:t>икономическите</a:t>
            </a:r>
            <a:r>
              <a:rPr lang="ru-RU" sz="2800" dirty="0">
                <a:effectLst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ea typeface="Times New Roman" panose="02020603050405020304" pitchFamily="18" charset="0"/>
              </a:rPr>
              <a:t>ресурси</a:t>
            </a:r>
            <a:r>
              <a:rPr lang="ru-RU" sz="2800" dirty="0">
                <a:effectLst/>
                <a:ea typeface="Times New Roman" panose="02020603050405020304" pitchFamily="18" charset="0"/>
              </a:rPr>
              <a:t> на </a:t>
            </a:r>
            <a:r>
              <a:rPr lang="ru-RU" sz="2800" dirty="0" err="1">
                <a:effectLst/>
                <a:ea typeface="Times New Roman" panose="02020603050405020304" pitchFamily="18" charset="0"/>
              </a:rPr>
              <a:t>страната</a:t>
            </a:r>
            <a:r>
              <a:rPr lang="ru-RU" sz="2800" dirty="0">
                <a:effectLst/>
                <a:ea typeface="Times New Roman" panose="02020603050405020304" pitchFamily="18" charset="0"/>
              </a:rPr>
              <a:t>, от </a:t>
            </a:r>
            <a:r>
              <a:rPr lang="ru-RU" sz="2800" dirty="0" err="1">
                <a:effectLst/>
                <a:ea typeface="Times New Roman" panose="02020603050405020304" pitchFamily="18" charset="0"/>
              </a:rPr>
              <a:t>мирновременното</a:t>
            </a:r>
            <a:r>
              <a:rPr lang="ru-RU" sz="2800" dirty="0">
                <a:effectLst/>
                <a:ea typeface="Times New Roman" panose="02020603050405020304" pitchFamily="18" charset="0"/>
              </a:rPr>
              <a:t> им </a:t>
            </a:r>
            <a:r>
              <a:rPr lang="ru-RU" sz="2800" dirty="0" err="1">
                <a:effectLst/>
                <a:ea typeface="Times New Roman" panose="02020603050405020304" pitchFamily="18" charset="0"/>
              </a:rPr>
              <a:t>планиране</a:t>
            </a:r>
            <a:r>
              <a:rPr lang="ru-RU" sz="2800" dirty="0">
                <a:effectLst/>
                <a:ea typeface="Times New Roman" panose="02020603050405020304" pitchFamily="18" charset="0"/>
              </a:rPr>
              <a:t> и </a:t>
            </a:r>
            <a:r>
              <a:rPr lang="ru-RU" sz="2800" dirty="0" err="1">
                <a:effectLst/>
                <a:ea typeface="Times New Roman" panose="02020603050405020304" pitchFamily="18" charset="0"/>
              </a:rPr>
              <a:t>разпределение</a:t>
            </a:r>
            <a:r>
              <a:rPr lang="ru-RU" sz="2800" dirty="0">
                <a:effectLst/>
                <a:ea typeface="Times New Roman" panose="02020603050405020304" pitchFamily="18" charset="0"/>
              </a:rPr>
              <a:t>, </a:t>
            </a:r>
            <a:r>
              <a:rPr lang="ru-RU" sz="2800" dirty="0" err="1">
                <a:effectLst/>
                <a:ea typeface="Times New Roman" panose="02020603050405020304" pitchFamily="18" charset="0"/>
              </a:rPr>
              <a:t>както</a:t>
            </a:r>
            <a:r>
              <a:rPr lang="ru-RU" sz="2800" dirty="0">
                <a:effectLst/>
                <a:ea typeface="Times New Roman" panose="02020603050405020304" pitchFamily="18" charset="0"/>
              </a:rPr>
              <a:t> и от </a:t>
            </a:r>
            <a:r>
              <a:rPr lang="ru-RU" sz="2800" dirty="0" err="1">
                <a:effectLst/>
                <a:ea typeface="Times New Roman" panose="02020603050405020304" pitchFamily="18" charset="0"/>
              </a:rPr>
              <a:t>ефективен</a:t>
            </a:r>
            <a:r>
              <a:rPr lang="ru-RU" sz="2800" dirty="0">
                <a:effectLst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ea typeface="Times New Roman" panose="02020603050405020304" pitchFamily="18" charset="0"/>
              </a:rPr>
              <a:t>контрол</a:t>
            </a:r>
            <a:r>
              <a:rPr lang="ru-RU" sz="2800" dirty="0">
                <a:effectLst/>
                <a:ea typeface="Times New Roman" panose="02020603050405020304" pitchFamily="18" charset="0"/>
              </a:rPr>
              <a:t> по </a:t>
            </a:r>
            <a:r>
              <a:rPr lang="ru-RU" sz="2800" dirty="0" err="1">
                <a:effectLst/>
                <a:ea typeface="Times New Roman" panose="02020603050405020304" pitchFamily="18" charset="0"/>
              </a:rPr>
              <a:t>тяхното</a:t>
            </a:r>
            <a:r>
              <a:rPr lang="ru-RU" sz="2800" dirty="0">
                <a:effectLst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ea typeface="Times New Roman" panose="02020603050405020304" pitchFamily="18" charset="0"/>
              </a:rPr>
              <a:t>изпълнение</a:t>
            </a:r>
            <a:r>
              <a:rPr lang="ru-RU" sz="2800" dirty="0">
                <a:effectLst/>
                <a:ea typeface="Times New Roman" panose="02020603050405020304" pitchFamily="18" charset="0"/>
              </a:rPr>
              <a:t>. </a:t>
            </a:r>
            <a:r>
              <a:rPr lang="ru-RU" sz="2800" dirty="0" err="1">
                <a:effectLst/>
                <a:ea typeface="Times New Roman" panose="02020603050405020304" pitchFamily="18" charset="0"/>
              </a:rPr>
              <a:t>Всичко</a:t>
            </a:r>
            <a:r>
              <a:rPr lang="ru-RU" sz="2800" dirty="0">
                <a:effectLst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ea typeface="Times New Roman" panose="02020603050405020304" pitchFamily="18" charset="0"/>
              </a:rPr>
              <a:t>това</a:t>
            </a:r>
            <a:r>
              <a:rPr lang="ru-RU" sz="2800" dirty="0">
                <a:effectLst/>
                <a:ea typeface="Times New Roman" panose="02020603050405020304" pitchFamily="18" charset="0"/>
              </a:rPr>
              <a:t> в </a:t>
            </a:r>
            <a:r>
              <a:rPr lang="ru-RU" sz="2800" dirty="0" err="1">
                <a:effectLst/>
                <a:ea typeface="Times New Roman" panose="02020603050405020304" pitchFamily="18" charset="0"/>
              </a:rPr>
              <a:t>голяма</a:t>
            </a:r>
            <a:r>
              <a:rPr lang="ru-RU" sz="2800" dirty="0">
                <a:effectLst/>
                <a:ea typeface="Times New Roman" panose="02020603050405020304" pitchFamily="18" charset="0"/>
              </a:rPr>
              <a:t> степен </a:t>
            </a:r>
            <a:r>
              <a:rPr lang="ru-RU" sz="2800" dirty="0" err="1">
                <a:effectLst/>
                <a:ea typeface="Times New Roman" panose="02020603050405020304" pitchFamily="18" charset="0"/>
              </a:rPr>
              <a:t>зависи</a:t>
            </a:r>
            <a:r>
              <a:rPr lang="ru-RU" sz="2800" dirty="0">
                <a:effectLst/>
                <a:ea typeface="Times New Roman" panose="02020603050405020304" pitchFamily="18" charset="0"/>
              </a:rPr>
              <a:t> от </a:t>
            </a:r>
            <a:r>
              <a:rPr lang="ru-RU" sz="2800" dirty="0" err="1">
                <a:effectLst/>
                <a:ea typeface="Times New Roman" panose="02020603050405020304" pitchFamily="18" charset="0"/>
              </a:rPr>
              <a:t>уменията</a:t>
            </a:r>
            <a:r>
              <a:rPr lang="ru-RU" sz="2800" dirty="0">
                <a:effectLst/>
                <a:ea typeface="Times New Roman" panose="02020603050405020304" pitchFamily="18" charset="0"/>
              </a:rPr>
              <a:t> на </a:t>
            </a:r>
            <a:r>
              <a:rPr lang="ru-RU" sz="2800" dirty="0" err="1">
                <a:effectLst/>
                <a:ea typeface="Times New Roman" panose="02020603050405020304" pitchFamily="18" charset="0"/>
              </a:rPr>
              <a:t>политическото</a:t>
            </a:r>
            <a:r>
              <a:rPr lang="ru-RU" sz="2800" dirty="0">
                <a:effectLst/>
                <a:ea typeface="Times New Roman" panose="02020603050405020304" pitchFamily="18" charset="0"/>
              </a:rPr>
              <a:t> и </a:t>
            </a:r>
            <a:r>
              <a:rPr lang="ru-RU" sz="2800" dirty="0" err="1">
                <a:effectLst/>
                <a:ea typeface="Times New Roman" panose="02020603050405020304" pitchFamily="18" charset="0"/>
              </a:rPr>
              <a:t>военното</a:t>
            </a:r>
            <a:r>
              <a:rPr lang="ru-RU" sz="2800" dirty="0">
                <a:effectLst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ea typeface="Times New Roman" panose="02020603050405020304" pitchFamily="18" charset="0"/>
              </a:rPr>
              <a:t>ръководство</a:t>
            </a:r>
            <a:r>
              <a:rPr lang="ru-RU" sz="2800" dirty="0">
                <a:effectLst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ea typeface="Times New Roman" panose="02020603050405020304" pitchFamily="18" charset="0"/>
              </a:rPr>
              <a:t>както</a:t>
            </a:r>
            <a:r>
              <a:rPr lang="ru-RU" sz="2800" dirty="0">
                <a:effectLst/>
                <a:ea typeface="Times New Roman" panose="02020603050405020304" pitchFamily="18" charset="0"/>
              </a:rPr>
              <a:t> да </a:t>
            </a:r>
            <a:r>
              <a:rPr lang="ru-RU" sz="2800" dirty="0" err="1">
                <a:effectLst/>
                <a:ea typeface="Times New Roman" panose="02020603050405020304" pitchFamily="18" charset="0"/>
              </a:rPr>
              <a:t>организира</a:t>
            </a:r>
            <a:r>
              <a:rPr lang="ru-RU" sz="2800" dirty="0">
                <a:effectLst/>
                <a:ea typeface="Times New Roman" panose="02020603050405020304" pitchFamily="18" charset="0"/>
              </a:rPr>
              <a:t>, </a:t>
            </a:r>
            <a:r>
              <a:rPr lang="ru-RU" sz="2800" dirty="0" err="1">
                <a:effectLst/>
                <a:ea typeface="Times New Roman" panose="02020603050405020304" pitchFamily="18" charset="0"/>
              </a:rPr>
              <a:t>така</a:t>
            </a:r>
            <a:r>
              <a:rPr lang="ru-RU" sz="2800" dirty="0">
                <a:effectLst/>
                <a:ea typeface="Times New Roman" panose="02020603050405020304" pitchFamily="18" charset="0"/>
              </a:rPr>
              <a:t> и настойчиво да </a:t>
            </a:r>
            <a:r>
              <a:rPr lang="ru-RU" sz="2800" dirty="0" err="1">
                <a:effectLst/>
                <a:ea typeface="Times New Roman" panose="02020603050405020304" pitchFamily="18" charset="0"/>
              </a:rPr>
              <a:t>преследва</a:t>
            </a:r>
            <a:r>
              <a:rPr lang="ru-RU" sz="2800" dirty="0">
                <a:effectLst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ea typeface="Times New Roman" panose="02020603050405020304" pitchFamily="18" charset="0"/>
              </a:rPr>
              <a:t>постигането</a:t>
            </a:r>
            <a:r>
              <a:rPr lang="ru-RU" sz="2800" dirty="0">
                <a:effectLst/>
                <a:ea typeface="Times New Roman" panose="02020603050405020304" pitchFamily="18" charset="0"/>
              </a:rPr>
              <a:t> на </a:t>
            </a:r>
            <a:r>
              <a:rPr lang="ru-RU" sz="2800" dirty="0" err="1">
                <a:effectLst/>
                <a:ea typeface="Times New Roman" panose="02020603050405020304" pitchFamily="18" charset="0"/>
              </a:rPr>
              <a:t>поставените</a:t>
            </a:r>
            <a:r>
              <a:rPr lang="ru-RU" sz="2800" dirty="0">
                <a:effectLst/>
                <a:ea typeface="Times New Roman" panose="02020603050405020304" pitchFamily="18" charset="0"/>
              </a:rPr>
              <a:t> цели.</a:t>
            </a:r>
            <a:endParaRPr lang="en-US" sz="28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6644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00107A-399D-4BEA-D21C-1E8BF0337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3C6D43-6E0F-49BE-B03B-940F17E21D92}" type="datetime1">
              <a:rPr kumimoji="0" lang="bg-BG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9.8.2024 г.</a:t>
            </a:fld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0E4103-7001-6243-506A-BD26C6A76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Национален военен университет „Васил Левски“ Некласифицирана информация</a:t>
            </a:r>
            <a:endParaRPr kumimoji="0" lang="bg-BG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820A28-3DB8-7016-E390-4D6F16F74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9220AF-99D2-4088-BF11-A2536404386D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10EE5A-3138-07F0-5E4E-34BF343137BF}"/>
              </a:ext>
            </a:extLst>
          </p:cNvPr>
          <p:cNvSpPr txBox="1"/>
          <p:nvPr/>
        </p:nvSpPr>
        <p:spPr>
          <a:xfrm>
            <a:off x="1790700" y="1812560"/>
            <a:ext cx="864602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ОКАЗВАНЕ НА ПОМОЩ НА НАСЕЛЕНИЕТО ОТ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ВЪОРЪЖЕНИТЕ СИЛИ ПРИ КРИЗИ ОТ ВОЕНЕН ХАРАКТЕР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4E202CE-56BA-D116-9C75-FF0648A5167F}"/>
              </a:ext>
            </a:extLst>
          </p:cNvPr>
          <p:cNvSpPr/>
          <p:nvPr/>
        </p:nvSpPr>
        <p:spPr>
          <a:xfrm>
            <a:off x="1500799" y="3687547"/>
            <a:ext cx="91904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g-BG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БЛАГОДАРЯ ЗА ВНИМАНИЕТО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50876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9D5844-1A49-C4F2-7316-4121323DC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C6D43-6E0F-49BE-B03B-940F17E21D92}" type="datetime1">
              <a:rPr lang="bg-BG" smtClean="0"/>
              <a:pPr/>
              <a:t>9.8.2024 г.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A01B70-3574-D13B-41CA-D5ABD1843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Национален военен университет „Васил Левски“ Некласифицирана информация</a:t>
            </a:r>
            <a:endParaRPr lang="bg-B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B8073A-07DB-7BB0-F6BE-83562D757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220AF-99D2-4088-BF11-A2536404386D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12DB22-575F-F57B-5C3E-84DD4F9D6390}"/>
              </a:ext>
            </a:extLst>
          </p:cNvPr>
          <p:cNvSpPr txBox="1"/>
          <p:nvPr/>
        </p:nvSpPr>
        <p:spPr>
          <a:xfrm>
            <a:off x="407773" y="2046514"/>
            <a:ext cx="1138057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b="1" spc="40" dirty="0">
                <a:cs typeface="Times New Roman" panose="02020603050405020304" pitchFamily="18" charset="0"/>
              </a:rPr>
              <a:t>УВОД</a:t>
            </a:r>
          </a:p>
          <a:p>
            <a:pPr marL="342900" indent="-342900">
              <a:buAutoNum type="arabicPeriod"/>
            </a:pPr>
            <a:r>
              <a:rPr lang="bg-BG" sz="2400" b="1" spc="40" dirty="0">
                <a:cs typeface="Times New Roman" panose="02020603050405020304" pitchFamily="18" charset="0"/>
              </a:rPr>
              <a:t>СЪЩНОСТ НА КРИЗИТЕ ОТ ВОЕНЕН ХАРАКТЕР.</a:t>
            </a:r>
          </a:p>
          <a:p>
            <a:pPr marL="342900" indent="-342900">
              <a:buAutoNum type="arabicPeriod"/>
            </a:pPr>
            <a:r>
              <a:rPr lang="bg-BG" sz="2400" b="1" spc="40" dirty="0">
                <a:cs typeface="Times New Roman" panose="02020603050405020304" pitchFamily="18" charset="0"/>
              </a:rPr>
              <a:t>РОЛЯ МИСИИ И ЗАДАЧИ НА ВЪОРЪЖЕНИТЕ СИЛИ НА РЕПУБЛИКА БЪЛГАРИЯ</a:t>
            </a:r>
          </a:p>
          <a:p>
            <a:pPr marL="342900" indent="-342900">
              <a:buFontTx/>
              <a:buAutoNum type="arabicPeriod"/>
            </a:pPr>
            <a:r>
              <a:rPr lang="bg-BG" sz="2400" b="1" spc="4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СИСТЕМА ЗА ОТБРАНА НА СТРАНАТА.</a:t>
            </a:r>
          </a:p>
          <a:p>
            <a:pPr marL="342900" indent="-342900">
              <a:buFontTx/>
              <a:buAutoNum type="arabicPeriod"/>
            </a:pPr>
            <a:r>
              <a:rPr lang="bg-BG" sz="2400" b="1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ПОДГОТОВКА НА СТРАНАТА ЗА ОТБРАНА.</a:t>
            </a:r>
            <a:endParaRPr lang="en-US" sz="2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727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>
            <a:extLst>
              <a:ext uri="{FF2B5EF4-FFF2-40B4-BE49-F238E27FC236}">
                <a16:creationId xmlns:a16="http://schemas.microsoft.com/office/drawing/2014/main" id="{F352E8A9-E434-65C0-CE9E-CDD3A52F9B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030" y="1008378"/>
            <a:ext cx="11734800" cy="1569660"/>
          </a:xfrm>
          <a:prstGeom prst="rect">
            <a:avLst/>
          </a:prstGeom>
          <a:solidFill>
            <a:srgbClr val="99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altLang="bg-BG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</a:rPr>
              <a:t>Оценката</a:t>
            </a:r>
            <a:r>
              <a:rPr lang="ru-RU" altLang="bg-BG" sz="2400" b="1" dirty="0"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</a:rPr>
              <a:t> на </a:t>
            </a:r>
            <a:r>
              <a:rPr lang="ru-RU" altLang="bg-BG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</a:rPr>
              <a:t>съвременната</a:t>
            </a:r>
            <a:r>
              <a:rPr lang="ru-RU" altLang="bg-BG" sz="2400" b="1" dirty="0"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</a:rPr>
              <a:t> среда за </a:t>
            </a:r>
            <a:r>
              <a:rPr lang="ru-RU" altLang="bg-BG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</a:rPr>
              <a:t>сигурност</a:t>
            </a:r>
            <a:r>
              <a:rPr lang="ru-RU" altLang="bg-BG" sz="2400" b="1" dirty="0"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</a:rPr>
              <a:t>  </a:t>
            </a:r>
            <a:r>
              <a:rPr lang="ru-RU" altLang="bg-BG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</a:rPr>
              <a:t>показва</a:t>
            </a:r>
            <a:r>
              <a:rPr lang="ru-RU" altLang="bg-BG" sz="2400" b="1" dirty="0"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</a:rPr>
              <a:t>, че в </a:t>
            </a:r>
            <a:r>
              <a:rPr lang="ru-RU" altLang="bg-BG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</a:rPr>
              <a:t>ключовите</a:t>
            </a:r>
            <a:r>
              <a:rPr lang="ru-RU" altLang="bg-BG" sz="2400" b="1" dirty="0"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</a:rPr>
              <a:t> за </a:t>
            </a:r>
            <a:r>
              <a:rPr lang="ru-RU" altLang="bg-BG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</a:rPr>
              <a:t>българските</a:t>
            </a:r>
            <a:r>
              <a:rPr lang="ru-RU" altLang="bg-BG" sz="2400" b="1" dirty="0"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ru-RU" altLang="bg-BG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</a:rPr>
              <a:t>национални</a:t>
            </a:r>
            <a:r>
              <a:rPr lang="ru-RU" altLang="bg-BG" sz="2400" b="1" dirty="0"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ru-RU" altLang="bg-BG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</a:rPr>
              <a:t>интереси</a:t>
            </a:r>
            <a:r>
              <a:rPr lang="ru-RU" altLang="bg-BG" sz="2400" b="1" dirty="0"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ru-RU" altLang="bg-BG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</a:rPr>
              <a:t>региони</a:t>
            </a:r>
            <a:r>
              <a:rPr lang="ru-RU" altLang="bg-BG" sz="2400" b="1" dirty="0"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</a:rPr>
              <a:t> се </a:t>
            </a:r>
            <a:r>
              <a:rPr lang="ru-RU" altLang="bg-BG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</a:rPr>
              <a:t>запазват</a:t>
            </a:r>
            <a:r>
              <a:rPr lang="ru-RU" altLang="bg-BG" sz="2400" b="1" dirty="0"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ru-RU" altLang="bg-BG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</a:rPr>
              <a:t>негативните</a:t>
            </a:r>
            <a:r>
              <a:rPr lang="ru-RU" altLang="bg-BG" sz="2400" b="1" dirty="0"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</a:rPr>
              <a:t> тенденции за </a:t>
            </a:r>
            <a:r>
              <a:rPr lang="ru-RU" altLang="bg-BG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</a:rPr>
              <a:t>задълбочаване</a:t>
            </a:r>
            <a:r>
              <a:rPr lang="ru-RU" altLang="bg-BG" sz="2400" b="1" dirty="0"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</a:rPr>
              <a:t> на </a:t>
            </a:r>
            <a:r>
              <a:rPr lang="ru-RU" altLang="bg-BG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</a:rPr>
              <a:t>съществуващите</a:t>
            </a:r>
            <a:r>
              <a:rPr lang="ru-RU" altLang="bg-BG" sz="2400" b="1" dirty="0"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</a:rPr>
              <a:t> и </a:t>
            </a:r>
            <a:r>
              <a:rPr lang="ru-RU" altLang="bg-BG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</a:rPr>
              <a:t>възникване</a:t>
            </a:r>
            <a:r>
              <a:rPr lang="ru-RU" altLang="bg-BG" sz="2400" b="1" dirty="0"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</a:rPr>
              <a:t> на нови </a:t>
            </a:r>
            <a:r>
              <a:rPr lang="ru-RU" altLang="bg-BG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</a:rPr>
              <a:t>конфликти</a:t>
            </a:r>
            <a:r>
              <a:rPr lang="ru-RU" altLang="bg-BG" sz="2400" b="1" dirty="0"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</a:rPr>
              <a:t> и </a:t>
            </a:r>
            <a:r>
              <a:rPr lang="ru-RU" altLang="bg-BG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</a:rPr>
              <a:t>кризи</a:t>
            </a:r>
            <a:r>
              <a:rPr lang="ru-RU" altLang="bg-BG" sz="2400" b="1" dirty="0"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</a:rPr>
              <a:t>, </a:t>
            </a:r>
            <a:r>
              <a:rPr lang="ru-RU" altLang="bg-BG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</a:rPr>
              <a:t>които</a:t>
            </a:r>
            <a:r>
              <a:rPr lang="ru-RU" altLang="bg-BG" sz="2400" b="1" dirty="0"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ru-RU" altLang="bg-BG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</a:rPr>
              <a:t>пряко</a:t>
            </a:r>
            <a:r>
              <a:rPr lang="ru-RU" altLang="bg-BG" sz="2400" b="1" dirty="0"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</a:rPr>
              <a:t> или </a:t>
            </a:r>
            <a:r>
              <a:rPr lang="ru-RU" altLang="bg-BG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</a:rPr>
              <a:t>косвено</a:t>
            </a:r>
            <a:r>
              <a:rPr lang="ru-RU" altLang="bg-BG" sz="2400" b="1" dirty="0"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ru-RU" altLang="bg-BG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</a:rPr>
              <a:t>влияят</a:t>
            </a:r>
            <a:r>
              <a:rPr lang="ru-RU" altLang="bg-BG" sz="2400" b="1" dirty="0"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ru-RU" altLang="bg-BG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</a:rPr>
              <a:t>върху</a:t>
            </a:r>
            <a:r>
              <a:rPr lang="ru-RU" altLang="bg-BG" sz="2400" b="1" dirty="0"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ru-RU" altLang="bg-BG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</a:rPr>
              <a:t>националната</a:t>
            </a:r>
            <a:r>
              <a:rPr lang="ru-RU" altLang="bg-BG" sz="2400" b="1" dirty="0"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ru-RU" altLang="bg-BG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</a:rPr>
              <a:t>сигурност</a:t>
            </a:r>
            <a:r>
              <a:rPr lang="ru-RU" altLang="bg-BG" sz="2400" b="1" dirty="0"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</a:rPr>
              <a:t>. </a:t>
            </a:r>
          </a:p>
        </p:txBody>
      </p:sp>
      <p:sp>
        <p:nvSpPr>
          <p:cNvPr id="8" name="Правоъгълник 8">
            <a:extLst>
              <a:ext uri="{FF2B5EF4-FFF2-40B4-BE49-F238E27FC236}">
                <a16:creationId xmlns:a16="http://schemas.microsoft.com/office/drawing/2014/main" id="{C870B957-2B6B-4EFF-93A3-F286E336E841}"/>
              </a:ext>
            </a:extLst>
          </p:cNvPr>
          <p:cNvSpPr/>
          <p:nvPr/>
        </p:nvSpPr>
        <p:spPr>
          <a:xfrm>
            <a:off x="283030" y="2947370"/>
            <a:ext cx="11734800" cy="3028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err="1"/>
              <a:t>Основните</a:t>
            </a:r>
            <a:r>
              <a:rPr lang="ru-RU" sz="2400" b="1" dirty="0"/>
              <a:t> </a:t>
            </a:r>
            <a:r>
              <a:rPr lang="ru-RU" sz="2400" b="1" dirty="0" err="1"/>
              <a:t>рискове</a:t>
            </a:r>
            <a:r>
              <a:rPr lang="ru-RU" sz="2400" b="1" dirty="0"/>
              <a:t> и </a:t>
            </a:r>
            <a:r>
              <a:rPr lang="ru-RU" sz="2400" b="1" dirty="0" err="1"/>
              <a:t>заплахи</a:t>
            </a:r>
            <a:r>
              <a:rPr lang="ru-RU" sz="2400" b="1" dirty="0"/>
              <a:t> за </a:t>
            </a:r>
            <a:r>
              <a:rPr lang="ru-RU" sz="2400" b="1" dirty="0" err="1"/>
              <a:t>националната</a:t>
            </a:r>
            <a:r>
              <a:rPr lang="ru-RU" sz="2400" b="1" dirty="0"/>
              <a:t> </a:t>
            </a:r>
            <a:r>
              <a:rPr lang="ru-RU" sz="2400" b="1" dirty="0" err="1"/>
              <a:t>сигурност</a:t>
            </a:r>
            <a:r>
              <a:rPr lang="ru-RU" sz="2400" b="1" dirty="0"/>
              <a:t> се </a:t>
            </a:r>
            <a:r>
              <a:rPr lang="ru-RU" sz="2400" b="1" dirty="0" err="1"/>
              <a:t>пораждат</a:t>
            </a:r>
            <a:r>
              <a:rPr lang="ru-RU" sz="2400" b="1" dirty="0"/>
              <a:t> от: </a:t>
            </a:r>
            <a:r>
              <a:rPr lang="ru-RU" sz="2400" b="1" dirty="0" err="1"/>
              <a:t>кризата</a:t>
            </a:r>
            <a:r>
              <a:rPr lang="ru-RU" sz="2400" b="1" dirty="0"/>
              <a:t> в </a:t>
            </a:r>
            <a:r>
              <a:rPr lang="ru-RU" sz="2400" b="1" dirty="0" err="1"/>
              <a:t>Украйна</a:t>
            </a:r>
            <a:r>
              <a:rPr lang="ru-RU" sz="2400" b="1" dirty="0"/>
              <a:t> и </a:t>
            </a:r>
            <a:r>
              <a:rPr lang="ru-RU" sz="2400" b="1" dirty="0" err="1"/>
              <a:t>развитието</a:t>
            </a:r>
            <a:r>
              <a:rPr lang="ru-RU" sz="2400" b="1" dirty="0"/>
              <a:t> на „</a:t>
            </a:r>
            <a:r>
              <a:rPr lang="ru-RU" sz="2400" b="1" dirty="0" err="1"/>
              <a:t>хибридната</a:t>
            </a:r>
            <a:r>
              <a:rPr lang="ru-RU" sz="2400" b="1" dirty="0"/>
              <a:t> война“; </a:t>
            </a:r>
            <a:r>
              <a:rPr lang="ru-RU" sz="2400" b="1" dirty="0" err="1"/>
              <a:t>дейността</a:t>
            </a:r>
            <a:r>
              <a:rPr lang="ru-RU" sz="2400" b="1" dirty="0"/>
              <a:t> на </a:t>
            </a:r>
            <a:r>
              <a:rPr lang="ru-RU" sz="2400" b="1" dirty="0" err="1"/>
              <a:t>терористичната</a:t>
            </a:r>
            <a:r>
              <a:rPr lang="ru-RU" sz="2400" b="1" dirty="0"/>
              <a:t> организация „</a:t>
            </a:r>
            <a:r>
              <a:rPr lang="ru-RU" sz="2400" b="1" dirty="0" err="1"/>
              <a:t>Ислямска</a:t>
            </a:r>
            <a:r>
              <a:rPr lang="ru-RU" sz="2400" b="1" dirty="0"/>
              <a:t> </a:t>
            </a:r>
            <a:r>
              <a:rPr lang="ru-RU" sz="2400" b="1" dirty="0" err="1"/>
              <a:t>държава</a:t>
            </a:r>
            <a:r>
              <a:rPr lang="ru-RU" sz="2400" b="1" dirty="0"/>
              <a:t>“; </a:t>
            </a:r>
            <a:r>
              <a:rPr lang="ru-RU" sz="2400" b="1" dirty="0" err="1"/>
              <a:t>нерешените</a:t>
            </a:r>
            <a:r>
              <a:rPr lang="ru-RU" sz="2400" b="1" dirty="0"/>
              <a:t> </a:t>
            </a:r>
            <a:r>
              <a:rPr lang="ru-RU" sz="2400" b="1" dirty="0" err="1"/>
              <a:t>проблеми</a:t>
            </a:r>
            <a:r>
              <a:rPr lang="ru-RU" sz="2400" b="1" dirty="0"/>
              <a:t> на </a:t>
            </a:r>
            <a:r>
              <a:rPr lang="ru-RU" sz="2400" b="1" dirty="0" err="1"/>
              <a:t>сигурността</a:t>
            </a:r>
            <a:r>
              <a:rPr lang="ru-RU" sz="2400" b="1" dirty="0"/>
              <a:t> в </a:t>
            </a:r>
            <a:r>
              <a:rPr lang="ru-RU" sz="2400" b="1" dirty="0" err="1"/>
              <a:t>Западните</a:t>
            </a:r>
            <a:r>
              <a:rPr lang="ru-RU" sz="2400" b="1" dirty="0"/>
              <a:t> </a:t>
            </a:r>
            <a:r>
              <a:rPr lang="ru-RU" sz="2400" b="1" dirty="0" err="1"/>
              <a:t>Балкани</a:t>
            </a:r>
            <a:r>
              <a:rPr lang="ru-RU" sz="2400" b="1" dirty="0"/>
              <a:t>; </a:t>
            </a:r>
            <a:r>
              <a:rPr lang="ru-RU" sz="2400" b="1" dirty="0" err="1"/>
              <a:t>замразените</a:t>
            </a:r>
            <a:r>
              <a:rPr lang="ru-RU" sz="2400" b="1" dirty="0"/>
              <a:t> </a:t>
            </a:r>
            <a:r>
              <a:rPr lang="ru-RU" sz="2400" b="1" dirty="0" err="1"/>
              <a:t>конфликти</a:t>
            </a:r>
            <a:r>
              <a:rPr lang="ru-RU" sz="2400" b="1" dirty="0"/>
              <a:t> в </a:t>
            </a:r>
            <a:r>
              <a:rPr lang="ru-RU" sz="2400" b="1" dirty="0" err="1"/>
              <a:t>Черноморския</a:t>
            </a:r>
            <a:r>
              <a:rPr lang="ru-RU" sz="2400" b="1" dirty="0"/>
              <a:t> регион; </a:t>
            </a:r>
            <a:r>
              <a:rPr lang="ru-RU" sz="2400" b="1" dirty="0" err="1"/>
              <a:t>продължаващите</a:t>
            </a:r>
            <a:r>
              <a:rPr lang="ru-RU" sz="2400" b="1" dirty="0"/>
              <a:t> </a:t>
            </a:r>
            <a:r>
              <a:rPr lang="ru-RU" sz="2400" b="1" dirty="0" err="1"/>
              <a:t>конфликти</a:t>
            </a:r>
            <a:r>
              <a:rPr lang="ru-RU" sz="2400" b="1" dirty="0"/>
              <a:t> в Афганистан, </a:t>
            </a:r>
            <a:r>
              <a:rPr lang="ru-RU" sz="2400" b="1" dirty="0" err="1"/>
              <a:t>Близкия</a:t>
            </a:r>
            <a:r>
              <a:rPr lang="ru-RU" sz="2400" b="1" dirty="0"/>
              <a:t> </a:t>
            </a:r>
            <a:r>
              <a:rPr lang="ru-RU" sz="2400" b="1" dirty="0" err="1"/>
              <a:t>изток</a:t>
            </a:r>
            <a:r>
              <a:rPr lang="ru-RU" sz="2400" b="1" dirty="0"/>
              <a:t> и </a:t>
            </a:r>
            <a:r>
              <a:rPr lang="ru-RU" sz="2400" b="1" dirty="0" err="1"/>
              <a:t>Северна</a:t>
            </a:r>
            <a:r>
              <a:rPr lang="ru-RU" sz="2400" b="1" dirty="0"/>
              <a:t> Африка; </a:t>
            </a:r>
            <a:r>
              <a:rPr lang="ru-RU" sz="2400" b="1" dirty="0" err="1"/>
              <a:t>тероризмът</a:t>
            </a:r>
            <a:r>
              <a:rPr lang="ru-RU" sz="2400" b="1" dirty="0"/>
              <a:t>; </a:t>
            </a:r>
            <a:r>
              <a:rPr lang="ru-RU" sz="2400" b="1" dirty="0" err="1"/>
              <a:t>разпространението</a:t>
            </a:r>
            <a:r>
              <a:rPr lang="ru-RU" sz="2400" b="1" dirty="0"/>
              <a:t> на ОМУ; </a:t>
            </a:r>
            <a:r>
              <a:rPr lang="ru-RU" sz="2400" b="1" dirty="0" err="1"/>
              <a:t>нелегалната</a:t>
            </a:r>
            <a:r>
              <a:rPr lang="ru-RU" sz="2400" b="1" dirty="0"/>
              <a:t> миграция и </a:t>
            </a:r>
            <a:r>
              <a:rPr lang="ru-RU" sz="2400" b="1" dirty="0" err="1"/>
              <a:t>трафикът</a:t>
            </a:r>
            <a:r>
              <a:rPr lang="ru-RU" sz="2400" b="1" dirty="0"/>
              <a:t> на хора, </a:t>
            </a:r>
            <a:r>
              <a:rPr lang="ru-RU" sz="2400" b="1" dirty="0" err="1"/>
              <a:t>оръжия</a:t>
            </a:r>
            <a:r>
              <a:rPr lang="ru-RU" sz="2400" b="1" dirty="0"/>
              <a:t> и </a:t>
            </a:r>
            <a:r>
              <a:rPr lang="ru-RU" sz="2400" b="1" dirty="0" err="1"/>
              <a:t>наркотици</a:t>
            </a:r>
            <a:r>
              <a:rPr lang="ru-RU" sz="2400" b="1" dirty="0"/>
              <a:t>; </a:t>
            </a:r>
            <a:r>
              <a:rPr lang="ru-RU" sz="2400" b="1" dirty="0" err="1"/>
              <a:t>проблемите</a:t>
            </a:r>
            <a:r>
              <a:rPr lang="ru-RU" sz="2400" b="1" dirty="0"/>
              <a:t> пред </a:t>
            </a:r>
            <a:r>
              <a:rPr lang="ru-RU" sz="2400" b="1" dirty="0" err="1"/>
              <a:t>енергийната</a:t>
            </a:r>
            <a:r>
              <a:rPr lang="ru-RU" sz="2400" b="1" dirty="0"/>
              <a:t>; </a:t>
            </a:r>
            <a:r>
              <a:rPr lang="ru-RU" sz="2400" b="1" dirty="0" err="1"/>
              <a:t>кибератаките</a:t>
            </a:r>
            <a:r>
              <a:rPr lang="ru-RU" sz="2400" b="1" dirty="0"/>
              <a:t>; </a:t>
            </a:r>
            <a:r>
              <a:rPr lang="ru-RU" sz="2400" b="1" dirty="0" err="1"/>
              <a:t>организираната</a:t>
            </a:r>
            <a:r>
              <a:rPr lang="ru-RU" sz="2400" b="1" dirty="0"/>
              <a:t> </a:t>
            </a:r>
            <a:r>
              <a:rPr lang="ru-RU" sz="2400" b="1" dirty="0" err="1"/>
              <a:t>престъпност</a:t>
            </a:r>
            <a:r>
              <a:rPr lang="ru-RU" sz="2400" b="1" dirty="0"/>
              <a:t>; </a:t>
            </a:r>
            <a:r>
              <a:rPr lang="ru-RU" sz="2400" b="1" dirty="0" err="1"/>
              <a:t>демографските</a:t>
            </a:r>
            <a:r>
              <a:rPr lang="ru-RU" sz="2400" b="1" dirty="0"/>
              <a:t> </a:t>
            </a:r>
            <a:r>
              <a:rPr lang="ru-RU" sz="2400" b="1" dirty="0" err="1"/>
              <a:t>предизвикателства</a:t>
            </a:r>
            <a:r>
              <a:rPr lang="ru-RU" sz="2400" b="1" dirty="0"/>
              <a:t>; </a:t>
            </a:r>
            <a:r>
              <a:rPr lang="ru-RU" sz="2400" b="1" dirty="0" err="1"/>
              <a:t>екологичните</a:t>
            </a:r>
            <a:r>
              <a:rPr lang="ru-RU" sz="2400" b="1" dirty="0"/>
              <a:t> </a:t>
            </a:r>
            <a:r>
              <a:rPr lang="ru-RU" sz="2400" b="1" dirty="0" err="1"/>
              <a:t>проблеми</a:t>
            </a:r>
            <a:r>
              <a:rPr lang="ru-RU" sz="2400" b="1" dirty="0"/>
              <a:t> и др.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ACC20E-E012-0A9E-0C0A-9ACF37616F58}"/>
              </a:ext>
            </a:extLst>
          </p:cNvPr>
          <p:cNvSpPr txBox="1"/>
          <p:nvPr/>
        </p:nvSpPr>
        <p:spPr>
          <a:xfrm>
            <a:off x="2860221" y="6334780"/>
            <a:ext cx="61123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Национален </a:t>
            </a:r>
            <a:r>
              <a:rPr kumimoji="0" lang="ru-RU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военен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университет „Васил </a:t>
            </a:r>
            <a:r>
              <a:rPr kumimoji="0" lang="ru-RU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Левски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Некласифицирана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информация</a:t>
            </a:r>
            <a:endParaRPr kumimoji="0" lang="bg-BG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3513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2F4774-78BE-524B-DF91-CDCB2244B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C6D43-6E0F-49BE-B03B-940F17E21D92}" type="datetime1">
              <a:rPr lang="bg-BG" smtClean="0"/>
              <a:pPr/>
              <a:t>9.8.2024 г.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FCA29D-CE9D-BB40-D58F-71F6A06AF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Национален военен университет „Васил Левски“ Некласифицирана информация</a:t>
            </a:r>
            <a:endParaRPr lang="bg-B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FF219A-A056-F340-F14A-567440865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220AF-99D2-4088-BF11-A2536404386D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711CEA-A04E-37BB-2C10-4656279809AC}"/>
              </a:ext>
            </a:extLst>
          </p:cNvPr>
          <p:cNvSpPr txBox="1"/>
          <p:nvPr/>
        </p:nvSpPr>
        <p:spPr>
          <a:xfrm>
            <a:off x="584200" y="1153886"/>
            <a:ext cx="58928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bg-BG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Военната сигурност на страната се изгражда на основата на стабилна икономика, развита инфраструктура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bg-BG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  осигурена социална сфера. </a:t>
            </a:r>
            <a:endParaRPr lang="en-US" alt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en-US" altLang="en-US" sz="2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</a:t>
            </a:r>
            <a:r>
              <a:rPr lang="bg-BG" altLang="en-US" sz="2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я се постига чрез: изграждане и поддържане на достатъчен военен потенциал</a:t>
            </a:r>
            <a:r>
              <a:rPr lang="en-US" altLang="en-US" sz="2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bg-BG" altLang="en-US" sz="2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 отбранителни способности; активно формиране на благоприятна международна среда, която изключва възникване на военнополитическа криза и възможност за нейното овладяване в това число и с използване на военна сила; </a:t>
            </a:r>
            <a:r>
              <a:rPr lang="bg-BG" altLang="en-US" sz="2000" b="1" dirty="0">
                <a:solidFill>
                  <a:srgbClr val="D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отбрана на страната</a:t>
            </a:r>
            <a:r>
              <a:rPr lang="bg-BG" altLang="en-US" sz="2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r>
              <a:rPr lang="bg-BG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bg-BG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В съвременни условия отбраната на страната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bg-BG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се </a:t>
            </a:r>
            <a:r>
              <a:rPr lang="bg-BG" altLang="en-US" sz="2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реализира в рамките на</a:t>
            </a:r>
            <a:r>
              <a:rPr lang="bg-BG" altLang="en-US" sz="2000" dirty="0">
                <a:solidFill>
                  <a:srgbClr val="0033CC"/>
                </a:solidFill>
              </a:rPr>
              <a:t> </a:t>
            </a:r>
            <a:r>
              <a:rPr lang="bg-BG" altLang="en-US" sz="2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колективната отбрана на НАТО и общата политика за сигурност и отбрана на ЕС </a:t>
            </a:r>
            <a:r>
              <a:rPr lang="bg-BG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 ефективно използване на националните отбранителни способности.</a:t>
            </a:r>
            <a:r>
              <a:rPr lang="bg-BG" altLang="en-US" sz="2000" dirty="0">
                <a:solidFill>
                  <a:srgbClr val="FF0000"/>
                </a:solidFill>
              </a:rPr>
              <a:t>   </a:t>
            </a:r>
          </a:p>
          <a:p>
            <a:endParaRPr lang="en-US" dirty="0"/>
          </a:p>
        </p:txBody>
      </p:sp>
      <p:pic>
        <p:nvPicPr>
          <p:cNvPr id="2050" name="Picture 2" descr="Връщат часовете по военно обучение в училище? - Новини от Бургас и региона">
            <a:extLst>
              <a:ext uri="{FF2B5EF4-FFF2-40B4-BE49-F238E27FC236}">
                <a16:creationId xmlns:a16="http://schemas.microsoft.com/office/drawing/2014/main" id="{EA46BA74-003D-CEBF-F107-A1C7A3DBEC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317172"/>
            <a:ext cx="5190411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6797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75F44F-D03A-8EA6-62EE-31182E747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C6D43-6E0F-49BE-B03B-940F17E21D92}" type="datetime1">
              <a:rPr lang="bg-BG" smtClean="0"/>
              <a:pPr/>
              <a:t>9.8.2024 г.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769D14-FC40-6CA1-016E-ABA421B77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Национален военен университет „Васил Левски“ Некласифицирана информация</a:t>
            </a:r>
            <a:endParaRPr lang="bg-B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0E3535-B005-516B-50B9-E7AF4DB57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220AF-99D2-4088-BF11-A2536404386D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7CA1F4-A368-FAA6-EAD4-3481808B355A}"/>
              </a:ext>
            </a:extLst>
          </p:cNvPr>
          <p:cNvSpPr txBox="1"/>
          <p:nvPr/>
        </p:nvSpPr>
        <p:spPr>
          <a:xfrm>
            <a:off x="2628901" y="1037549"/>
            <a:ext cx="77723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/>
              <a:t>1. </a:t>
            </a:r>
            <a:r>
              <a:rPr lang="ru-RU" sz="3200" b="1" dirty="0" err="1"/>
              <a:t>Същност</a:t>
            </a:r>
            <a:r>
              <a:rPr lang="ru-RU" sz="3200" b="1" dirty="0"/>
              <a:t> на </a:t>
            </a:r>
            <a:r>
              <a:rPr lang="ru-RU" sz="3200" b="1" dirty="0" err="1"/>
              <a:t>кризите</a:t>
            </a:r>
            <a:r>
              <a:rPr lang="ru-RU" sz="3200" b="1" dirty="0"/>
              <a:t> от </a:t>
            </a:r>
            <a:r>
              <a:rPr lang="ru-RU" sz="3200" b="1" dirty="0" err="1"/>
              <a:t>военен</a:t>
            </a:r>
            <a:r>
              <a:rPr lang="ru-RU" sz="3200" b="1" dirty="0"/>
              <a:t> характер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087B1A-503B-A91A-28D3-9F1EB561B005}"/>
              </a:ext>
            </a:extLst>
          </p:cNvPr>
          <p:cNvSpPr txBox="1"/>
          <p:nvPr/>
        </p:nvSpPr>
        <p:spPr>
          <a:xfrm>
            <a:off x="415271" y="2002971"/>
            <a:ext cx="10871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altLang="en-US" sz="2400" b="1" i="1" dirty="0"/>
              <a:t>Криза е всяка промяна на установеното състояние на живот, обхванала територии, обекти, сектори и сфери на икономиката и обществения живот или околната среда, предизвикана от човешка дейност или природни явления, в резултат на която условията за съществуване и за осъществяване на дейност в променената среда са силно нарушени.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311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75F44F-D03A-8EA6-62EE-31182E747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C6D43-6E0F-49BE-B03B-940F17E21D92}" type="datetime1">
              <a:rPr lang="bg-BG" smtClean="0"/>
              <a:pPr/>
              <a:t>9.8.2024 г.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769D14-FC40-6CA1-016E-ABA421B77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Национален военен университет „Васил Левски“ Некласифицирана информация</a:t>
            </a:r>
            <a:endParaRPr lang="bg-B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0E3535-B005-516B-50B9-E7AF4DB57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220AF-99D2-4088-BF11-A2536404386D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7CA1F4-A368-FAA6-EAD4-3481808B355A}"/>
              </a:ext>
            </a:extLst>
          </p:cNvPr>
          <p:cNvSpPr txBox="1"/>
          <p:nvPr/>
        </p:nvSpPr>
        <p:spPr>
          <a:xfrm>
            <a:off x="2628901" y="1037549"/>
            <a:ext cx="77723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en-US" sz="2800" b="1" i="1" dirty="0" err="1"/>
              <a:t>Кризите</a:t>
            </a:r>
            <a:r>
              <a:rPr lang="ru-RU" altLang="en-US" sz="2800" b="1" i="1" dirty="0"/>
              <a:t> </a:t>
            </a:r>
            <a:r>
              <a:rPr lang="ru-RU" altLang="en-US" sz="2800" b="1" i="1" dirty="0" err="1"/>
              <a:t>могат</a:t>
            </a:r>
            <a:r>
              <a:rPr lang="ru-RU" altLang="en-US" sz="2800" b="1" i="1" dirty="0"/>
              <a:t> да </a:t>
            </a:r>
            <a:r>
              <a:rPr lang="ru-RU" altLang="en-US" sz="2800" b="1" i="1" dirty="0" err="1"/>
              <a:t>бъдат</a:t>
            </a:r>
            <a:r>
              <a:rPr lang="ru-RU" altLang="en-US" sz="2800" b="1" i="1" dirty="0"/>
              <a:t> </a:t>
            </a:r>
            <a:r>
              <a:rPr lang="ru-RU" altLang="en-US" sz="2800" b="1" i="1" dirty="0" err="1"/>
              <a:t>предизвикани</a:t>
            </a:r>
            <a:r>
              <a:rPr lang="ru-RU" altLang="en-US" sz="2800" b="1" i="1" dirty="0"/>
              <a:t> от: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087B1A-503B-A91A-28D3-9F1EB561B005}"/>
              </a:ext>
            </a:extLst>
          </p:cNvPr>
          <p:cNvSpPr txBox="1"/>
          <p:nvPr/>
        </p:nvSpPr>
        <p:spPr>
          <a:xfrm>
            <a:off x="415271" y="2002971"/>
            <a:ext cx="108712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2400" b="1" i="1" dirty="0"/>
              <a:t>- </a:t>
            </a:r>
            <a:r>
              <a:rPr lang="ru-RU" altLang="en-US" sz="2400" b="1" i="1" dirty="0" err="1"/>
              <a:t>промишлени</a:t>
            </a:r>
            <a:r>
              <a:rPr lang="ru-RU" altLang="en-US" sz="2400" b="1" i="1" dirty="0"/>
              <a:t> аварии, </a:t>
            </a:r>
            <a:r>
              <a:rPr lang="ru-RU" altLang="en-US" sz="2400" b="1" i="1" dirty="0" err="1"/>
              <a:t>катастрофи</a:t>
            </a:r>
            <a:r>
              <a:rPr lang="ru-RU" altLang="en-US" sz="2400" b="1" i="1" dirty="0"/>
              <a:t> и </a:t>
            </a:r>
            <a:r>
              <a:rPr lang="ru-RU" altLang="en-US" sz="2400" b="1" i="1" dirty="0" err="1"/>
              <a:t>опасни</a:t>
            </a:r>
            <a:r>
              <a:rPr lang="ru-RU" altLang="en-US" sz="2400" b="1" i="1" dirty="0"/>
              <a:t> </a:t>
            </a:r>
            <a:r>
              <a:rPr lang="ru-RU" altLang="en-US" sz="2400" b="1" i="1" dirty="0" err="1"/>
              <a:t>замърсявания</a:t>
            </a:r>
            <a:r>
              <a:rPr lang="ru-RU" altLang="en-US" sz="2400" b="1" i="1" dirty="0"/>
              <a:t>;</a:t>
            </a:r>
          </a:p>
          <a:p>
            <a:r>
              <a:rPr lang="ru-RU" altLang="en-US" sz="2400" b="1" i="1" dirty="0"/>
              <a:t> пандемии;</a:t>
            </a:r>
          </a:p>
          <a:p>
            <a:r>
              <a:rPr lang="ru-RU" altLang="en-US" sz="2400" b="1" i="1" dirty="0"/>
              <a:t>- </a:t>
            </a:r>
            <a:r>
              <a:rPr lang="ru-RU" altLang="en-US" sz="2400" b="1" i="1" dirty="0" err="1"/>
              <a:t>етно-религиозни</a:t>
            </a:r>
            <a:r>
              <a:rPr lang="ru-RU" altLang="en-US" sz="2400" b="1" i="1" dirty="0"/>
              <a:t> противоречия, </a:t>
            </a:r>
            <a:r>
              <a:rPr lang="ru-RU" altLang="en-US" sz="2400" b="1" i="1" dirty="0" err="1"/>
              <a:t>гражданско</a:t>
            </a:r>
            <a:r>
              <a:rPr lang="ru-RU" altLang="en-US" sz="2400" b="1" i="1" dirty="0"/>
              <a:t> неподчинение, </a:t>
            </a:r>
          </a:p>
          <a:p>
            <a:r>
              <a:rPr lang="ru-RU" altLang="en-US" sz="2400" b="1" i="1" dirty="0" err="1"/>
              <a:t>масови</a:t>
            </a:r>
            <a:r>
              <a:rPr lang="ru-RU" altLang="en-US" sz="2400" b="1" i="1" dirty="0"/>
              <a:t> прояви на насилие;</a:t>
            </a:r>
          </a:p>
          <a:p>
            <a:r>
              <a:rPr lang="ru-RU" altLang="en-US" sz="2400" b="1" i="1" dirty="0"/>
              <a:t> -</a:t>
            </a:r>
            <a:r>
              <a:rPr lang="ru-RU" altLang="en-US" sz="2400" b="1" i="1" dirty="0" err="1"/>
              <a:t>засилени</a:t>
            </a:r>
            <a:r>
              <a:rPr lang="ru-RU" altLang="en-US" sz="2400" b="1" i="1" dirty="0"/>
              <a:t> действия на </a:t>
            </a:r>
            <a:r>
              <a:rPr lang="ru-RU" altLang="en-US" sz="2400" b="1" i="1" dirty="0" err="1"/>
              <a:t>местни</a:t>
            </a:r>
            <a:r>
              <a:rPr lang="ru-RU" altLang="en-US" sz="2400" b="1" i="1" dirty="0"/>
              <a:t> и </a:t>
            </a:r>
            <a:r>
              <a:rPr lang="ru-RU" altLang="en-US" sz="2400" b="1" i="1" dirty="0" err="1"/>
              <a:t>транснационални</a:t>
            </a:r>
            <a:r>
              <a:rPr lang="ru-RU" altLang="en-US" sz="2400" b="1" i="1" dirty="0"/>
              <a:t> </a:t>
            </a:r>
            <a:r>
              <a:rPr lang="ru-RU" altLang="en-US" sz="2400" b="1" i="1" dirty="0" err="1"/>
              <a:t>престъпни</a:t>
            </a:r>
            <a:r>
              <a:rPr lang="ru-RU" altLang="en-US" sz="2400" b="1" i="1" dirty="0"/>
              <a:t> </a:t>
            </a:r>
          </a:p>
          <a:p>
            <a:r>
              <a:rPr lang="ru-RU" altLang="en-US" sz="2400" b="1" i="1" dirty="0" err="1"/>
              <a:t>структури</a:t>
            </a:r>
            <a:r>
              <a:rPr lang="ru-RU" altLang="en-US" sz="2400" b="1" i="1" dirty="0"/>
              <a:t>, </a:t>
            </a:r>
            <a:r>
              <a:rPr lang="ru-RU" altLang="en-US" sz="2400" b="1" i="1" dirty="0" err="1"/>
              <a:t>терористични</a:t>
            </a:r>
            <a:r>
              <a:rPr lang="ru-RU" altLang="en-US" sz="2400" b="1" i="1" dirty="0"/>
              <a:t> организации;</a:t>
            </a:r>
          </a:p>
          <a:p>
            <a:r>
              <a:rPr lang="ru-RU" altLang="en-US" sz="2400" b="1" i="1" dirty="0"/>
              <a:t> - </a:t>
            </a:r>
            <a:r>
              <a:rPr lang="ru-RU" altLang="en-US" sz="2400" b="1" i="1" dirty="0" err="1"/>
              <a:t>агресивни</a:t>
            </a:r>
            <a:r>
              <a:rPr lang="ru-RU" altLang="en-US" sz="2400" b="1" i="1" dirty="0"/>
              <a:t> </a:t>
            </a:r>
            <a:r>
              <a:rPr lang="ru-RU" altLang="en-US" sz="2400" b="1" i="1" dirty="0" err="1"/>
              <a:t>военни</a:t>
            </a:r>
            <a:r>
              <a:rPr lang="ru-RU" altLang="en-US" sz="2400" b="1" i="1" dirty="0"/>
              <a:t> действия на друга страна;</a:t>
            </a:r>
          </a:p>
          <a:p>
            <a:r>
              <a:rPr lang="ru-RU" altLang="en-US" sz="2400" b="1" i="1" dirty="0"/>
              <a:t> - </a:t>
            </a:r>
            <a:r>
              <a:rPr lang="ru-RU" altLang="en-US" sz="2400" b="1" i="1" dirty="0" err="1"/>
              <a:t>масови</a:t>
            </a:r>
            <a:r>
              <a:rPr lang="ru-RU" altLang="en-US" sz="2400" b="1" i="1" dirty="0"/>
              <a:t> </a:t>
            </a:r>
            <a:r>
              <a:rPr lang="ru-RU" altLang="en-US" sz="2400" b="1" i="1" dirty="0" err="1"/>
              <a:t>бежански</a:t>
            </a:r>
            <a:r>
              <a:rPr lang="ru-RU" altLang="en-US" sz="2400" b="1" i="1" dirty="0"/>
              <a:t> </a:t>
            </a:r>
            <a:r>
              <a:rPr lang="ru-RU" altLang="en-US" sz="2400" b="1" i="1" dirty="0" err="1"/>
              <a:t>потоци</a:t>
            </a:r>
            <a:r>
              <a:rPr lang="ru-RU" altLang="en-US" sz="2400" b="1" i="1" dirty="0"/>
              <a:t> и </a:t>
            </a:r>
            <a:r>
              <a:rPr lang="ru-RU" altLang="en-US" sz="2400" b="1" i="1" dirty="0" err="1"/>
              <a:t>други</a:t>
            </a:r>
            <a:r>
              <a:rPr lang="ru-RU" altLang="en-US" sz="2400" b="1" i="1" dirty="0"/>
              <a:t>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5A80BC-F836-EC7E-821E-414DAEEC3C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4628" y="2002971"/>
            <a:ext cx="2656114" cy="342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384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75F44F-D03A-8EA6-62EE-31182E747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C6D43-6E0F-49BE-B03B-940F17E21D92}" type="datetime1">
              <a:rPr lang="bg-BG" smtClean="0"/>
              <a:pPr/>
              <a:t>9.8.2024 г.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769D14-FC40-6CA1-016E-ABA421B77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Национален военен университет „Васил Левски“ Некласифицирана информация</a:t>
            </a:r>
            <a:endParaRPr lang="bg-B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0E3535-B005-516B-50B9-E7AF4DB57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220AF-99D2-4088-BF11-A2536404386D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7CA1F4-A368-FAA6-EAD4-3481808B355A}"/>
              </a:ext>
            </a:extLst>
          </p:cNvPr>
          <p:cNvSpPr txBox="1"/>
          <p:nvPr/>
        </p:nvSpPr>
        <p:spPr>
          <a:xfrm>
            <a:off x="2628901" y="1037549"/>
            <a:ext cx="77723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en-US" sz="2800" b="1" i="1" dirty="0"/>
              <a:t>КРИЗАТА СЕ РАЗГЛЕЖДА КАТО: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087B1A-503B-A91A-28D3-9F1EB561B005}"/>
              </a:ext>
            </a:extLst>
          </p:cNvPr>
          <p:cNvSpPr txBox="1"/>
          <p:nvPr/>
        </p:nvSpPr>
        <p:spPr>
          <a:xfrm>
            <a:off x="415271" y="2002971"/>
            <a:ext cx="108712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2800" b="1" i="1" dirty="0"/>
              <a:t>случай (</a:t>
            </a:r>
            <a:r>
              <a:rPr lang="ru-RU" altLang="en-US" sz="2800" b="1" i="1" dirty="0" err="1"/>
              <a:t>събитие</a:t>
            </a:r>
            <a:r>
              <a:rPr lang="ru-RU" altLang="en-US" sz="2800" b="1" i="1" dirty="0"/>
              <a:t>) или обстановка, </a:t>
            </a:r>
            <a:r>
              <a:rPr lang="ru-RU" altLang="en-US" sz="2800" b="1" i="1" dirty="0" err="1"/>
              <a:t>които</a:t>
            </a:r>
            <a:r>
              <a:rPr lang="ru-RU" altLang="en-US" sz="2800" b="1" i="1" dirty="0"/>
              <a:t> </a:t>
            </a:r>
            <a:r>
              <a:rPr lang="ru-RU" altLang="en-US" sz="2800" b="1" i="1" dirty="0" err="1"/>
              <a:t>включват</a:t>
            </a:r>
            <a:r>
              <a:rPr lang="ru-RU" altLang="en-US" sz="2800" b="1" i="1" dirty="0"/>
              <a:t> </a:t>
            </a:r>
            <a:r>
              <a:rPr lang="ru-RU" altLang="en-US" sz="2800" b="1" i="1" dirty="0" err="1"/>
              <a:t>заплахата</a:t>
            </a:r>
            <a:r>
              <a:rPr lang="ru-RU" altLang="en-US" sz="2800" b="1" i="1" dirty="0"/>
              <a:t> за </a:t>
            </a:r>
            <a:r>
              <a:rPr lang="ru-RU" altLang="en-US" sz="2800" b="1" i="1" dirty="0" err="1"/>
              <a:t>териториите</a:t>
            </a:r>
            <a:r>
              <a:rPr lang="ru-RU" altLang="en-US" sz="2800" b="1" i="1" dirty="0"/>
              <a:t> и </a:t>
            </a:r>
            <a:r>
              <a:rPr lang="ru-RU" altLang="en-US" sz="2800" b="1" i="1" dirty="0" err="1"/>
              <a:t>владенията</a:t>
            </a:r>
            <a:r>
              <a:rPr lang="ru-RU" altLang="en-US" sz="2800" b="1" i="1" dirty="0"/>
              <a:t> на </a:t>
            </a:r>
            <a:r>
              <a:rPr lang="ru-RU" altLang="en-US" sz="2800" b="1" i="1" dirty="0" err="1"/>
              <a:t>държавата</a:t>
            </a:r>
            <a:r>
              <a:rPr lang="ru-RU" altLang="en-US" sz="2800" b="1" i="1" dirty="0"/>
              <a:t>, </a:t>
            </a:r>
            <a:r>
              <a:rPr lang="ru-RU" altLang="en-US" sz="2800" b="1" i="1" dirty="0" err="1"/>
              <a:t>бързо</a:t>
            </a:r>
            <a:r>
              <a:rPr lang="ru-RU" altLang="en-US" sz="2800" b="1" i="1" dirty="0"/>
              <a:t> се </a:t>
            </a:r>
            <a:r>
              <a:rPr lang="ru-RU" altLang="en-US" sz="2800" b="1" i="1" dirty="0" err="1"/>
              <a:t>променят</a:t>
            </a:r>
            <a:r>
              <a:rPr lang="ru-RU" altLang="en-US" sz="2800" b="1" i="1" dirty="0"/>
              <a:t> и </a:t>
            </a:r>
            <a:r>
              <a:rPr lang="ru-RU" altLang="en-US" sz="2800" b="1" i="1" dirty="0" err="1"/>
              <a:t>създават</a:t>
            </a:r>
            <a:r>
              <a:rPr lang="ru-RU" altLang="en-US" sz="2800" b="1" i="1" dirty="0"/>
              <a:t> условия за </a:t>
            </a:r>
            <a:r>
              <a:rPr lang="ru-RU" altLang="en-US" sz="2800" b="1" i="1" dirty="0" err="1"/>
              <a:t>съответните</a:t>
            </a:r>
            <a:r>
              <a:rPr lang="ru-RU" altLang="en-US" sz="2800" b="1" i="1" dirty="0"/>
              <a:t> дипломатически, </a:t>
            </a:r>
            <a:r>
              <a:rPr lang="ru-RU" altLang="en-US" sz="2800" b="1" i="1" dirty="0" err="1"/>
              <a:t>икономически</a:t>
            </a:r>
            <a:r>
              <a:rPr lang="ru-RU" altLang="en-US" sz="2800" b="1" i="1" dirty="0"/>
              <a:t>, политически или </a:t>
            </a:r>
            <a:r>
              <a:rPr lang="ru-RU" altLang="en-US" sz="2800" b="1" i="1" dirty="0" err="1"/>
              <a:t>значителни</a:t>
            </a:r>
            <a:r>
              <a:rPr lang="ru-RU" altLang="en-US" sz="2800" b="1" i="1" dirty="0"/>
              <a:t> </a:t>
            </a:r>
            <a:r>
              <a:rPr lang="ru-RU" altLang="en-US" sz="2800" b="1" i="1" dirty="0" err="1"/>
              <a:t>военни</a:t>
            </a:r>
            <a:r>
              <a:rPr lang="ru-RU" altLang="en-US" sz="2800" b="1" i="1" dirty="0"/>
              <a:t> мерки от </a:t>
            </a:r>
            <a:r>
              <a:rPr lang="ru-RU" altLang="en-US" sz="2800" b="1" i="1" dirty="0" err="1"/>
              <a:t>правителството</a:t>
            </a:r>
            <a:r>
              <a:rPr lang="ru-RU" altLang="en-US" sz="2800" b="1" i="1" dirty="0"/>
              <a:t>, </a:t>
            </a:r>
            <a:r>
              <a:rPr lang="ru-RU" altLang="en-US" sz="2800" b="1" i="1" dirty="0" err="1"/>
              <a:t>което</a:t>
            </a:r>
            <a:r>
              <a:rPr lang="ru-RU" altLang="en-US" sz="2800" b="1" i="1" dirty="0"/>
              <a:t> с </a:t>
            </a:r>
            <a:r>
              <a:rPr lang="ru-RU" altLang="en-US" sz="2800" b="1" i="1" dirty="0" err="1"/>
              <a:t>помощта</a:t>
            </a:r>
            <a:r>
              <a:rPr lang="ru-RU" altLang="en-US" sz="2800" b="1" i="1" dirty="0"/>
              <a:t> на </a:t>
            </a:r>
            <a:r>
              <a:rPr lang="ru-RU" altLang="en-US" sz="2800" b="1" i="1" dirty="0" err="1"/>
              <a:t>въоръжените</a:t>
            </a:r>
            <a:r>
              <a:rPr lang="ru-RU" altLang="en-US" sz="2800" b="1" i="1" dirty="0"/>
              <a:t> </a:t>
            </a:r>
            <a:r>
              <a:rPr lang="ru-RU" altLang="en-US" sz="2800" b="1" i="1" dirty="0" err="1"/>
              <a:t>сили</a:t>
            </a:r>
            <a:r>
              <a:rPr lang="ru-RU" altLang="en-US" sz="2800" b="1" i="1" dirty="0"/>
              <a:t> и </a:t>
            </a:r>
            <a:r>
              <a:rPr lang="ru-RU" altLang="en-US" sz="2800" b="1" i="1" dirty="0" err="1"/>
              <a:t>ресурсите</a:t>
            </a:r>
            <a:r>
              <a:rPr lang="ru-RU" altLang="en-US" sz="2800" b="1" i="1" dirty="0"/>
              <a:t> </a:t>
            </a:r>
            <a:r>
              <a:rPr lang="ru-RU" altLang="en-US" sz="2800" b="1" i="1" dirty="0" err="1"/>
              <a:t>очаква</a:t>
            </a:r>
            <a:r>
              <a:rPr lang="ru-RU" altLang="en-US" sz="2800" b="1" i="1" dirty="0"/>
              <a:t> </a:t>
            </a:r>
            <a:r>
              <a:rPr lang="ru-RU" altLang="en-US" sz="2800" b="1" i="1" dirty="0" err="1"/>
              <a:t>изпълнение</a:t>
            </a:r>
            <a:r>
              <a:rPr lang="ru-RU" altLang="en-US" sz="2800" b="1" i="1" dirty="0"/>
              <a:t> на </a:t>
            </a:r>
            <a:r>
              <a:rPr lang="ru-RU" altLang="en-US" sz="2800" b="1" i="1" dirty="0" err="1"/>
              <a:t>националните</a:t>
            </a:r>
            <a:r>
              <a:rPr lang="ru-RU" altLang="en-US" sz="2800" b="1" i="1" dirty="0"/>
              <a:t> </a:t>
            </a:r>
            <a:r>
              <a:rPr lang="ru-RU" altLang="en-US" sz="2800" b="1" i="1" dirty="0" err="1"/>
              <a:t>мисии</a:t>
            </a:r>
            <a:r>
              <a:rPr lang="ru-RU" altLang="en-US" sz="2800" b="1" i="1" dirty="0"/>
              <a:t> на </a:t>
            </a:r>
            <a:r>
              <a:rPr lang="ru-RU" altLang="en-US" sz="2800" b="1" i="1" dirty="0" err="1"/>
              <a:t>страната</a:t>
            </a:r>
            <a:r>
              <a:rPr lang="ru-RU" altLang="en-US" sz="2800" b="1" i="1" dirty="0"/>
              <a:t>;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373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75F44F-D03A-8EA6-62EE-31182E747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C6D43-6E0F-49BE-B03B-940F17E21D92}" type="datetime1">
              <a:rPr lang="bg-BG" smtClean="0"/>
              <a:pPr/>
              <a:t>9.8.2024 г.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769D14-FC40-6CA1-016E-ABA421B77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Национален военен университет „Васил Левски“ Некласифицирана информация</a:t>
            </a:r>
            <a:endParaRPr lang="bg-B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0E3535-B005-516B-50B9-E7AF4DB57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220AF-99D2-4088-BF11-A2536404386D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7CA1F4-A368-FAA6-EAD4-3481808B355A}"/>
              </a:ext>
            </a:extLst>
          </p:cNvPr>
          <p:cNvSpPr txBox="1"/>
          <p:nvPr/>
        </p:nvSpPr>
        <p:spPr>
          <a:xfrm>
            <a:off x="2128158" y="1020131"/>
            <a:ext cx="777239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en-US" sz="2800" b="1" i="1" dirty="0"/>
              <a:t>Роля </a:t>
            </a:r>
            <a:r>
              <a:rPr lang="ru-RU" altLang="en-US" sz="2800" b="1" i="1" dirty="0" err="1"/>
              <a:t>мисии</a:t>
            </a:r>
            <a:r>
              <a:rPr lang="ru-RU" altLang="en-US" sz="2800" b="1" i="1" dirty="0"/>
              <a:t> и задачи на </a:t>
            </a:r>
            <a:r>
              <a:rPr lang="ru-RU" altLang="en-US" sz="2800" b="1" i="1" dirty="0" err="1"/>
              <a:t>Въоръжените</a:t>
            </a:r>
            <a:r>
              <a:rPr lang="ru-RU" altLang="en-US" sz="2800" b="1" i="1" dirty="0"/>
              <a:t> </a:t>
            </a:r>
            <a:r>
              <a:rPr lang="ru-RU" altLang="en-US" sz="2800" b="1" i="1" dirty="0" err="1"/>
              <a:t>сили</a:t>
            </a:r>
            <a:r>
              <a:rPr lang="ru-RU" altLang="en-US" sz="2800" b="1" i="1" dirty="0"/>
              <a:t> на </a:t>
            </a:r>
            <a:r>
              <a:rPr lang="ru-RU" altLang="en-US" sz="2800" b="1" i="1" dirty="0" err="1"/>
              <a:t>Република</a:t>
            </a:r>
            <a:r>
              <a:rPr lang="ru-RU" altLang="en-US" sz="2800" b="1" i="1" dirty="0"/>
              <a:t> </a:t>
            </a:r>
            <a:r>
              <a:rPr lang="ru-RU" altLang="en-US" sz="2800" b="1" i="1" dirty="0" err="1"/>
              <a:t>България</a:t>
            </a:r>
            <a:endParaRPr lang="ru-RU" altLang="en-US" sz="2800" b="1" i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087B1A-503B-A91A-28D3-9F1EB561B005}"/>
              </a:ext>
            </a:extLst>
          </p:cNvPr>
          <p:cNvSpPr txBox="1"/>
          <p:nvPr/>
        </p:nvSpPr>
        <p:spPr>
          <a:xfrm>
            <a:off x="469700" y="2144485"/>
            <a:ext cx="594198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0" u="none" strike="noStrike" baseline="0" dirty="0" err="1"/>
              <a:t>ролята</a:t>
            </a:r>
            <a:r>
              <a:rPr lang="ru-RU" sz="2800" b="1" i="0" u="none" strike="noStrike" baseline="0" dirty="0"/>
              <a:t> </a:t>
            </a:r>
            <a:r>
              <a:rPr lang="ru-RU" sz="2800" b="0" i="0" u="none" strike="noStrike" baseline="0" dirty="0"/>
              <a:t>на </a:t>
            </a:r>
            <a:r>
              <a:rPr lang="ru-RU" sz="2800" b="0" i="0" u="none" strike="noStrike" baseline="0" dirty="0" err="1"/>
              <a:t>Въоръжените</a:t>
            </a:r>
            <a:r>
              <a:rPr lang="ru-RU" sz="2800" b="0" i="0" u="none" strike="noStrike" baseline="0" dirty="0"/>
              <a:t> </a:t>
            </a:r>
            <a:r>
              <a:rPr lang="ru-RU" sz="2800" b="0" i="0" u="none" strike="noStrike" baseline="0" dirty="0" err="1"/>
              <a:t>сили</a:t>
            </a:r>
            <a:r>
              <a:rPr lang="ru-RU" sz="2800" b="0" i="0" u="none" strike="noStrike" baseline="0" dirty="0"/>
              <a:t> е да </a:t>
            </a:r>
            <a:r>
              <a:rPr lang="ru-RU" sz="2800" b="0" i="0" u="none" strike="noStrike" baseline="0" dirty="0" err="1"/>
              <a:t>допринасят</a:t>
            </a:r>
            <a:r>
              <a:rPr lang="ru-RU" sz="2800" b="0" i="0" u="none" strike="noStrike" baseline="0" dirty="0"/>
              <a:t> за </a:t>
            </a:r>
            <a:r>
              <a:rPr lang="ru-RU" sz="2800" b="0" i="0" u="none" strike="noStrike" baseline="0" dirty="0" err="1"/>
              <a:t>осъществяване</a:t>
            </a:r>
            <a:r>
              <a:rPr lang="ru-RU" sz="2800" b="0" i="0" u="none" strike="noStrike" baseline="0" dirty="0"/>
              <a:t> на </a:t>
            </a:r>
            <a:r>
              <a:rPr lang="ru-RU" sz="2800" b="0" i="0" u="none" strike="noStrike" baseline="0" dirty="0" err="1"/>
              <a:t>националните</a:t>
            </a:r>
            <a:r>
              <a:rPr lang="ru-RU" sz="2800" b="0" i="0" u="none" strike="noStrike" baseline="0" dirty="0"/>
              <a:t> </a:t>
            </a:r>
            <a:r>
              <a:rPr lang="ru-RU" sz="2800" b="0" i="0" u="none" strike="noStrike" baseline="0" dirty="0" err="1"/>
              <a:t>интереси</a:t>
            </a:r>
            <a:r>
              <a:rPr lang="ru-RU" sz="2800" b="0" i="0" u="none" strike="noStrike" baseline="0" dirty="0"/>
              <a:t>, </a:t>
            </a:r>
            <a:r>
              <a:rPr lang="ru-RU" sz="2800" b="0" i="0" u="none" strike="noStrike" baseline="0" dirty="0" err="1"/>
              <a:t>заедно</a:t>
            </a:r>
            <a:r>
              <a:rPr lang="ru-RU" sz="2800" b="0" i="0" u="none" strike="noStrike" baseline="0" dirty="0"/>
              <a:t> с </a:t>
            </a:r>
            <a:r>
              <a:rPr lang="ru-RU" sz="2800" b="0" i="0" u="none" strike="noStrike" baseline="0" dirty="0" err="1"/>
              <a:t>войските</a:t>
            </a:r>
            <a:r>
              <a:rPr lang="ru-RU" sz="2800" b="0" i="0" u="none" strike="noStrike" baseline="0" dirty="0"/>
              <a:t> на </a:t>
            </a:r>
            <a:r>
              <a:rPr lang="ru-RU" sz="2800" b="0" i="0" u="none" strike="noStrike" baseline="0" dirty="0" err="1"/>
              <a:t>съюзниците</a:t>
            </a:r>
            <a:r>
              <a:rPr lang="ru-RU" sz="2800" b="0" i="0" u="none" strike="noStrike" baseline="0" dirty="0"/>
              <a:t> да </a:t>
            </a:r>
            <a:r>
              <a:rPr lang="ru-RU" sz="2800" b="0" i="0" u="none" strike="noStrike" baseline="0" dirty="0" err="1"/>
              <a:t>възпират</a:t>
            </a:r>
            <a:r>
              <a:rPr lang="ru-RU" sz="2800" b="0" i="0" u="none" strike="noStrike" baseline="0" dirty="0"/>
              <a:t> и да </a:t>
            </a:r>
            <a:r>
              <a:rPr lang="ru-RU" sz="2800" b="0" i="0" u="none" strike="noStrike" baseline="0" dirty="0" err="1"/>
              <a:t>побеждават</a:t>
            </a:r>
            <a:r>
              <a:rPr lang="ru-RU" sz="2800" b="0" i="0" u="none" strike="noStrike" baseline="0" dirty="0"/>
              <a:t> </a:t>
            </a:r>
            <a:r>
              <a:rPr lang="ru-RU" sz="2800" b="0" i="0" u="none" strike="noStrike" baseline="0" dirty="0" err="1"/>
              <a:t>евентуалните</a:t>
            </a:r>
            <a:r>
              <a:rPr lang="ru-RU" sz="2800" b="0" i="0" u="none" strike="noStrike" baseline="0" dirty="0"/>
              <a:t> </a:t>
            </a:r>
            <a:r>
              <a:rPr lang="ru-RU" sz="2800" b="0" i="0" u="none" strike="noStrike" baseline="0" dirty="0" err="1"/>
              <a:t>противници</a:t>
            </a:r>
            <a:r>
              <a:rPr lang="ru-RU" sz="2800" b="0" i="0" u="none" strike="noStrike" baseline="0" dirty="0"/>
              <a:t>, да </a:t>
            </a:r>
            <a:r>
              <a:rPr lang="ru-RU" sz="2800" b="0" i="0" u="none" strike="noStrike" baseline="0" dirty="0" err="1"/>
              <a:t>задържат</a:t>
            </a:r>
            <a:r>
              <a:rPr lang="ru-RU" sz="2800" b="0" i="0" u="none" strike="noStrike" baseline="0" dirty="0"/>
              <a:t> </a:t>
            </a:r>
            <a:r>
              <a:rPr lang="ru-RU" sz="2800" b="0" i="0" u="none" strike="noStrike" baseline="0" dirty="0" err="1"/>
              <a:t>заплахите</a:t>
            </a:r>
            <a:r>
              <a:rPr lang="ru-RU" sz="2800" b="0" i="0" u="none" strike="noStrike" baseline="0" dirty="0"/>
              <a:t> </a:t>
            </a:r>
            <a:r>
              <a:rPr lang="ru-RU" sz="2800" b="0" i="0" u="none" strike="noStrike" baseline="0" dirty="0" err="1"/>
              <a:t>далеч</a:t>
            </a:r>
            <a:r>
              <a:rPr lang="ru-RU" sz="2800" b="0" i="0" u="none" strike="noStrike" baseline="0" dirty="0"/>
              <a:t> от </a:t>
            </a:r>
            <a:r>
              <a:rPr lang="ru-RU" sz="2800" b="0" i="0" u="none" strike="noStrike" baseline="0" dirty="0" err="1"/>
              <a:t>границите</a:t>
            </a:r>
            <a:r>
              <a:rPr lang="ru-RU" sz="2800" b="0" i="0" u="none" strike="noStrike" baseline="0" dirty="0"/>
              <a:t> на </a:t>
            </a:r>
            <a:r>
              <a:rPr lang="ru-RU" sz="2800" b="0" i="0" u="none" strike="noStrike" baseline="0" dirty="0" err="1"/>
              <a:t>страната</a:t>
            </a:r>
            <a:r>
              <a:rPr lang="ru-RU" sz="2800" b="0" i="0" u="none" strike="noStrike" baseline="0" dirty="0"/>
              <a:t> и да </a:t>
            </a:r>
            <a:r>
              <a:rPr lang="ru-RU" sz="2800" b="0" i="0" u="none" strike="noStrike" baseline="0" dirty="0" err="1"/>
              <a:t>допринасят</a:t>
            </a:r>
            <a:r>
              <a:rPr lang="ru-RU" sz="2800" b="0" i="0" u="none" strike="noStrike" baseline="0" dirty="0"/>
              <a:t> за </a:t>
            </a:r>
            <a:r>
              <a:rPr lang="ru-RU" sz="2800" b="0" i="0" u="none" strike="noStrike" baseline="0" dirty="0" err="1"/>
              <a:t>запазване</a:t>
            </a:r>
            <a:r>
              <a:rPr lang="ru-RU" sz="2800" b="0" i="0" u="none" strike="noStrike" baseline="0" dirty="0"/>
              <a:t> на </a:t>
            </a:r>
            <a:r>
              <a:rPr lang="ru-RU" sz="2800" b="0" i="0" u="none" strike="noStrike" baseline="0" dirty="0" err="1"/>
              <a:t>международния</a:t>
            </a:r>
            <a:r>
              <a:rPr lang="ru-RU" sz="2800" b="0" i="0" u="none" strike="noStrike" baseline="0" dirty="0"/>
              <a:t> мир и </a:t>
            </a:r>
            <a:r>
              <a:rPr lang="ru-RU" sz="2800" b="0" i="0" u="none" strike="noStrike" baseline="0" dirty="0" err="1"/>
              <a:t>сигурност</a:t>
            </a:r>
            <a:r>
              <a:rPr lang="ru-RU" sz="2800" b="0" i="0" u="none" strike="noStrike" baseline="0" dirty="0"/>
              <a:t>.</a:t>
            </a:r>
            <a:endParaRPr lang="en-US" dirty="0"/>
          </a:p>
        </p:txBody>
      </p:sp>
      <p:pic>
        <p:nvPicPr>
          <p:cNvPr id="1026" name="Picture 2" descr="Въвеждат военно обучение за учениците от 10-и и 11-и клас - България |  Vesti.bg">
            <a:extLst>
              <a:ext uri="{FF2B5EF4-FFF2-40B4-BE49-F238E27FC236}">
                <a16:creationId xmlns:a16="http://schemas.microsoft.com/office/drawing/2014/main" id="{079E8C6B-69C8-F1CF-C74B-1A22A75F1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684" y="3046005"/>
            <a:ext cx="5388429" cy="303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1932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12677</TotalTime>
  <Words>1993</Words>
  <Application>Microsoft Office PowerPoint</Application>
  <PresentationFormat>Широк екран</PresentationFormat>
  <Paragraphs>230</Paragraphs>
  <Slides>26</Slides>
  <Notes>13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26</vt:i4>
      </vt:variant>
    </vt:vector>
  </HeadingPairs>
  <TitlesOfParts>
    <vt:vector size="32" baseType="lpstr">
      <vt:lpstr>Aldhabi</vt:lpstr>
      <vt:lpstr>Arial</vt:lpstr>
      <vt:lpstr>Calibri</vt:lpstr>
      <vt:lpstr>Monotype Corsiva</vt:lpstr>
      <vt:lpstr>Times New Roman</vt:lpstr>
      <vt:lpstr>Office Theme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на началника на НВУ „Васил Левски“ за състоянието и перспективите за развитие на университета</dc:title>
  <dc:creator>Nikolay Urumov</dc:creator>
  <cp:lastModifiedBy>Панайот Иванов</cp:lastModifiedBy>
  <cp:revision>951</cp:revision>
  <cp:lastPrinted>2023-03-07T15:23:43Z</cp:lastPrinted>
  <dcterms:created xsi:type="dcterms:W3CDTF">2019-12-29T08:06:21Z</dcterms:created>
  <dcterms:modified xsi:type="dcterms:W3CDTF">2024-08-09T05:11:41Z</dcterms:modified>
</cp:coreProperties>
</file>