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9.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1.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audio2.wav" ContentType="audio/x-wav"/>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2" r:id="rId2"/>
    <p:sldMasterId id="2147483660" r:id="rId3"/>
    <p:sldMasterId id="2147483664" r:id="rId4"/>
    <p:sldMasterId id="2147483668" r:id="rId5"/>
    <p:sldMasterId id="2147483672" r:id="rId6"/>
    <p:sldMasterId id="2147483676" r:id="rId7"/>
    <p:sldMasterId id="2147483680" r:id="rId8"/>
    <p:sldMasterId id="2147483684" r:id="rId9"/>
    <p:sldMasterId id="2147483688" r:id="rId10"/>
    <p:sldMasterId id="2147483691" r:id="rId11"/>
    <p:sldMasterId id="2147483694" r:id="rId12"/>
    <p:sldMasterId id="2147483697" r:id="rId13"/>
    <p:sldMasterId id="2147483700" r:id="rId14"/>
    <p:sldMasterId id="2147483703" r:id="rId15"/>
    <p:sldMasterId id="2147483706" r:id="rId16"/>
    <p:sldMasterId id="2147483709" r:id="rId17"/>
    <p:sldMasterId id="2147483712" r:id="rId18"/>
  </p:sldMasterIdLst>
  <p:notesMasterIdLst>
    <p:notesMasterId r:id="rId55"/>
  </p:notesMasterIdLst>
  <p:handoutMasterIdLst>
    <p:handoutMasterId r:id="rId56"/>
  </p:handoutMasterIdLst>
  <p:sldIdLst>
    <p:sldId id="588" r:id="rId19"/>
    <p:sldId id="740" r:id="rId20"/>
    <p:sldId id="780" r:id="rId21"/>
    <p:sldId id="781" r:id="rId22"/>
    <p:sldId id="782" r:id="rId23"/>
    <p:sldId id="742" r:id="rId24"/>
    <p:sldId id="739" r:id="rId25"/>
    <p:sldId id="741" r:id="rId26"/>
    <p:sldId id="744" r:id="rId27"/>
    <p:sldId id="745" r:id="rId28"/>
    <p:sldId id="746" r:id="rId29"/>
    <p:sldId id="747" r:id="rId30"/>
    <p:sldId id="748" r:id="rId31"/>
    <p:sldId id="783" r:id="rId32"/>
    <p:sldId id="784" r:id="rId33"/>
    <p:sldId id="785" r:id="rId34"/>
    <p:sldId id="786" r:id="rId35"/>
    <p:sldId id="787" r:id="rId36"/>
    <p:sldId id="762" r:id="rId37"/>
    <p:sldId id="764" r:id="rId38"/>
    <p:sldId id="765" r:id="rId39"/>
    <p:sldId id="766" r:id="rId40"/>
    <p:sldId id="767" r:id="rId41"/>
    <p:sldId id="768" r:id="rId42"/>
    <p:sldId id="769" r:id="rId43"/>
    <p:sldId id="770" r:id="rId44"/>
    <p:sldId id="771" r:id="rId45"/>
    <p:sldId id="772" r:id="rId46"/>
    <p:sldId id="773" r:id="rId47"/>
    <p:sldId id="774" r:id="rId48"/>
    <p:sldId id="775" r:id="rId49"/>
    <p:sldId id="776" r:id="rId50"/>
    <p:sldId id="777" r:id="rId51"/>
    <p:sldId id="778" r:id="rId52"/>
    <p:sldId id="779" r:id="rId53"/>
    <p:sldId id="738" r:id="rId54"/>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F"/>
    <a:srgbClr val="FFE393"/>
    <a:srgbClr val="FF9933"/>
    <a:srgbClr val="FFFF99"/>
    <a:srgbClr val="0033CC"/>
    <a:srgbClr val="66FF66"/>
    <a:srgbClr val="FF3300"/>
    <a:srgbClr val="CC9900"/>
    <a:srgbClr val="FFFFCC"/>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85" autoAdjust="0"/>
    <p:restoredTop sz="90756" autoAdjust="0"/>
  </p:normalViewPr>
  <p:slideViewPr>
    <p:cSldViewPr snapToGrid="0">
      <p:cViewPr varScale="1">
        <p:scale>
          <a:sx n="105" d="100"/>
          <a:sy n="105" d="100"/>
        </p:scale>
        <p:origin x="864"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theme" Target="theme/theme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горния колонтитул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US"/>
          </a:p>
        </p:txBody>
      </p:sp>
      <p:sp>
        <p:nvSpPr>
          <p:cNvPr id="3" name="Контейнер за дата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4A551063-1CBE-4C7A-B815-0002F5F490D4}" type="datetimeFigureOut">
              <a:rPr lang="en-US" smtClean="0"/>
              <a:t>10/7/2024</a:t>
            </a:fld>
            <a:endParaRPr lang="en-US"/>
          </a:p>
        </p:txBody>
      </p:sp>
      <p:sp>
        <p:nvSpPr>
          <p:cNvPr id="4" name="Контейнер за долния колонтитул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en-US"/>
          </a:p>
        </p:txBody>
      </p:sp>
      <p:sp>
        <p:nvSpPr>
          <p:cNvPr id="5" name="Контейнер за номер на слайда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10996855-8B24-4052-929B-021F07BE6DCC}" type="slidenum">
              <a:rPr lang="en-US" smtClean="0"/>
              <a:t>‹#›</a:t>
            </a:fld>
            <a:endParaRPr lang="en-US"/>
          </a:p>
        </p:txBody>
      </p:sp>
    </p:spTree>
    <p:extLst>
      <p:ext uri="{BB962C8B-B14F-4D97-AF65-F5344CB8AC3E}">
        <p14:creationId xmlns:p14="http://schemas.microsoft.com/office/powerpoint/2010/main" val="2023168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7C6967DE-49A7-443D-BCF0-4566DA094BB7}" type="datetimeFigureOut">
              <a:rPr lang="en-GB" smtClean="0"/>
              <a:pPr/>
              <a:t>07/10/2024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58EF722C-C92F-4A0B-800C-A3D71103E10E}" type="slidenum">
              <a:rPr lang="en-GB" smtClean="0"/>
              <a:pPr/>
              <a:t>‹#›</a:t>
            </a:fld>
            <a:endParaRPr lang="en-GB"/>
          </a:p>
        </p:txBody>
      </p:sp>
    </p:spTree>
    <p:extLst>
      <p:ext uri="{BB962C8B-B14F-4D97-AF65-F5344CB8AC3E}">
        <p14:creationId xmlns:p14="http://schemas.microsoft.com/office/powerpoint/2010/main" val="720803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Nuclear%20Air%20Burst%20Test.mp4"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1055;&#1086;&#1076;&#1074;&#1086;&#1076;&#1077;&#1085;%20&#1103;&#1076;&#1088;&#1077;&#1085;%20&#1090;&#1077;&#1089;&#1090;.mp4" TargetMode="External"/><Relationship Id="rId5" Type="http://schemas.openxmlformats.org/officeDocument/2006/relationships/hyperlink" Target="&#1055;&#1086;&#1076;&#1079;&#1077;&#1084;&#1077;&#1085;%20&#1074;&#1079;&#1088;&#1080;&#1074;%20&#1085;&#1072;%20&#1040;&#1090;&#1086;&#1084;&#1085;&#1072;%20&#1041;&#1086;&#1084;&#1073;&#1072;%20-%20&#1090;&#1077;&#1089;&#1090;%20.mp4" TargetMode="External"/><Relationship Id="rId4" Type="http://schemas.openxmlformats.org/officeDocument/2006/relationships/hyperlink" Target="Castle%20Bravo.mp4"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bg-BG" noProof="0" dirty="0"/>
              <a:t>Уважаеми…………..</a:t>
            </a:r>
          </a:p>
        </p:txBody>
      </p:sp>
      <p:sp>
        <p:nvSpPr>
          <p:cNvPr id="4" name="Контейнер за номер на слайда 3"/>
          <p:cNvSpPr>
            <a:spLocks noGrp="1"/>
          </p:cNvSpPr>
          <p:nvPr>
            <p:ph type="sldNum" sz="quarter" idx="5"/>
          </p:nvPr>
        </p:nvSpPr>
        <p:spPr/>
        <p:txBody>
          <a:bodyPr/>
          <a:lstStyle/>
          <a:p>
            <a:fld id="{58EF722C-C92F-4A0B-800C-A3D71103E10E}" type="slidenum">
              <a:rPr lang="en-GB" smtClean="0"/>
              <a:pPr/>
              <a:t>1</a:t>
            </a:fld>
            <a:endParaRPr lang="en-GB" dirty="0"/>
          </a:p>
        </p:txBody>
      </p:sp>
    </p:spTree>
    <p:extLst>
      <p:ext uri="{BB962C8B-B14F-4D97-AF65-F5344CB8AC3E}">
        <p14:creationId xmlns:p14="http://schemas.microsoft.com/office/powerpoint/2010/main" val="4166661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10"/>
          </p:nvPr>
        </p:nvSpPr>
        <p:spPr/>
        <p:txBody>
          <a:bodyPr/>
          <a:lstStyle/>
          <a:p>
            <a:fld id="{58EF722C-C92F-4A0B-800C-A3D71103E10E}" type="slidenum">
              <a:rPr lang="en-GB" smtClean="0"/>
              <a:pPr/>
              <a:t>18</a:t>
            </a:fld>
            <a:endParaRPr lang="en-GB"/>
          </a:p>
        </p:txBody>
      </p:sp>
    </p:spTree>
    <p:extLst>
      <p:ext uri="{BB962C8B-B14F-4D97-AF65-F5344CB8AC3E}">
        <p14:creationId xmlns:p14="http://schemas.microsoft.com/office/powerpoint/2010/main" val="3104393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pPr algn="just"/>
            <a:r>
              <a:rPr lang="bg-BG" altLang="bg-BG" sz="2800" dirty="0">
                <a:solidFill>
                  <a:prstClr val="black"/>
                </a:solidFill>
                <a:latin typeface="Arial" panose="020B0604020202020204" pitchFamily="34" charset="0"/>
                <a:cs typeface="Arial" panose="020B0604020202020204" pitchFamily="34" charset="0"/>
              </a:rPr>
              <a:t>Оръжие</a:t>
            </a:r>
            <a:r>
              <a:rPr lang="ru-RU" altLang="bg-BG" sz="2800" dirty="0">
                <a:solidFill>
                  <a:prstClr val="black"/>
                </a:solidFill>
                <a:latin typeface="Arial" panose="020B0604020202020204" pitchFamily="34" charset="0"/>
                <a:cs typeface="Arial" panose="020B0604020202020204" pitchFamily="34" charset="0"/>
              </a:rPr>
              <a:t> за </a:t>
            </a:r>
            <a:r>
              <a:rPr lang="bg-BG" altLang="bg-BG" sz="2800" dirty="0">
                <a:solidFill>
                  <a:prstClr val="black"/>
                </a:solidFill>
                <a:latin typeface="Arial" panose="020B0604020202020204" pitchFamily="34" charset="0"/>
                <a:cs typeface="Arial" panose="020B0604020202020204" pitchFamily="34" charset="0"/>
              </a:rPr>
              <a:t>масово</a:t>
            </a:r>
            <a:r>
              <a:rPr lang="ru-RU" altLang="bg-BG" sz="2800" dirty="0">
                <a:solidFill>
                  <a:prstClr val="black"/>
                </a:solidFill>
                <a:latin typeface="Arial" panose="020B0604020202020204" pitchFamily="34" charset="0"/>
                <a:cs typeface="Arial" panose="020B0604020202020204" pitchFamily="34" charset="0"/>
              </a:rPr>
              <a:t> </a:t>
            </a:r>
            <a:r>
              <a:rPr lang="bg-BG" altLang="bg-BG" sz="2800" dirty="0">
                <a:solidFill>
                  <a:prstClr val="black"/>
                </a:solidFill>
                <a:latin typeface="Arial" panose="020B0604020202020204" pitchFamily="34" charset="0"/>
                <a:cs typeface="Arial" panose="020B0604020202020204" pitchFamily="34" charset="0"/>
              </a:rPr>
              <a:t>унищожение</a:t>
            </a:r>
            <a:r>
              <a:rPr lang="ru-RU" altLang="bg-BG" sz="2800" dirty="0">
                <a:solidFill>
                  <a:prstClr val="black"/>
                </a:solidFill>
                <a:latin typeface="Arial" panose="020B0604020202020204" pitchFamily="34" charset="0"/>
                <a:cs typeface="Arial" panose="020B0604020202020204" pitchFamily="34" charset="0"/>
              </a:rPr>
              <a:t> е </a:t>
            </a:r>
            <a:r>
              <a:rPr lang="bg-BG" altLang="bg-BG" sz="2800" dirty="0">
                <a:solidFill>
                  <a:prstClr val="black"/>
                </a:solidFill>
                <a:latin typeface="Arial" panose="020B0604020202020204" pitchFamily="34" charset="0"/>
                <a:cs typeface="Arial" panose="020B0604020202020204" pitchFamily="34" charset="0"/>
              </a:rPr>
              <a:t>оръжие</a:t>
            </a:r>
            <a:r>
              <a:rPr lang="ru-RU" altLang="bg-BG" sz="2800" dirty="0">
                <a:solidFill>
                  <a:prstClr val="black"/>
                </a:solidFill>
                <a:latin typeface="Arial" panose="020B0604020202020204" pitchFamily="34" charset="0"/>
                <a:cs typeface="Arial" panose="020B0604020202020204" pitchFamily="34" charset="0"/>
              </a:rPr>
              <a:t> </a:t>
            </a:r>
            <a:r>
              <a:rPr lang="ru-RU" altLang="bg-BG" sz="2800" dirty="0" err="1">
                <a:solidFill>
                  <a:prstClr val="black"/>
                </a:solidFill>
                <a:latin typeface="Arial" panose="020B0604020202020204" pitchFamily="34" charset="0"/>
                <a:cs typeface="Arial" panose="020B0604020202020204" pitchFamily="34" charset="0"/>
              </a:rPr>
              <a:t>което</a:t>
            </a:r>
            <a:r>
              <a:rPr lang="ru-RU" altLang="bg-BG" sz="2800" dirty="0">
                <a:solidFill>
                  <a:prstClr val="black"/>
                </a:solidFill>
                <a:latin typeface="Arial" panose="020B0604020202020204" pitchFamily="34" charset="0"/>
                <a:cs typeface="Arial" panose="020B0604020202020204" pitchFamily="34" charset="0"/>
              </a:rPr>
              <a:t> </a:t>
            </a:r>
            <a:r>
              <a:rPr lang="bg-BG" altLang="bg-BG" sz="2800" dirty="0">
                <a:solidFill>
                  <a:prstClr val="black"/>
                </a:solidFill>
                <a:latin typeface="Arial" panose="020B0604020202020204" pitchFamily="34" charset="0"/>
                <a:cs typeface="Arial" panose="020B0604020202020204" pitchFamily="34" charset="0"/>
              </a:rPr>
              <a:t>може</a:t>
            </a:r>
            <a:r>
              <a:rPr lang="ru-RU" altLang="bg-BG" sz="2800" dirty="0">
                <a:solidFill>
                  <a:prstClr val="black"/>
                </a:solidFill>
                <a:latin typeface="Arial" panose="020B0604020202020204" pitchFamily="34" charset="0"/>
                <a:cs typeface="Arial" panose="020B0604020202020204" pitchFamily="34" charset="0"/>
              </a:rPr>
              <a:t> да </a:t>
            </a:r>
            <a:r>
              <a:rPr lang="bg-BG" altLang="bg-BG" sz="2800" dirty="0">
                <a:solidFill>
                  <a:prstClr val="black"/>
                </a:solidFill>
                <a:latin typeface="Arial" panose="020B0604020202020204" pitchFamily="34" charset="0"/>
                <a:cs typeface="Arial" panose="020B0604020202020204" pitchFamily="34" charset="0"/>
              </a:rPr>
              <a:t>убие</a:t>
            </a:r>
            <a:r>
              <a:rPr lang="ru-RU" altLang="bg-BG" sz="2800" dirty="0">
                <a:solidFill>
                  <a:prstClr val="black"/>
                </a:solidFill>
                <a:latin typeface="Arial" panose="020B0604020202020204" pitchFamily="34" charset="0"/>
                <a:cs typeface="Arial" panose="020B0604020202020204" pitchFamily="34" charset="0"/>
              </a:rPr>
              <a:t> и да </a:t>
            </a:r>
            <a:r>
              <a:rPr lang="bg-BG" altLang="bg-BG" sz="2800" dirty="0">
                <a:solidFill>
                  <a:prstClr val="black"/>
                </a:solidFill>
                <a:latin typeface="Arial" panose="020B0604020202020204" pitchFamily="34" charset="0"/>
                <a:cs typeface="Arial" panose="020B0604020202020204" pitchFamily="34" charset="0"/>
              </a:rPr>
              <a:t>нанесе</a:t>
            </a:r>
            <a:r>
              <a:rPr lang="ru-RU" altLang="bg-BG" sz="2800" dirty="0">
                <a:solidFill>
                  <a:prstClr val="black"/>
                </a:solidFill>
                <a:latin typeface="Arial" panose="020B0604020202020204" pitchFamily="34" charset="0"/>
                <a:cs typeface="Arial" panose="020B0604020202020204" pitchFamily="34" charset="0"/>
              </a:rPr>
              <a:t> </a:t>
            </a:r>
            <a:r>
              <a:rPr lang="bg-BG" altLang="bg-BG" sz="2800" dirty="0">
                <a:solidFill>
                  <a:prstClr val="black"/>
                </a:solidFill>
                <a:latin typeface="Arial" panose="020B0604020202020204" pitchFamily="34" charset="0"/>
                <a:cs typeface="Arial" panose="020B0604020202020204" pitchFamily="34" charset="0"/>
              </a:rPr>
              <a:t>значителни</a:t>
            </a:r>
            <a:r>
              <a:rPr lang="ru-RU" altLang="bg-BG" sz="2800" dirty="0">
                <a:solidFill>
                  <a:prstClr val="black"/>
                </a:solidFill>
                <a:latin typeface="Arial" panose="020B0604020202020204" pitchFamily="34" charset="0"/>
                <a:cs typeface="Arial" panose="020B0604020202020204" pitchFamily="34" charset="0"/>
              </a:rPr>
              <a:t> </a:t>
            </a:r>
            <a:r>
              <a:rPr lang="bg-BG" altLang="bg-BG" sz="2800" dirty="0">
                <a:solidFill>
                  <a:prstClr val="black"/>
                </a:solidFill>
                <a:latin typeface="Arial" panose="020B0604020202020204" pitchFamily="34" charset="0"/>
                <a:cs typeface="Arial" panose="020B0604020202020204" pitchFamily="34" charset="0"/>
              </a:rPr>
              <a:t>щети</a:t>
            </a:r>
            <a:r>
              <a:rPr lang="ru-RU" altLang="bg-BG" sz="2800" dirty="0">
                <a:solidFill>
                  <a:prstClr val="black"/>
                </a:solidFill>
                <a:latin typeface="Arial" panose="020B0604020202020204" pitchFamily="34" charset="0"/>
                <a:cs typeface="Arial" panose="020B0604020202020204" pitchFamily="34" charset="0"/>
              </a:rPr>
              <a:t> на </a:t>
            </a:r>
            <a:r>
              <a:rPr lang="bg-BG" altLang="bg-BG" sz="2800" dirty="0">
                <a:solidFill>
                  <a:prstClr val="black"/>
                </a:solidFill>
                <a:latin typeface="Arial" panose="020B0604020202020204" pitchFamily="34" charset="0"/>
                <a:cs typeface="Arial" panose="020B0604020202020204" pitchFamily="34" charset="0"/>
              </a:rPr>
              <a:t>голям</a:t>
            </a:r>
            <a:r>
              <a:rPr lang="ru-RU" altLang="bg-BG" sz="2800" dirty="0">
                <a:solidFill>
                  <a:prstClr val="black"/>
                </a:solidFill>
                <a:latin typeface="Arial" panose="020B0604020202020204" pitchFamily="34" charset="0"/>
                <a:cs typeface="Arial" panose="020B0604020202020204" pitchFamily="34" charset="0"/>
              </a:rPr>
              <a:t> </a:t>
            </a:r>
            <a:r>
              <a:rPr lang="ru-RU" altLang="bg-BG" sz="2800" dirty="0" err="1">
                <a:solidFill>
                  <a:prstClr val="black"/>
                </a:solidFill>
                <a:latin typeface="Arial" panose="020B0604020202020204" pitchFamily="34" charset="0"/>
                <a:cs typeface="Arial" panose="020B0604020202020204" pitchFamily="34" charset="0"/>
              </a:rPr>
              <a:t>брой</a:t>
            </a:r>
            <a:r>
              <a:rPr lang="ru-RU" altLang="bg-BG" sz="2800" dirty="0">
                <a:solidFill>
                  <a:prstClr val="black"/>
                </a:solidFill>
                <a:latin typeface="Arial" panose="020B0604020202020204" pitchFamily="34" charset="0"/>
                <a:cs typeface="Arial" panose="020B0604020202020204" pitchFamily="34" charset="0"/>
              </a:rPr>
              <a:t> хора (и </a:t>
            </a:r>
            <a:r>
              <a:rPr lang="bg-BG" altLang="bg-BG" sz="2800" dirty="0">
                <a:solidFill>
                  <a:prstClr val="black"/>
                </a:solidFill>
                <a:latin typeface="Arial" panose="020B0604020202020204" pitchFamily="34" charset="0"/>
                <a:cs typeface="Arial" panose="020B0604020202020204" pitchFamily="34" charset="0"/>
              </a:rPr>
              <a:t>други</a:t>
            </a:r>
            <a:r>
              <a:rPr lang="ru-RU" altLang="bg-BG" sz="2800" dirty="0">
                <a:solidFill>
                  <a:prstClr val="black"/>
                </a:solidFill>
                <a:latin typeface="Arial" panose="020B0604020202020204" pitchFamily="34" charset="0"/>
                <a:cs typeface="Arial" panose="020B0604020202020204" pitchFamily="34" charset="0"/>
              </a:rPr>
              <a:t> </a:t>
            </a:r>
            <a:r>
              <a:rPr lang="bg-BG" altLang="bg-BG" sz="2800" dirty="0">
                <a:solidFill>
                  <a:prstClr val="black"/>
                </a:solidFill>
                <a:latin typeface="Arial" panose="020B0604020202020204" pitchFamily="34" charset="0"/>
                <a:cs typeface="Arial" panose="020B0604020202020204" pitchFamily="34" charset="0"/>
              </a:rPr>
              <a:t>форми</a:t>
            </a:r>
            <a:r>
              <a:rPr lang="ru-RU" altLang="bg-BG" sz="2800" dirty="0">
                <a:solidFill>
                  <a:prstClr val="black"/>
                </a:solidFill>
                <a:latin typeface="Arial" panose="020B0604020202020204" pitchFamily="34" charset="0"/>
                <a:cs typeface="Arial" panose="020B0604020202020204" pitchFamily="34" charset="0"/>
              </a:rPr>
              <a:t> на живот) и / или да причинят </a:t>
            </a:r>
            <a:r>
              <a:rPr lang="bg-BG" altLang="bg-BG" sz="2800" dirty="0">
                <a:solidFill>
                  <a:prstClr val="black"/>
                </a:solidFill>
                <a:latin typeface="Arial" panose="020B0604020202020204" pitchFamily="34" charset="0"/>
                <a:cs typeface="Arial" panose="020B0604020202020204" pitchFamily="34" charset="0"/>
              </a:rPr>
              <a:t>големи</a:t>
            </a:r>
            <a:r>
              <a:rPr lang="ru-RU" altLang="bg-BG" sz="2800" dirty="0">
                <a:solidFill>
                  <a:prstClr val="black"/>
                </a:solidFill>
                <a:latin typeface="Arial" panose="020B0604020202020204" pitchFamily="34" charset="0"/>
                <a:cs typeface="Arial" panose="020B0604020202020204" pitchFamily="34" charset="0"/>
              </a:rPr>
              <a:t> </a:t>
            </a:r>
            <a:r>
              <a:rPr lang="bg-BG" altLang="bg-BG" sz="2800" dirty="0">
                <a:solidFill>
                  <a:prstClr val="black"/>
                </a:solidFill>
                <a:latin typeface="Arial" panose="020B0604020202020204" pitchFamily="34" charset="0"/>
                <a:cs typeface="Arial" panose="020B0604020202020204" pitchFamily="34" charset="0"/>
              </a:rPr>
              <a:t>щети</a:t>
            </a:r>
            <a:r>
              <a:rPr lang="ru-RU" altLang="bg-BG" sz="2800" dirty="0">
                <a:solidFill>
                  <a:prstClr val="black"/>
                </a:solidFill>
                <a:latin typeface="Arial" panose="020B0604020202020204" pitchFamily="34" charset="0"/>
                <a:cs typeface="Arial" panose="020B0604020202020204" pitchFamily="34" charset="0"/>
              </a:rPr>
              <a:t> на </a:t>
            </a:r>
            <a:r>
              <a:rPr lang="bg-BG" altLang="bg-BG" sz="2800" dirty="0">
                <a:solidFill>
                  <a:prstClr val="black"/>
                </a:solidFill>
                <a:latin typeface="Arial" panose="020B0604020202020204" pitchFamily="34" charset="0"/>
                <a:cs typeface="Arial" panose="020B0604020202020204" pitchFamily="34" charset="0"/>
              </a:rPr>
              <a:t>човека структури</a:t>
            </a:r>
            <a:r>
              <a:rPr lang="ru-RU" altLang="bg-BG" sz="2800" dirty="0">
                <a:solidFill>
                  <a:prstClr val="black"/>
                </a:solidFill>
                <a:latin typeface="Arial" panose="020B0604020202020204" pitchFamily="34" charset="0"/>
                <a:cs typeface="Arial" panose="020B0604020202020204" pitchFamily="34" charset="0"/>
              </a:rPr>
              <a:t> (например </a:t>
            </a:r>
            <a:r>
              <a:rPr lang="ru-RU" altLang="bg-BG" sz="2800" dirty="0" err="1">
                <a:solidFill>
                  <a:prstClr val="black"/>
                </a:solidFill>
                <a:latin typeface="Arial" panose="020B0604020202020204" pitchFamily="34" charset="0"/>
                <a:cs typeface="Arial" panose="020B0604020202020204" pitchFamily="34" charset="0"/>
              </a:rPr>
              <a:t>сгради</a:t>
            </a:r>
            <a:r>
              <a:rPr lang="ru-RU" altLang="bg-BG" sz="2800" dirty="0">
                <a:solidFill>
                  <a:prstClr val="black"/>
                </a:solidFill>
                <a:latin typeface="Arial" panose="020B0604020202020204" pitchFamily="34" charset="0"/>
                <a:cs typeface="Arial" panose="020B0604020202020204" pitchFamily="34" charset="0"/>
              </a:rPr>
              <a:t>), </a:t>
            </a:r>
            <a:r>
              <a:rPr lang="bg-BG" altLang="bg-BG" sz="2800" dirty="0">
                <a:solidFill>
                  <a:prstClr val="black"/>
                </a:solidFill>
                <a:latin typeface="Arial" panose="020B0604020202020204" pitchFamily="34" charset="0"/>
                <a:cs typeface="Arial" panose="020B0604020202020204" pitchFamily="34" charset="0"/>
              </a:rPr>
              <a:t>природни структури</a:t>
            </a:r>
            <a:r>
              <a:rPr lang="ru-RU" altLang="bg-BG" sz="2800" dirty="0">
                <a:solidFill>
                  <a:prstClr val="black"/>
                </a:solidFill>
                <a:latin typeface="Arial" panose="020B0604020202020204" pitchFamily="34" charset="0"/>
                <a:cs typeface="Arial" panose="020B0604020202020204" pitchFamily="34" charset="0"/>
              </a:rPr>
              <a:t>, или </a:t>
            </a:r>
            <a:r>
              <a:rPr lang="bg-BG" altLang="bg-BG" sz="2800" dirty="0">
                <a:solidFill>
                  <a:prstClr val="black"/>
                </a:solidFill>
                <a:latin typeface="Arial" panose="020B0604020202020204" pitchFamily="34" charset="0"/>
                <a:cs typeface="Arial" panose="020B0604020202020204" pitchFamily="34" charset="0"/>
              </a:rPr>
              <a:t>биосферата като цяло</a:t>
            </a:r>
            <a:r>
              <a:rPr lang="ru-RU" altLang="bg-BG" sz="2800" dirty="0">
                <a:solidFill>
                  <a:prstClr val="black"/>
                </a:solidFill>
                <a:latin typeface="Arial" panose="020B0604020202020204" pitchFamily="34" charset="0"/>
                <a:cs typeface="Arial" panose="020B0604020202020204" pitchFamily="34" charset="0"/>
              </a:rPr>
              <a:t>. </a:t>
            </a:r>
            <a:r>
              <a:rPr lang="bg-BG" altLang="bg-BG" sz="2800" dirty="0">
                <a:solidFill>
                  <a:prstClr val="black"/>
                </a:solidFill>
                <a:latin typeface="Arial" panose="020B0604020202020204" pitchFamily="34" charset="0"/>
                <a:cs typeface="Arial" panose="020B0604020202020204" pitchFamily="34" charset="0"/>
              </a:rPr>
              <a:t>Оръжие за масово унищожение </a:t>
            </a:r>
            <a:r>
              <a:rPr lang="ru-RU" altLang="bg-BG" sz="2800" dirty="0">
                <a:solidFill>
                  <a:prstClr val="black"/>
                </a:solidFill>
                <a:latin typeface="Arial" panose="020B0604020202020204" pitchFamily="34" charset="0"/>
                <a:cs typeface="Arial" panose="020B0604020202020204" pitchFamily="34" charset="0"/>
              </a:rPr>
              <a:t>се р</a:t>
            </a:r>
            <a:r>
              <a:rPr lang="bg-BG" altLang="bg-BG" sz="2800" dirty="0" err="1">
                <a:solidFill>
                  <a:prstClr val="black"/>
                </a:solidFill>
                <a:latin typeface="Arial" panose="020B0604020202020204" pitchFamily="34" charset="0"/>
                <a:cs typeface="Arial" panose="020B0604020202020204" pitchFamily="34" charset="0"/>
              </a:rPr>
              <a:t>азбират</a:t>
            </a:r>
            <a:r>
              <a:rPr lang="ru-RU" altLang="bg-BG" sz="2800" dirty="0">
                <a:solidFill>
                  <a:prstClr val="black"/>
                </a:solidFill>
                <a:latin typeface="Arial" panose="020B0604020202020204" pitchFamily="34" charset="0"/>
                <a:cs typeface="Arial" panose="020B0604020202020204" pitchFamily="34" charset="0"/>
              </a:rPr>
              <a:t>: </a:t>
            </a:r>
            <a:r>
              <a:rPr lang="ru-RU" altLang="bg-BG" sz="2800" dirty="0" err="1">
                <a:solidFill>
                  <a:prstClr val="black"/>
                </a:solidFill>
                <a:latin typeface="Arial" panose="020B0604020202020204" pitchFamily="34" charset="0"/>
                <a:cs typeface="Arial" panose="020B0604020202020204" pitchFamily="34" charset="0"/>
              </a:rPr>
              <a:t>химични</a:t>
            </a:r>
            <a:r>
              <a:rPr lang="ru-RU" altLang="bg-BG" sz="2800" dirty="0">
                <a:solidFill>
                  <a:prstClr val="black"/>
                </a:solidFill>
                <a:latin typeface="Arial" panose="020B0604020202020204" pitchFamily="34" charset="0"/>
                <a:cs typeface="Arial" panose="020B0604020202020204" pitchFamily="34" charset="0"/>
              </a:rPr>
              <a:t>, </a:t>
            </a:r>
            <a:r>
              <a:rPr lang="bg-BG" altLang="bg-BG" sz="2800" dirty="0">
                <a:solidFill>
                  <a:prstClr val="black"/>
                </a:solidFill>
                <a:latin typeface="Arial" panose="020B0604020202020204" pitchFamily="34" charset="0"/>
                <a:cs typeface="Arial" panose="020B0604020202020204" pitchFamily="34" charset="0"/>
              </a:rPr>
              <a:t>биологични</a:t>
            </a:r>
            <a:r>
              <a:rPr lang="ru-RU" altLang="bg-BG" sz="2800" dirty="0">
                <a:solidFill>
                  <a:prstClr val="black"/>
                </a:solidFill>
                <a:latin typeface="Arial" panose="020B0604020202020204" pitchFamily="34" charset="0"/>
                <a:cs typeface="Arial" panose="020B0604020202020204" pitchFamily="34" charset="0"/>
              </a:rPr>
              <a:t> и </a:t>
            </a:r>
            <a:r>
              <a:rPr lang="bg-BG" altLang="bg-BG" sz="2800" dirty="0">
                <a:solidFill>
                  <a:prstClr val="black"/>
                </a:solidFill>
                <a:latin typeface="Arial" panose="020B0604020202020204" pitchFamily="34" charset="0"/>
                <a:cs typeface="Arial" panose="020B0604020202020204" pitchFamily="34" charset="0"/>
              </a:rPr>
              <a:t>ядрени</a:t>
            </a:r>
            <a:r>
              <a:rPr lang="ru-RU" altLang="bg-BG" sz="2800" dirty="0">
                <a:solidFill>
                  <a:prstClr val="black"/>
                </a:solidFill>
                <a:latin typeface="Arial" panose="020B0604020202020204" pitchFamily="34" charset="0"/>
                <a:cs typeface="Arial" panose="020B0604020202020204" pitchFamily="34" charset="0"/>
              </a:rPr>
              <a:t> </a:t>
            </a:r>
            <a:r>
              <a:rPr lang="bg-BG" altLang="bg-BG" sz="2800" dirty="0">
                <a:solidFill>
                  <a:prstClr val="black"/>
                </a:solidFill>
                <a:latin typeface="Arial" panose="020B0604020202020204" pitchFamily="34" charset="0"/>
                <a:cs typeface="Arial" panose="020B0604020202020204" pitchFamily="34" charset="0"/>
              </a:rPr>
              <a:t>оръжия</a:t>
            </a:r>
            <a:r>
              <a:rPr lang="ru-RU" altLang="bg-BG" sz="2800" dirty="0">
                <a:solidFill>
                  <a:prstClr val="black"/>
                </a:solidFill>
                <a:latin typeface="Arial" panose="020B0604020202020204" pitchFamily="34" charset="0"/>
                <a:cs typeface="Arial" panose="020B0604020202020204" pitchFamily="34" charset="0"/>
              </a:rPr>
              <a:t>.</a:t>
            </a:r>
          </a:p>
          <a:p>
            <a:pPr>
              <a:lnSpc>
                <a:spcPct val="115000"/>
              </a:lnSpc>
              <a:spcAft>
                <a:spcPts val="1000"/>
              </a:spcAft>
            </a:pPr>
            <a:r>
              <a:rPr lang="bg-BG" sz="1800" kern="1200"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Република България участва активно във всички международно-правни инструменти в областта на неразпространението на оръжия за масово унищожение (ОМУ) и разоръжаването. Приоритетно за нас е прилагането и </a:t>
            </a:r>
            <a:r>
              <a:rPr lang="bg-BG" sz="1800" kern="1200" dirty="0" err="1">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универсализацията</a:t>
            </a:r>
            <a:r>
              <a:rPr lang="bg-BG" sz="1800" kern="1200"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 на Договора за неразпространение на ядреното оръжие, Конвенцията за забрана на химическото оръжие и Конвенцията за забрана на биологическото оръжие, влизането в сила на Договора за всеобхватна забрана на ядрените опити и започването на преговорен процес в рамките на Конференцията по разоръжаване на договор за забрана на </a:t>
            </a:r>
            <a:r>
              <a:rPr lang="bg-BG" sz="1800" kern="1200" dirty="0" err="1">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бързоразпадащи</a:t>
            </a:r>
            <a:r>
              <a:rPr lang="bg-BG" sz="1800" kern="1200"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 се материали за производство на ядрени взривни устройства.</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bg-BG" sz="1800" kern="1200"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Република България е активно ангажирана в противодействието на употребата на химически оръжия още с договарянето на Конвенцията за забрана на химическото оръжие (КЗХО). Страната ни заема активна позиция за строго осъждане на всяка употреба на химически оръжия както в мирно, така и във военно време. По тази причина, подкрепяме усилията на международната общност за предотвратяване, преследване и санкциониране на подобни деяния.</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bg-BG" sz="1800" kern="1200"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През май 2018 г. страната ни се присъедини и към Международното партньорство срещу безнаказаността при използването на химическо оръжие.</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bg-BG"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Конвенцията за забрана на биологическото оръжие (КБО) е открита за подписване през 1972 г. и влиза в сила през 1975 г. Държавите по КБО се задължават да не разработват, произвеждат, придобиват, съхраняват или употребяват биологични или друг вид </a:t>
            </a:r>
            <a:r>
              <a:rPr lang="bg-BG" sz="1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токсинни</a:t>
            </a:r>
            <a:r>
              <a:rPr lang="bg-BG"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оръжия, а </a:t>
            </a:r>
            <a:r>
              <a:rPr lang="bg-BG" sz="1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универсализацията</a:t>
            </a:r>
            <a:r>
              <a:rPr lang="bg-BG"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на Конвенцията се счита за ключов елемент в усилията на международната общност за справяне с разпространението на оръжия за масово унищожение. Отсъствието на режим за проверка на спазването на задълженията на държавите, произтичащи от нея, ограничава ефективността й.</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Контейнер за номер на слайда 3"/>
          <p:cNvSpPr>
            <a:spLocks noGrp="1"/>
          </p:cNvSpPr>
          <p:nvPr>
            <p:ph type="sldNum" sz="quarter" idx="5"/>
          </p:nvPr>
        </p:nvSpPr>
        <p:spPr/>
        <p:txBody>
          <a:bodyPr/>
          <a:lstStyle/>
          <a:p>
            <a:fld id="{58EF722C-C92F-4A0B-800C-A3D71103E10E}"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594764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altLang="en-US" dirty="0">
                <a:solidFill>
                  <a:prstClr val="black"/>
                </a:solidFill>
                <a:latin typeface="Arial" panose="020B0604020202020204" pitchFamily="34" charset="0"/>
                <a:cs typeface="Arial" panose="020B0604020202020204" pitchFamily="34" charset="0"/>
              </a:rPr>
              <a:t>При ядрен взрив, както и при взрив на боеприпаси с обикновени взривни вещества, се образува ударна вълна и възниква светлинно излъчване. Разрушителното действие на ударната вълна на ядрения взрив и запалителната способност на светлинното излъчване са значително по-големи, отколкото при обикновените взривове. Освен това ядреният взрив се съпровожда с невидимо излъчване, наречено проникваща радиация. Проникващата радиация оказва вредно биологично въздействие върху организма на човека. Ядреният взрив се отличава от обикновения и по това, че се образува голямо количество радиоактивни вещества (РВ), които при земни и подземни взривове заразяват местността, въздуха, водата, местните предмети, бойната техника и личния състав, намиращи се на открито както в района на взрива, така и по следата на радиоактивния облак.</a:t>
            </a:r>
            <a:endParaRPr lang="bg-BG" altLang="bg-BG" dirty="0">
              <a:solidFill>
                <a:prstClr val="black"/>
              </a:solidFill>
              <a:latin typeface="Arial" panose="020B0604020202020204" pitchFamily="34" charset="0"/>
              <a:cs typeface="Arial" panose="020B0604020202020204" pitchFamily="34" charset="0"/>
            </a:endParaRPr>
          </a:p>
          <a:p>
            <a:endParaRPr lang="bg-BG" altLang="en-US" sz="1200" dirty="0"/>
          </a:p>
          <a:p>
            <a:r>
              <a:rPr lang="bg-BG" altLang="en-US" sz="1200" dirty="0"/>
              <a:t>Общ вид на облака при различни ядрени взривове:</a:t>
            </a:r>
            <a:r>
              <a:rPr lang="en-US" altLang="en-US" sz="1200" dirty="0"/>
              <a:t> </a:t>
            </a:r>
            <a:r>
              <a:rPr lang="bg-BG" altLang="en-US" sz="1200" dirty="0"/>
              <a:t/>
            </a:r>
            <a:br>
              <a:rPr lang="bg-BG" altLang="en-US" sz="1200" dirty="0"/>
            </a:br>
            <a:r>
              <a:rPr lang="bg-BG" altLang="en-US" sz="1200" dirty="0"/>
              <a:t>а – </a:t>
            </a:r>
            <a:r>
              <a:rPr lang="bg-BG" altLang="en-US" sz="1200" dirty="0">
                <a:hlinkClick r:id="rId3" action="ppaction://hlinkfile"/>
              </a:rPr>
              <a:t>въздушен</a:t>
            </a:r>
            <a:r>
              <a:rPr lang="bg-BG" altLang="en-US" sz="1200" dirty="0"/>
              <a:t>;  б –</a:t>
            </a:r>
            <a:r>
              <a:rPr lang="bg-BG" altLang="en-US" sz="1200" i="1" dirty="0"/>
              <a:t> </a:t>
            </a:r>
            <a:r>
              <a:rPr lang="bg-BG" altLang="en-US" sz="1200" dirty="0">
                <a:hlinkClick r:id="rId4" action="ppaction://hlinkfile"/>
              </a:rPr>
              <a:t>земен</a:t>
            </a:r>
            <a:r>
              <a:rPr lang="bg-BG" altLang="en-US" sz="1200" dirty="0"/>
              <a:t>;  в – </a:t>
            </a:r>
            <a:r>
              <a:rPr lang="bg-BG" altLang="en-US" sz="1200" dirty="0">
                <a:hlinkClick r:id="rId5" action="ppaction://hlinkfile"/>
              </a:rPr>
              <a:t>подземен</a:t>
            </a:r>
            <a:r>
              <a:rPr lang="bg-BG" altLang="en-US" sz="1200" dirty="0"/>
              <a:t>;  г – </a:t>
            </a:r>
            <a:r>
              <a:rPr lang="bg-BG" altLang="en-US" sz="1200" dirty="0">
                <a:hlinkClick r:id="rId6" action="ppaction://hlinkfile"/>
              </a:rPr>
              <a:t>подводен</a:t>
            </a:r>
            <a:r>
              <a:rPr lang="en-US" altLang="en-US" sz="1200" dirty="0"/>
              <a:t> </a:t>
            </a:r>
            <a:endParaRPr lang="en-US" dirty="0"/>
          </a:p>
        </p:txBody>
      </p:sp>
      <p:sp>
        <p:nvSpPr>
          <p:cNvPr id="4" name="Контейнер за номер на слайда 3"/>
          <p:cNvSpPr>
            <a:spLocks noGrp="1"/>
          </p:cNvSpPr>
          <p:nvPr>
            <p:ph type="sldNum" sz="quarter" idx="5"/>
          </p:nvPr>
        </p:nvSpPr>
        <p:spPr/>
        <p:txBody>
          <a:bodyPr/>
          <a:lstStyle/>
          <a:p>
            <a:fld id="{58EF722C-C92F-4A0B-800C-A3D71103E10E}"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01432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bg-BG" sz="1800" kern="1200" dirty="0">
                <a:solidFill>
                  <a:srgbClr val="000000"/>
                </a:solidFill>
                <a:effectLst/>
                <a:latin typeface="Times New Roman" panose="02020603050405020304" pitchFamily="18" charset="0"/>
                <a:ea typeface="+mn-ea"/>
              </a:rPr>
              <a:t>НЕРВНО-ПАРАЛИТИЧНИ БОВ:</a:t>
            </a:r>
            <a:endParaRPr lang="bg-BG" sz="1800" dirty="0">
              <a:effectLst/>
              <a:latin typeface="Times New Roman" panose="02020603050405020304" pitchFamily="18" charset="0"/>
              <a:ea typeface="Times New Roman" panose="02020603050405020304" pitchFamily="18" charset="0"/>
            </a:endParaRPr>
          </a:p>
          <a:p>
            <a:r>
              <a:rPr lang="bg-BG" sz="1800" kern="1200" dirty="0">
                <a:solidFill>
                  <a:srgbClr val="000000"/>
                </a:solidFill>
                <a:effectLst/>
                <a:latin typeface="Times New Roman" panose="02020603050405020304" pitchFamily="18" charset="0"/>
                <a:ea typeface="+mn-ea"/>
              </a:rPr>
              <a:t>Физиологично въздействие:</a:t>
            </a:r>
            <a:endParaRPr lang="bg-BG" sz="1800" dirty="0">
              <a:effectLst/>
              <a:latin typeface="Times New Roman" panose="02020603050405020304" pitchFamily="18" charset="0"/>
              <a:ea typeface="Times New Roman" panose="02020603050405020304" pitchFamily="18" charset="0"/>
            </a:endParaRPr>
          </a:p>
          <a:p>
            <a:r>
              <a:rPr lang="bg-BG" sz="1800" kern="1200" dirty="0">
                <a:solidFill>
                  <a:srgbClr val="000000"/>
                </a:solidFill>
                <a:effectLst/>
                <a:latin typeface="Times New Roman" panose="02020603050405020304" pitchFamily="18" charset="0"/>
                <a:ea typeface="+mn-ea"/>
              </a:rPr>
              <a:t>ранни симптоми: свиване на зениците (</a:t>
            </a:r>
            <a:r>
              <a:rPr lang="bg-BG" sz="1800" kern="1200" dirty="0" err="1">
                <a:solidFill>
                  <a:srgbClr val="000000"/>
                </a:solidFill>
                <a:effectLst/>
                <a:latin typeface="Times New Roman" panose="02020603050405020304" pitchFamily="18" charset="0"/>
                <a:ea typeface="+mn-ea"/>
              </a:rPr>
              <a:t>миоза</a:t>
            </a:r>
            <a:r>
              <a:rPr lang="bg-BG" sz="1800" kern="1200" dirty="0">
                <a:solidFill>
                  <a:srgbClr val="000000"/>
                </a:solidFill>
                <a:effectLst/>
                <a:latin typeface="Times New Roman" panose="02020603050405020304" pitchFamily="18" charset="0"/>
                <a:ea typeface="+mn-ea"/>
              </a:rPr>
              <a:t>), замъглено виждане, увеличено </a:t>
            </a:r>
            <a:r>
              <a:rPr lang="bg-BG" sz="1800" kern="1200" dirty="0" err="1">
                <a:solidFill>
                  <a:srgbClr val="000000"/>
                </a:solidFill>
                <a:effectLst/>
                <a:latin typeface="Times New Roman" panose="02020603050405020304" pitchFamily="18" charset="0"/>
                <a:ea typeface="+mn-ea"/>
              </a:rPr>
              <a:t>слюнкоотделяне</a:t>
            </a:r>
            <a:r>
              <a:rPr lang="bg-BG" sz="1800" kern="1200" dirty="0">
                <a:solidFill>
                  <a:srgbClr val="000000"/>
                </a:solidFill>
                <a:effectLst/>
                <a:latin typeface="Times New Roman" panose="02020603050405020304" pitchFamily="18" charset="0"/>
                <a:ea typeface="+mn-ea"/>
              </a:rPr>
              <a:t>, секрет от носа, стегнатост в кръста;</a:t>
            </a:r>
            <a:endParaRPr lang="bg-BG" sz="18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bg-BG" sz="1800" kern="1200" dirty="0">
                <a:solidFill>
                  <a:srgbClr val="000000"/>
                </a:solidFill>
                <a:effectLst/>
                <a:latin typeface="Times New Roman" panose="02020603050405020304" pitchFamily="18" charset="0"/>
                <a:ea typeface="+mn-ea"/>
              </a:rPr>
              <a:t>късни симптоми: главоболие, </a:t>
            </a:r>
            <a:r>
              <a:rPr lang="bg-BG" sz="1800" kern="1200" dirty="0" err="1">
                <a:solidFill>
                  <a:srgbClr val="000000"/>
                </a:solidFill>
                <a:effectLst/>
                <a:latin typeface="Times New Roman" panose="02020603050405020304" pitchFamily="18" charset="0"/>
                <a:ea typeface="+mn-ea"/>
              </a:rPr>
              <a:t>слюнкоотделяне</a:t>
            </a:r>
            <a:r>
              <a:rPr lang="bg-BG" sz="1800" kern="1200" dirty="0">
                <a:solidFill>
                  <a:srgbClr val="000000"/>
                </a:solidFill>
                <a:effectLst/>
                <a:latin typeface="Times New Roman" panose="02020603050405020304" pitchFamily="18" charset="0"/>
                <a:ea typeface="+mn-ea"/>
              </a:rPr>
              <a:t>, изпотяване;</a:t>
            </a:r>
            <a:endParaRPr lang="bg-BG" sz="18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bg-BG" sz="1800" kern="1200" dirty="0">
                <a:solidFill>
                  <a:srgbClr val="000000"/>
                </a:solidFill>
                <a:effectLst/>
                <a:latin typeface="Times New Roman" panose="02020603050405020304" pitchFamily="18" charset="0"/>
                <a:ea typeface="+mn-ea"/>
              </a:rPr>
              <a:t>опасни симптоми: гадене, повръщане, гърчове, неволно изхвърляне на изпражнения, конвулсии, спиране на дишането, загуба на съзнание;</a:t>
            </a:r>
            <a:endParaRPr lang="bg-BG" sz="18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bg-BG" sz="1800" kern="1200" dirty="0">
                <a:solidFill>
                  <a:srgbClr val="000000"/>
                </a:solidFill>
                <a:effectLst/>
                <a:latin typeface="Times New Roman" panose="02020603050405020304" pitchFamily="18" charset="0"/>
                <a:ea typeface="+mn-ea"/>
              </a:rPr>
              <a:t>смъртоносни симптоми: мускулна парализа и блокиране на респираторния център, което довежда до задушаване.</a:t>
            </a:r>
            <a:endParaRPr lang="bg-BG" sz="1800" dirty="0">
              <a:effectLst/>
              <a:latin typeface="Times New Roman" panose="02020603050405020304" pitchFamily="18" charset="0"/>
              <a:ea typeface="Times New Roman" panose="02020603050405020304" pitchFamily="18" charset="0"/>
            </a:endParaRPr>
          </a:p>
          <a:p>
            <a:r>
              <a:rPr lang="bg-BG" sz="1800" kern="1200" dirty="0">
                <a:solidFill>
                  <a:srgbClr val="000000"/>
                </a:solidFill>
                <a:effectLst/>
                <a:latin typeface="Times New Roman" panose="02020603050405020304" pitchFamily="18" charset="0"/>
                <a:ea typeface="+mn-ea"/>
              </a:rPr>
              <a:t>КОЖНООБРИВНИ БОВ:</a:t>
            </a:r>
            <a:endParaRPr lang="bg-BG" sz="1800" dirty="0">
              <a:effectLst/>
              <a:latin typeface="Times New Roman" panose="02020603050405020304" pitchFamily="18" charset="0"/>
              <a:ea typeface="Times New Roman" panose="02020603050405020304" pitchFamily="18" charset="0"/>
            </a:endParaRPr>
          </a:p>
          <a:p>
            <a:r>
              <a:rPr lang="bg-BG" sz="1800" kern="1200" dirty="0">
                <a:effectLst/>
                <a:latin typeface="Times New Roman" panose="02020603050405020304" pitchFamily="18" charset="0"/>
                <a:ea typeface="+mn-ea"/>
              </a:rPr>
              <a:t>Прониква бързо през кожата, дихателните органи, храносмилателния тракт. Има общоотровно, кожно-</a:t>
            </a:r>
            <a:r>
              <a:rPr lang="bg-BG" sz="1800" kern="1200" dirty="0" err="1">
                <a:effectLst/>
                <a:latin typeface="Times New Roman" panose="02020603050405020304" pitchFamily="18" charset="0"/>
                <a:ea typeface="+mn-ea"/>
              </a:rPr>
              <a:t>обривно</a:t>
            </a:r>
            <a:r>
              <a:rPr lang="bg-BG" sz="1800" kern="1200" dirty="0">
                <a:effectLst/>
                <a:latin typeface="Times New Roman" panose="02020603050405020304" pitchFamily="18" charset="0"/>
                <a:ea typeface="+mn-ea"/>
              </a:rPr>
              <a:t> и нервно-паралитично действие. Върху кожата се получава зачервяване, образуват се ситни мехурчета, които изсмукват белтъчините в близост до тях, като постепенно мехурите стават все по-големи и се запълват с жълта течност. Общоотровното му действие се дължи на отделящата се при хидролизата му солна киселина. Има латентен(скрит) период на действие(2-4 часа). Образуват се дълбоки рани, които заздравяват за минимум 2 месеца. Получават се бронхопневмонии и др. </a:t>
            </a:r>
            <a:endParaRPr lang="bg-BG" sz="1800" dirty="0">
              <a:effectLst/>
              <a:latin typeface="Times New Roman" panose="02020603050405020304" pitchFamily="18" charset="0"/>
              <a:ea typeface="Times New Roman" panose="02020603050405020304" pitchFamily="18" charset="0"/>
            </a:endParaRPr>
          </a:p>
          <a:p>
            <a:r>
              <a:rPr lang="bg-BG" sz="1800" kern="1200" dirty="0">
                <a:solidFill>
                  <a:srgbClr val="000000"/>
                </a:solidFill>
                <a:effectLst/>
                <a:latin typeface="Times New Roman" panose="02020603050405020304" pitchFamily="18" charset="0"/>
                <a:ea typeface="+mn-ea"/>
              </a:rPr>
              <a:t>ОБЩООТРОВНИ БОВ:</a:t>
            </a:r>
            <a:endParaRPr lang="bg-BG" sz="1800" dirty="0">
              <a:effectLst/>
              <a:latin typeface="Times New Roman" panose="02020603050405020304" pitchFamily="18" charset="0"/>
              <a:ea typeface="Times New Roman" panose="02020603050405020304" pitchFamily="18" charset="0"/>
            </a:endParaRPr>
          </a:p>
          <a:p>
            <a:pPr algn="just">
              <a:lnSpc>
                <a:spcPct val="120000"/>
              </a:lnSpc>
            </a:pPr>
            <a:r>
              <a:rPr lang="bg-BG" sz="1800" kern="1200" dirty="0">
                <a:solidFill>
                  <a:srgbClr val="000000"/>
                </a:solidFill>
                <a:effectLst/>
                <a:latin typeface="Times New Roman" panose="02020603050405020304" pitchFamily="18" charset="0"/>
                <a:ea typeface="Calibri" panose="020F0502020204030204" pitchFamily="34" charset="0"/>
              </a:rPr>
              <a:t>При умерено острите отравяния от общоотровните бойни отровни вещества, протичащи сравнително бавно, се различават четири стадия:</a:t>
            </a:r>
            <a:endParaRPr lang="bg-BG" sz="1800" dirty="0">
              <a:effectLst/>
              <a:latin typeface="Times New Roman" panose="02020603050405020304" pitchFamily="18" charset="0"/>
              <a:ea typeface="Times New Roman" panose="02020603050405020304" pitchFamily="18" charset="0"/>
            </a:endParaRPr>
          </a:p>
          <a:p>
            <a:pPr algn="just">
              <a:tabLst>
                <a:tab pos="655320" algn="l"/>
              </a:tabLst>
            </a:pPr>
            <a:r>
              <a:rPr lang="bg-BG" sz="1800" kern="1200" dirty="0">
                <a:solidFill>
                  <a:srgbClr val="000000"/>
                </a:solidFill>
                <a:effectLst/>
                <a:latin typeface="Times New Roman" panose="02020603050405020304" pitchFamily="18" charset="0"/>
                <a:ea typeface="Times New Roman" panose="02020603050405020304" pitchFamily="18" charset="0"/>
              </a:rPr>
              <a:t>– начален стадий;</a:t>
            </a:r>
            <a:endParaRPr lang="bg-BG" sz="1800" dirty="0">
              <a:effectLst/>
              <a:latin typeface="Times New Roman" panose="02020603050405020304" pitchFamily="18" charset="0"/>
              <a:ea typeface="Times New Roman" panose="02020603050405020304" pitchFamily="18" charset="0"/>
            </a:endParaRPr>
          </a:p>
          <a:p>
            <a:pPr algn="just">
              <a:tabLst>
                <a:tab pos="655320" algn="l"/>
              </a:tabLst>
            </a:pPr>
            <a:r>
              <a:rPr lang="bg-BG" sz="1800" kern="1200" dirty="0">
                <a:solidFill>
                  <a:srgbClr val="000000"/>
                </a:solidFill>
                <a:effectLst/>
                <a:latin typeface="Times New Roman" panose="02020603050405020304" pitchFamily="18" charset="0"/>
                <a:ea typeface="Times New Roman" panose="02020603050405020304" pitchFamily="18" charset="0"/>
              </a:rPr>
              <a:t>– стадий на задух –болки в сърдечната област, рядко и дълбоко дишане, разширяване на зениците, усилване на отпадналостта,</a:t>
            </a:r>
            <a:endParaRPr lang="bg-BG" sz="1800" dirty="0">
              <a:effectLst/>
              <a:latin typeface="Times New Roman" panose="02020603050405020304" pitchFamily="18" charset="0"/>
              <a:ea typeface="Times New Roman" panose="02020603050405020304" pitchFamily="18" charset="0"/>
            </a:endParaRPr>
          </a:p>
          <a:p>
            <a:pPr algn="just">
              <a:tabLst>
                <a:tab pos="655320" algn="l"/>
              </a:tabLst>
            </a:pPr>
            <a:r>
              <a:rPr lang="bg-BG" sz="1800" kern="1200" dirty="0">
                <a:solidFill>
                  <a:srgbClr val="000000"/>
                </a:solidFill>
                <a:effectLst/>
                <a:latin typeface="Times New Roman" panose="02020603050405020304" pitchFamily="18" charset="0"/>
                <a:ea typeface="Times New Roman" panose="02020603050405020304" pitchFamily="18" charset="0"/>
              </a:rPr>
              <a:t>– стадий на гърчове (конвулсии) – мъчително безпокойство, засилване на задуха, загуба на съзнание, повръщане, конвулсии;</a:t>
            </a:r>
            <a:endParaRPr lang="bg-BG" sz="1800" dirty="0">
              <a:effectLst/>
              <a:latin typeface="Times New Roman" panose="02020603050405020304" pitchFamily="18" charset="0"/>
              <a:ea typeface="Times New Roman" panose="02020603050405020304" pitchFamily="18" charset="0"/>
            </a:endParaRPr>
          </a:p>
          <a:p>
            <a:r>
              <a:rPr lang="bg-BG" sz="1800" kern="1200" dirty="0">
                <a:solidFill>
                  <a:srgbClr val="000000"/>
                </a:solidFill>
                <a:effectLst/>
                <a:latin typeface="Times New Roman" panose="02020603050405020304" pitchFamily="18" charset="0"/>
                <a:ea typeface="Times New Roman" panose="02020603050405020304" pitchFamily="18" charset="0"/>
              </a:rPr>
              <a:t>– стадий на парализа – пълна безчувственост, рядко и неправилно дишане до пълното му спиране.</a:t>
            </a:r>
            <a:endParaRPr lang="bg-BG" sz="1800" dirty="0">
              <a:effectLst/>
              <a:latin typeface="Times New Roman" panose="02020603050405020304" pitchFamily="18" charset="0"/>
              <a:ea typeface="Times New Roman" panose="02020603050405020304" pitchFamily="18" charset="0"/>
            </a:endParaRPr>
          </a:p>
          <a:p>
            <a:r>
              <a:rPr lang="bg-BG" sz="1800" kern="1200" dirty="0">
                <a:solidFill>
                  <a:srgbClr val="000000"/>
                </a:solidFill>
                <a:effectLst/>
                <a:latin typeface="Times New Roman" panose="02020603050405020304" pitchFamily="18" charset="0"/>
                <a:ea typeface="+mn-ea"/>
              </a:rPr>
              <a:t>ЗАДУШЛИВИ БОВ:</a:t>
            </a:r>
            <a:endParaRPr lang="bg-BG" sz="1800" dirty="0">
              <a:effectLst/>
              <a:latin typeface="Times New Roman" panose="02020603050405020304" pitchFamily="18" charset="0"/>
              <a:ea typeface="Times New Roman" panose="02020603050405020304" pitchFamily="18" charset="0"/>
            </a:endParaRPr>
          </a:p>
          <a:p>
            <a:r>
              <a:rPr lang="bg-BG" sz="1800" kern="1200" dirty="0">
                <a:solidFill>
                  <a:srgbClr val="202122"/>
                </a:solidFill>
                <a:effectLst/>
                <a:latin typeface="Times New Roman" panose="02020603050405020304" pitchFamily="18" charset="0"/>
                <a:ea typeface="+mn-ea"/>
              </a:rPr>
              <a:t>Клинична картина: 3 форми:</a:t>
            </a:r>
            <a:endParaRPr lang="bg-BG"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bg-BG" sz="1800" kern="1200" dirty="0">
                <a:solidFill>
                  <a:srgbClr val="000000"/>
                </a:solidFill>
                <a:effectLst/>
                <a:latin typeface="Times New Roman" panose="02020603050405020304" pitchFamily="18" charset="0"/>
                <a:ea typeface="+mn-ea"/>
              </a:rPr>
              <a:t>Лека - дълъг латентен период от 24 часа; остър трахеобронхит(стягане в гърдите, суха кашлица, виене на свят, главоболие, обща слабост; сухи хрипове); за 4-5 дни симптомите изчезват.</a:t>
            </a:r>
            <a:endParaRPr lang="bg-BG"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bg-BG" sz="1800" kern="1200" dirty="0">
                <a:solidFill>
                  <a:srgbClr val="000000"/>
                </a:solidFill>
                <a:effectLst/>
                <a:latin typeface="Times New Roman" panose="02020603050405020304" pitchFamily="18" charset="0"/>
                <a:ea typeface="+mn-ea"/>
              </a:rPr>
              <a:t>Средна - стягане и затруднено дишане при първи контакт с отровата; 8-10 часа латентен период; симптомите наподобяват токсична бронхопневмония и трахеобронхит; слабост, задух, болки в гърдите, повръщане, втрисане; дишането е повърхностно и учестено със сухи и влажни хрипове;</a:t>
            </a:r>
            <a:endParaRPr lang="bg-BG"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bg-BG" sz="1800" kern="1200" dirty="0">
                <a:solidFill>
                  <a:srgbClr val="000000"/>
                </a:solidFill>
                <a:effectLst/>
                <a:latin typeface="Times New Roman" panose="02020603050405020304" pitchFamily="18" charset="0"/>
                <a:ea typeface="+mn-ea"/>
              </a:rPr>
              <a:t>Тежка</a:t>
            </a:r>
            <a:endParaRPr lang="bg-BG" sz="1800" dirty="0">
              <a:effectLst/>
              <a:latin typeface="Times New Roman" panose="02020603050405020304" pitchFamily="18" charset="0"/>
              <a:ea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58EF722C-C92F-4A0B-800C-A3D71103E10E}"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732061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err="1"/>
              <a:t>Биологичното</a:t>
            </a:r>
            <a:r>
              <a:rPr lang="ru-RU" dirty="0"/>
              <a:t> </a:t>
            </a:r>
            <a:r>
              <a:rPr lang="ru-RU" dirty="0" err="1"/>
              <a:t>оръжие</a:t>
            </a:r>
            <a:r>
              <a:rPr lang="ru-RU" dirty="0"/>
              <a:t> спада </a:t>
            </a:r>
            <a:r>
              <a:rPr lang="ru-RU" dirty="0" err="1"/>
              <a:t>към</a:t>
            </a:r>
            <a:r>
              <a:rPr lang="ru-RU" dirty="0"/>
              <a:t> </a:t>
            </a:r>
            <a:r>
              <a:rPr lang="ru-RU" dirty="0" err="1"/>
              <a:t>оръжията</a:t>
            </a:r>
            <a:r>
              <a:rPr lang="ru-RU" dirty="0"/>
              <a:t> за </a:t>
            </a:r>
            <a:r>
              <a:rPr lang="ru-RU" dirty="0" err="1"/>
              <a:t>масово</a:t>
            </a:r>
            <a:r>
              <a:rPr lang="ru-RU" dirty="0"/>
              <a:t> </a:t>
            </a:r>
            <a:r>
              <a:rPr lang="ru-RU" dirty="0" err="1"/>
              <a:t>унищожение</a:t>
            </a:r>
            <a:r>
              <a:rPr lang="ru-RU" dirty="0"/>
              <a:t>. Макар да </a:t>
            </a:r>
            <a:r>
              <a:rPr lang="ru-RU" dirty="0" err="1"/>
              <a:t>са</a:t>
            </a:r>
            <a:r>
              <a:rPr lang="ru-RU" dirty="0"/>
              <a:t> </a:t>
            </a:r>
            <a:r>
              <a:rPr lang="ru-RU" dirty="0" err="1"/>
              <a:t>приети</a:t>
            </a:r>
            <a:r>
              <a:rPr lang="ru-RU" dirty="0"/>
              <a:t> </a:t>
            </a:r>
            <a:r>
              <a:rPr lang="ru-RU" dirty="0" err="1"/>
              <a:t>някои</a:t>
            </a:r>
            <a:r>
              <a:rPr lang="ru-RU" dirty="0"/>
              <a:t> договори за </a:t>
            </a:r>
            <a:r>
              <a:rPr lang="ru-RU" dirty="0" err="1"/>
              <a:t>неговата</a:t>
            </a:r>
            <a:r>
              <a:rPr lang="ru-RU" dirty="0"/>
              <a:t> забрана, </a:t>
            </a:r>
            <a:r>
              <a:rPr lang="ru-RU" dirty="0" err="1"/>
              <a:t>съществуват</a:t>
            </a:r>
            <a:r>
              <a:rPr lang="ru-RU" dirty="0"/>
              <a:t> </a:t>
            </a:r>
            <a:r>
              <a:rPr lang="ru-RU" dirty="0" err="1"/>
              <a:t>безспорни</a:t>
            </a:r>
            <a:r>
              <a:rPr lang="ru-RU" dirty="0"/>
              <a:t> </a:t>
            </a:r>
            <a:r>
              <a:rPr lang="ru-RU" dirty="0" err="1"/>
              <a:t>факти</a:t>
            </a:r>
            <a:r>
              <a:rPr lang="ru-RU" dirty="0"/>
              <a:t>, че много </a:t>
            </a:r>
            <a:r>
              <a:rPr lang="ru-RU" dirty="0" err="1"/>
              <a:t>държави</a:t>
            </a:r>
            <a:r>
              <a:rPr lang="ru-RU" dirty="0"/>
              <a:t> не </a:t>
            </a:r>
            <a:r>
              <a:rPr lang="ru-RU" dirty="0" err="1"/>
              <a:t>са</a:t>
            </a:r>
            <a:r>
              <a:rPr lang="ru-RU" dirty="0"/>
              <a:t> се отказали от </a:t>
            </a:r>
            <a:r>
              <a:rPr lang="ru-RU" dirty="0" err="1"/>
              <a:t>неговото</a:t>
            </a:r>
            <a:r>
              <a:rPr lang="ru-RU" dirty="0"/>
              <a:t> производство и от </a:t>
            </a:r>
            <a:r>
              <a:rPr lang="ru-RU" dirty="0" err="1"/>
              <a:t>усъвършенстването</a:t>
            </a:r>
            <a:r>
              <a:rPr lang="ru-RU" dirty="0"/>
              <a:t> </a:t>
            </a:r>
            <a:r>
              <a:rPr lang="ru-RU" dirty="0" err="1"/>
              <a:t>му</a:t>
            </a:r>
            <a:r>
              <a:rPr lang="ru-RU" dirty="0"/>
              <a:t>.</a:t>
            </a:r>
          </a:p>
          <a:p>
            <a:r>
              <a:rPr lang="ru-RU" dirty="0"/>
              <a:t>        Под </a:t>
            </a:r>
            <a:r>
              <a:rPr lang="ru-RU" dirty="0" err="1"/>
              <a:t>понятието</a:t>
            </a:r>
            <a:r>
              <a:rPr lang="ru-RU" dirty="0"/>
              <a:t> </a:t>
            </a:r>
            <a:r>
              <a:rPr lang="ru-RU" dirty="0" err="1"/>
              <a:t>биологично</a:t>
            </a:r>
            <a:r>
              <a:rPr lang="ru-RU" dirty="0"/>
              <a:t> </a:t>
            </a:r>
            <a:r>
              <a:rPr lang="ru-RU" dirty="0" err="1"/>
              <a:t>оръжие</a:t>
            </a:r>
            <a:r>
              <a:rPr lang="ru-RU" dirty="0"/>
              <a:t> се </a:t>
            </a:r>
            <a:r>
              <a:rPr lang="ru-RU" dirty="0" err="1"/>
              <a:t>разбират</a:t>
            </a:r>
            <a:r>
              <a:rPr lang="ru-RU" dirty="0"/>
              <a:t> </a:t>
            </a:r>
            <a:r>
              <a:rPr lang="ru-RU" dirty="0" err="1"/>
              <a:t>боеприпаси</a:t>
            </a:r>
            <a:r>
              <a:rPr lang="ru-RU" dirty="0"/>
              <a:t> и </a:t>
            </a:r>
            <a:r>
              <a:rPr lang="ru-RU" dirty="0" err="1"/>
              <a:t>прибори</a:t>
            </a:r>
            <a:r>
              <a:rPr lang="ru-RU" dirty="0"/>
              <a:t>, </a:t>
            </a:r>
            <a:r>
              <a:rPr lang="ru-RU" dirty="0" err="1"/>
              <a:t>заразени</a:t>
            </a:r>
            <a:r>
              <a:rPr lang="ru-RU" dirty="0"/>
              <a:t> с </a:t>
            </a:r>
            <a:r>
              <a:rPr lang="ru-RU" dirty="0" err="1"/>
              <a:t>болестотворни</a:t>
            </a:r>
            <a:r>
              <a:rPr lang="ru-RU" dirty="0"/>
              <a:t> </a:t>
            </a:r>
            <a:r>
              <a:rPr lang="ru-RU" dirty="0" err="1"/>
              <a:t>микроорганизми</a:t>
            </a:r>
            <a:r>
              <a:rPr lang="ru-RU" dirty="0"/>
              <a:t> и </a:t>
            </a:r>
            <a:r>
              <a:rPr lang="ru-RU" dirty="0" err="1"/>
              <a:t>отделяни</a:t>
            </a:r>
            <a:r>
              <a:rPr lang="ru-RU" dirty="0"/>
              <a:t> от </a:t>
            </a:r>
            <a:r>
              <a:rPr lang="ru-RU" dirty="0" err="1"/>
              <a:t>тях</a:t>
            </a:r>
            <a:r>
              <a:rPr lang="ru-RU" dirty="0"/>
              <a:t> </a:t>
            </a:r>
            <a:r>
              <a:rPr lang="ru-RU" dirty="0" err="1"/>
              <a:t>токсини</a:t>
            </a:r>
            <a:r>
              <a:rPr lang="ru-RU" dirty="0"/>
              <a:t>, </a:t>
            </a:r>
            <a:r>
              <a:rPr lang="ru-RU" dirty="0" err="1"/>
              <a:t>предназначени</a:t>
            </a:r>
            <a:r>
              <a:rPr lang="ru-RU" dirty="0"/>
              <a:t> за </a:t>
            </a:r>
            <a:r>
              <a:rPr lang="ru-RU" dirty="0" err="1"/>
              <a:t>поразяване</a:t>
            </a:r>
            <a:r>
              <a:rPr lang="ru-RU" dirty="0"/>
              <a:t> на хора, </a:t>
            </a:r>
            <a:r>
              <a:rPr lang="ru-RU" dirty="0" err="1"/>
              <a:t>животни</a:t>
            </a:r>
            <a:r>
              <a:rPr lang="ru-RU" dirty="0"/>
              <a:t> и растения.</a:t>
            </a:r>
          </a:p>
          <a:p>
            <a:endParaRPr lang="en-US" dirty="0"/>
          </a:p>
        </p:txBody>
      </p:sp>
      <p:sp>
        <p:nvSpPr>
          <p:cNvPr id="4" name="Контейнер за номер на слайда 3"/>
          <p:cNvSpPr>
            <a:spLocks noGrp="1"/>
          </p:cNvSpPr>
          <p:nvPr>
            <p:ph type="sldNum" sz="quarter" idx="5"/>
          </p:nvPr>
        </p:nvSpPr>
        <p:spPr/>
        <p:txBody>
          <a:bodyPr/>
          <a:lstStyle/>
          <a:p>
            <a:fld id="{58EF722C-C92F-4A0B-800C-A3D71103E10E}"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1833146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altLang="en-US" dirty="0" err="1">
                <a:solidFill>
                  <a:srgbClr val="000000"/>
                </a:solidFill>
              </a:rPr>
              <a:t>Антраксът</a:t>
            </a:r>
            <a:r>
              <a:rPr lang="ru-RU" altLang="en-US" dirty="0">
                <a:solidFill>
                  <a:srgbClr val="000000"/>
                </a:solidFill>
              </a:rPr>
              <a:t> е остро </a:t>
            </a:r>
            <a:r>
              <a:rPr lang="ru-RU" altLang="en-US" dirty="0" err="1">
                <a:solidFill>
                  <a:srgbClr val="000000"/>
                </a:solidFill>
              </a:rPr>
              <a:t>заболяване</a:t>
            </a:r>
            <a:r>
              <a:rPr lang="ru-RU" altLang="en-US" dirty="0">
                <a:solidFill>
                  <a:srgbClr val="000000"/>
                </a:solidFill>
              </a:rPr>
              <a:t>, </a:t>
            </a:r>
            <a:r>
              <a:rPr lang="ru-RU" altLang="en-US" dirty="0" err="1">
                <a:solidFill>
                  <a:srgbClr val="000000"/>
                </a:solidFill>
              </a:rPr>
              <a:t>причиняващо</a:t>
            </a:r>
            <a:r>
              <a:rPr lang="ru-RU" altLang="en-US" dirty="0">
                <a:solidFill>
                  <a:srgbClr val="000000"/>
                </a:solidFill>
              </a:rPr>
              <a:t> се от </a:t>
            </a:r>
            <a:r>
              <a:rPr lang="ru-RU" altLang="en-US" dirty="0" err="1">
                <a:solidFill>
                  <a:srgbClr val="000000"/>
                </a:solidFill>
              </a:rPr>
              <a:t>Bacillusantracis</a:t>
            </a:r>
            <a:r>
              <a:rPr lang="ru-RU" altLang="en-US" dirty="0">
                <a:solidFill>
                  <a:srgbClr val="000000"/>
                </a:solidFill>
              </a:rPr>
              <a:t>. </a:t>
            </a:r>
            <a:r>
              <a:rPr lang="ru-RU" altLang="en-US" dirty="0" err="1">
                <a:solidFill>
                  <a:srgbClr val="000000"/>
                </a:solidFill>
              </a:rPr>
              <a:t>Пове-чето</a:t>
            </a:r>
            <a:r>
              <a:rPr lang="ru-RU" altLang="en-US" dirty="0">
                <a:solidFill>
                  <a:srgbClr val="000000"/>
                </a:solidFill>
              </a:rPr>
              <a:t> </a:t>
            </a:r>
            <a:r>
              <a:rPr lang="ru-RU" altLang="en-US" dirty="0" err="1">
                <a:solidFill>
                  <a:srgbClr val="000000"/>
                </a:solidFill>
              </a:rPr>
              <a:t>форми</a:t>
            </a:r>
            <a:r>
              <a:rPr lang="ru-RU" altLang="en-US" dirty="0">
                <a:solidFill>
                  <a:srgbClr val="000000"/>
                </a:solidFill>
              </a:rPr>
              <a:t> на </a:t>
            </a:r>
            <a:r>
              <a:rPr lang="ru-RU" altLang="en-US" dirty="0" err="1">
                <a:solidFill>
                  <a:srgbClr val="000000"/>
                </a:solidFill>
              </a:rPr>
              <a:t>заболяването</a:t>
            </a:r>
            <a:r>
              <a:rPr lang="ru-RU" altLang="en-US" dirty="0">
                <a:solidFill>
                  <a:srgbClr val="000000"/>
                </a:solidFill>
              </a:rPr>
              <a:t> </a:t>
            </a:r>
            <a:r>
              <a:rPr lang="ru-RU" altLang="en-US" dirty="0" err="1">
                <a:solidFill>
                  <a:srgbClr val="000000"/>
                </a:solidFill>
              </a:rPr>
              <a:t>са</a:t>
            </a:r>
            <a:r>
              <a:rPr lang="ru-RU" altLang="en-US" dirty="0">
                <a:solidFill>
                  <a:srgbClr val="000000"/>
                </a:solidFill>
              </a:rPr>
              <a:t> </a:t>
            </a:r>
            <a:r>
              <a:rPr lang="ru-RU" altLang="en-US" dirty="0" err="1">
                <a:solidFill>
                  <a:srgbClr val="000000"/>
                </a:solidFill>
              </a:rPr>
              <a:t>летални</a:t>
            </a:r>
            <a:r>
              <a:rPr lang="ru-RU" altLang="en-US" dirty="0">
                <a:solidFill>
                  <a:srgbClr val="000000"/>
                </a:solidFill>
              </a:rPr>
              <a:t>, </a:t>
            </a:r>
            <a:r>
              <a:rPr lang="ru-RU" altLang="en-US" dirty="0" err="1">
                <a:solidFill>
                  <a:srgbClr val="000000"/>
                </a:solidFill>
              </a:rPr>
              <a:t>като</a:t>
            </a:r>
            <a:r>
              <a:rPr lang="ru-RU" altLang="en-US" dirty="0">
                <a:solidFill>
                  <a:srgbClr val="000000"/>
                </a:solidFill>
              </a:rPr>
              <a:t> </a:t>
            </a:r>
            <a:r>
              <a:rPr lang="ru-RU" altLang="en-US" dirty="0" err="1">
                <a:solidFill>
                  <a:srgbClr val="000000"/>
                </a:solidFill>
              </a:rPr>
              <a:t>засягат</a:t>
            </a:r>
            <a:r>
              <a:rPr lang="ru-RU" altLang="en-US" dirty="0">
                <a:solidFill>
                  <a:srgbClr val="000000"/>
                </a:solidFill>
              </a:rPr>
              <a:t> </a:t>
            </a:r>
            <a:r>
              <a:rPr lang="ru-RU" altLang="en-US" dirty="0" err="1">
                <a:solidFill>
                  <a:srgbClr val="000000"/>
                </a:solidFill>
              </a:rPr>
              <a:t>както</a:t>
            </a:r>
            <a:r>
              <a:rPr lang="ru-RU" altLang="en-US" dirty="0">
                <a:solidFill>
                  <a:srgbClr val="000000"/>
                </a:solidFill>
              </a:rPr>
              <a:t> </a:t>
            </a:r>
            <a:r>
              <a:rPr lang="ru-RU" altLang="en-US" dirty="0" err="1">
                <a:solidFill>
                  <a:srgbClr val="000000"/>
                </a:solidFill>
              </a:rPr>
              <a:t>хората</a:t>
            </a:r>
            <a:r>
              <a:rPr lang="ru-RU" altLang="en-US" dirty="0">
                <a:solidFill>
                  <a:srgbClr val="000000"/>
                </a:solidFill>
              </a:rPr>
              <a:t>, </a:t>
            </a:r>
            <a:r>
              <a:rPr lang="ru-RU" altLang="en-US" dirty="0" err="1">
                <a:solidFill>
                  <a:srgbClr val="000000"/>
                </a:solidFill>
              </a:rPr>
              <a:t>така</a:t>
            </a:r>
            <a:r>
              <a:rPr lang="ru-RU" altLang="en-US" dirty="0">
                <a:solidFill>
                  <a:srgbClr val="000000"/>
                </a:solidFill>
              </a:rPr>
              <a:t> и </a:t>
            </a:r>
            <a:r>
              <a:rPr lang="ru-RU" altLang="en-US" dirty="0" err="1">
                <a:solidFill>
                  <a:srgbClr val="000000"/>
                </a:solidFill>
              </a:rPr>
              <a:t>жи-вотните</a:t>
            </a:r>
            <a:r>
              <a:rPr lang="ru-RU" altLang="en-US" dirty="0">
                <a:solidFill>
                  <a:srgbClr val="000000"/>
                </a:solidFill>
              </a:rPr>
              <a:t>. </a:t>
            </a:r>
            <a:r>
              <a:rPr lang="ru-RU" altLang="en-US" dirty="0" err="1">
                <a:solidFill>
                  <a:srgbClr val="000000"/>
                </a:solidFill>
              </a:rPr>
              <a:t>Създадени</a:t>
            </a:r>
            <a:r>
              <a:rPr lang="ru-RU" altLang="en-US" dirty="0">
                <a:solidFill>
                  <a:srgbClr val="000000"/>
                </a:solidFill>
              </a:rPr>
              <a:t> </a:t>
            </a:r>
            <a:r>
              <a:rPr lang="ru-RU" altLang="en-US" dirty="0" err="1">
                <a:solidFill>
                  <a:srgbClr val="000000"/>
                </a:solidFill>
              </a:rPr>
              <a:t>са</a:t>
            </a:r>
            <a:r>
              <a:rPr lang="ru-RU" altLang="en-US" dirty="0">
                <a:solidFill>
                  <a:srgbClr val="000000"/>
                </a:solidFill>
              </a:rPr>
              <a:t> </a:t>
            </a:r>
            <a:r>
              <a:rPr lang="ru-RU" altLang="en-US" dirty="0" err="1">
                <a:solidFill>
                  <a:srgbClr val="000000"/>
                </a:solidFill>
              </a:rPr>
              <a:t>ефективни</a:t>
            </a:r>
            <a:r>
              <a:rPr lang="ru-RU" altLang="en-US" dirty="0">
                <a:solidFill>
                  <a:srgbClr val="000000"/>
                </a:solidFill>
              </a:rPr>
              <a:t> </a:t>
            </a:r>
            <a:r>
              <a:rPr lang="ru-RU" altLang="en-US" dirty="0" err="1">
                <a:solidFill>
                  <a:srgbClr val="000000"/>
                </a:solidFill>
              </a:rPr>
              <a:t>ваксини</a:t>
            </a:r>
            <a:r>
              <a:rPr lang="ru-RU" altLang="en-US" dirty="0">
                <a:solidFill>
                  <a:srgbClr val="000000"/>
                </a:solidFill>
              </a:rPr>
              <a:t> против антракс. </a:t>
            </a:r>
            <a:r>
              <a:rPr lang="ru-RU" altLang="en-US" dirty="0" err="1">
                <a:solidFill>
                  <a:srgbClr val="000000"/>
                </a:solidFill>
              </a:rPr>
              <a:t>Повечето</a:t>
            </a:r>
            <a:r>
              <a:rPr lang="ru-RU" altLang="en-US" dirty="0">
                <a:solidFill>
                  <a:srgbClr val="000000"/>
                </a:solidFill>
              </a:rPr>
              <a:t> </a:t>
            </a:r>
            <a:r>
              <a:rPr lang="ru-RU" altLang="en-US" dirty="0" err="1">
                <a:solidFill>
                  <a:srgbClr val="000000"/>
                </a:solidFill>
              </a:rPr>
              <a:t>форми</a:t>
            </a:r>
            <a:r>
              <a:rPr lang="ru-RU" altLang="en-US" dirty="0">
                <a:solidFill>
                  <a:srgbClr val="000000"/>
                </a:solidFill>
              </a:rPr>
              <a:t> на </a:t>
            </a:r>
            <a:r>
              <a:rPr lang="ru-RU" altLang="en-US" dirty="0" err="1">
                <a:solidFill>
                  <a:srgbClr val="000000"/>
                </a:solidFill>
              </a:rPr>
              <a:t>това</a:t>
            </a:r>
            <a:r>
              <a:rPr lang="ru-RU" altLang="en-US" dirty="0">
                <a:solidFill>
                  <a:srgbClr val="000000"/>
                </a:solidFill>
              </a:rPr>
              <a:t> </a:t>
            </a:r>
            <a:r>
              <a:rPr lang="ru-RU" altLang="en-US" dirty="0" err="1">
                <a:solidFill>
                  <a:srgbClr val="000000"/>
                </a:solidFill>
              </a:rPr>
              <a:t>заболяване</a:t>
            </a:r>
            <a:r>
              <a:rPr lang="ru-RU" altLang="en-US" dirty="0">
                <a:solidFill>
                  <a:srgbClr val="000000"/>
                </a:solidFill>
              </a:rPr>
              <a:t> </a:t>
            </a:r>
            <a:r>
              <a:rPr lang="ru-RU" altLang="en-US" dirty="0" err="1">
                <a:solidFill>
                  <a:srgbClr val="000000"/>
                </a:solidFill>
              </a:rPr>
              <a:t>са</a:t>
            </a:r>
            <a:r>
              <a:rPr lang="ru-RU" altLang="en-US" dirty="0">
                <a:solidFill>
                  <a:srgbClr val="000000"/>
                </a:solidFill>
              </a:rPr>
              <a:t> </a:t>
            </a:r>
            <a:r>
              <a:rPr lang="ru-RU" altLang="en-US" dirty="0" err="1">
                <a:solidFill>
                  <a:srgbClr val="000000"/>
                </a:solidFill>
              </a:rPr>
              <a:t>лечими</a:t>
            </a:r>
            <a:r>
              <a:rPr lang="ru-RU" altLang="en-US" dirty="0">
                <a:solidFill>
                  <a:srgbClr val="000000"/>
                </a:solidFill>
              </a:rPr>
              <a:t> с </a:t>
            </a:r>
            <a:r>
              <a:rPr lang="ru-RU" altLang="en-US" dirty="0" err="1">
                <a:solidFill>
                  <a:srgbClr val="000000"/>
                </a:solidFill>
              </a:rPr>
              <a:t>антибиотици</a:t>
            </a:r>
            <a:r>
              <a:rPr lang="ru-RU" altLang="en-US" dirty="0">
                <a:solidFill>
                  <a:srgbClr val="000000"/>
                </a:solidFill>
              </a:rPr>
              <a:t>. </a:t>
            </a:r>
            <a:r>
              <a:rPr lang="ru-RU" altLang="en-US" dirty="0" err="1">
                <a:solidFill>
                  <a:srgbClr val="000000"/>
                </a:solidFill>
              </a:rPr>
              <a:t>Респираторната</a:t>
            </a:r>
            <a:r>
              <a:rPr lang="ru-RU" altLang="en-US" dirty="0">
                <a:solidFill>
                  <a:srgbClr val="000000"/>
                </a:solidFill>
              </a:rPr>
              <a:t> форма на </a:t>
            </a:r>
            <a:r>
              <a:rPr lang="ru-RU" altLang="en-US" dirty="0" err="1">
                <a:solidFill>
                  <a:srgbClr val="000000"/>
                </a:solidFill>
              </a:rPr>
              <a:t>това</a:t>
            </a:r>
            <a:r>
              <a:rPr lang="ru-RU" altLang="en-US" dirty="0">
                <a:solidFill>
                  <a:srgbClr val="000000"/>
                </a:solidFill>
              </a:rPr>
              <a:t> </a:t>
            </a:r>
            <a:r>
              <a:rPr lang="ru-RU" altLang="en-US" dirty="0" err="1">
                <a:solidFill>
                  <a:srgbClr val="000000"/>
                </a:solidFill>
              </a:rPr>
              <a:t>забо-ляване</a:t>
            </a:r>
            <a:r>
              <a:rPr lang="ru-RU" altLang="en-US" dirty="0">
                <a:solidFill>
                  <a:srgbClr val="000000"/>
                </a:solidFill>
              </a:rPr>
              <a:t> при </a:t>
            </a:r>
            <a:r>
              <a:rPr lang="ru-RU" altLang="en-US" dirty="0" err="1">
                <a:solidFill>
                  <a:srgbClr val="000000"/>
                </a:solidFill>
              </a:rPr>
              <a:t>хората</a:t>
            </a:r>
            <a:r>
              <a:rPr lang="ru-RU" altLang="en-US" dirty="0">
                <a:solidFill>
                  <a:srgbClr val="000000"/>
                </a:solidFill>
              </a:rPr>
              <a:t> </a:t>
            </a:r>
            <a:r>
              <a:rPr lang="ru-RU" altLang="en-US" dirty="0" err="1">
                <a:solidFill>
                  <a:srgbClr val="000000"/>
                </a:solidFill>
              </a:rPr>
              <a:t>започва</a:t>
            </a:r>
            <a:r>
              <a:rPr lang="ru-RU" altLang="en-US" dirty="0">
                <a:solidFill>
                  <a:srgbClr val="000000"/>
                </a:solidFill>
              </a:rPr>
              <a:t> </a:t>
            </a:r>
            <a:r>
              <a:rPr lang="ru-RU" altLang="en-US" dirty="0" err="1">
                <a:solidFill>
                  <a:srgbClr val="000000"/>
                </a:solidFill>
              </a:rPr>
              <a:t>със</a:t>
            </a:r>
            <a:r>
              <a:rPr lang="ru-RU" altLang="en-US" dirty="0">
                <a:solidFill>
                  <a:srgbClr val="000000"/>
                </a:solidFill>
              </a:rPr>
              <a:t> </a:t>
            </a:r>
            <a:r>
              <a:rPr lang="ru-RU" altLang="en-US" dirty="0" err="1">
                <a:solidFill>
                  <a:srgbClr val="000000"/>
                </a:solidFill>
              </a:rPr>
              <a:t>симптоми</a:t>
            </a:r>
            <a:r>
              <a:rPr lang="ru-RU" altLang="en-US" dirty="0">
                <a:solidFill>
                  <a:srgbClr val="000000"/>
                </a:solidFill>
              </a:rPr>
              <a:t>, </a:t>
            </a:r>
            <a:r>
              <a:rPr lang="ru-RU" altLang="en-US" dirty="0" err="1">
                <a:solidFill>
                  <a:srgbClr val="000000"/>
                </a:solidFill>
              </a:rPr>
              <a:t>които</a:t>
            </a:r>
            <a:r>
              <a:rPr lang="ru-RU" altLang="en-US" dirty="0">
                <a:solidFill>
                  <a:srgbClr val="000000"/>
                </a:solidFill>
              </a:rPr>
              <a:t> </a:t>
            </a:r>
            <a:r>
              <a:rPr lang="ru-RU" altLang="en-US" dirty="0" err="1">
                <a:solidFill>
                  <a:srgbClr val="000000"/>
                </a:solidFill>
              </a:rPr>
              <a:t>продължават</a:t>
            </a:r>
            <a:r>
              <a:rPr lang="ru-RU" altLang="en-US" dirty="0">
                <a:solidFill>
                  <a:srgbClr val="000000"/>
                </a:solidFill>
              </a:rPr>
              <a:t> </a:t>
            </a:r>
            <a:r>
              <a:rPr lang="ru-RU" altLang="en-US" dirty="0" err="1">
                <a:solidFill>
                  <a:srgbClr val="000000"/>
                </a:solidFill>
              </a:rPr>
              <a:t>няколко</a:t>
            </a:r>
            <a:r>
              <a:rPr lang="ru-RU" altLang="en-US" dirty="0">
                <a:solidFill>
                  <a:srgbClr val="000000"/>
                </a:solidFill>
              </a:rPr>
              <a:t> дни. Те </a:t>
            </a:r>
            <a:r>
              <a:rPr lang="ru-RU" altLang="en-US" dirty="0" err="1">
                <a:solidFill>
                  <a:srgbClr val="000000"/>
                </a:solidFill>
              </a:rPr>
              <a:t>наподобяват</a:t>
            </a:r>
            <a:r>
              <a:rPr lang="ru-RU" altLang="en-US" dirty="0">
                <a:solidFill>
                  <a:srgbClr val="000000"/>
                </a:solidFill>
              </a:rPr>
              <a:t> </a:t>
            </a:r>
            <a:r>
              <a:rPr lang="ru-RU" altLang="en-US" dirty="0" err="1">
                <a:solidFill>
                  <a:srgbClr val="000000"/>
                </a:solidFill>
              </a:rPr>
              <a:t>грип</a:t>
            </a:r>
            <a:r>
              <a:rPr lang="ru-RU" altLang="en-US" dirty="0">
                <a:solidFill>
                  <a:srgbClr val="000000"/>
                </a:solidFill>
              </a:rPr>
              <a:t> или простудно </a:t>
            </a:r>
            <a:r>
              <a:rPr lang="ru-RU" altLang="en-US" dirty="0" err="1">
                <a:solidFill>
                  <a:srgbClr val="000000"/>
                </a:solidFill>
              </a:rPr>
              <a:t>заболяване</a:t>
            </a:r>
            <a:r>
              <a:rPr lang="ru-RU" altLang="en-US" dirty="0">
                <a:solidFill>
                  <a:srgbClr val="000000"/>
                </a:solidFill>
              </a:rPr>
              <a:t>. При </a:t>
            </a:r>
            <a:r>
              <a:rPr lang="ru-RU" altLang="en-US" dirty="0" err="1">
                <a:solidFill>
                  <a:srgbClr val="000000"/>
                </a:solidFill>
              </a:rPr>
              <a:t>ранно</a:t>
            </a:r>
            <a:r>
              <a:rPr lang="ru-RU" altLang="en-US" dirty="0">
                <a:solidFill>
                  <a:srgbClr val="000000"/>
                </a:solidFill>
              </a:rPr>
              <a:t> лечение </a:t>
            </a:r>
            <a:r>
              <a:rPr lang="ru-RU" altLang="en-US" dirty="0" err="1">
                <a:solidFill>
                  <a:srgbClr val="000000"/>
                </a:solidFill>
              </a:rPr>
              <a:t>смъртността</a:t>
            </a:r>
            <a:r>
              <a:rPr lang="ru-RU" altLang="en-US" dirty="0">
                <a:solidFill>
                  <a:srgbClr val="000000"/>
                </a:solidFill>
              </a:rPr>
              <a:t> е около 45 %.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altLang="en-US" dirty="0" err="1">
                <a:solidFill>
                  <a:srgbClr val="000000"/>
                </a:solidFill>
              </a:rPr>
              <a:t>Ботулизмът</a:t>
            </a:r>
            <a:r>
              <a:rPr lang="ru-RU" altLang="en-US" dirty="0">
                <a:solidFill>
                  <a:srgbClr val="000000"/>
                </a:solidFill>
              </a:rPr>
              <a:t> е остро </a:t>
            </a:r>
            <a:r>
              <a:rPr lang="ru-RU" altLang="en-US" dirty="0" err="1">
                <a:solidFill>
                  <a:srgbClr val="000000"/>
                </a:solidFill>
              </a:rPr>
              <a:t>инфекциозно</a:t>
            </a:r>
            <a:r>
              <a:rPr lang="ru-RU" altLang="en-US" dirty="0">
                <a:solidFill>
                  <a:srgbClr val="000000"/>
                </a:solidFill>
              </a:rPr>
              <a:t> </a:t>
            </a:r>
            <a:r>
              <a:rPr lang="ru-RU" altLang="en-US" dirty="0" err="1">
                <a:solidFill>
                  <a:srgbClr val="000000"/>
                </a:solidFill>
              </a:rPr>
              <a:t>заболяване</a:t>
            </a:r>
            <a:r>
              <a:rPr lang="ru-RU" altLang="en-US" dirty="0">
                <a:solidFill>
                  <a:srgbClr val="000000"/>
                </a:solidFill>
              </a:rPr>
              <a:t>, </a:t>
            </a:r>
            <a:r>
              <a:rPr lang="ru-RU" altLang="en-US" dirty="0" err="1">
                <a:solidFill>
                  <a:srgbClr val="000000"/>
                </a:solidFill>
              </a:rPr>
              <a:t>което</a:t>
            </a:r>
            <a:r>
              <a:rPr lang="ru-RU" altLang="en-US" dirty="0">
                <a:solidFill>
                  <a:srgbClr val="000000"/>
                </a:solidFill>
              </a:rPr>
              <a:t> се </a:t>
            </a:r>
            <a:r>
              <a:rPr lang="ru-RU" altLang="en-US" dirty="0" err="1">
                <a:solidFill>
                  <a:srgbClr val="000000"/>
                </a:solidFill>
              </a:rPr>
              <a:t>отнася</a:t>
            </a:r>
            <a:r>
              <a:rPr lang="ru-RU" altLang="en-US" dirty="0">
                <a:solidFill>
                  <a:srgbClr val="000000"/>
                </a:solidFill>
              </a:rPr>
              <a:t> </a:t>
            </a:r>
            <a:r>
              <a:rPr lang="ru-RU" altLang="en-US" dirty="0" err="1">
                <a:solidFill>
                  <a:srgbClr val="000000"/>
                </a:solidFill>
              </a:rPr>
              <a:t>към</a:t>
            </a:r>
            <a:r>
              <a:rPr lang="ru-RU" altLang="en-US" dirty="0">
                <a:solidFill>
                  <a:srgbClr val="000000"/>
                </a:solidFill>
              </a:rPr>
              <a:t> </a:t>
            </a:r>
            <a:r>
              <a:rPr lang="ru-RU" altLang="en-US" dirty="0" err="1">
                <a:solidFill>
                  <a:srgbClr val="000000"/>
                </a:solidFill>
              </a:rPr>
              <a:t>групата</a:t>
            </a:r>
            <a:r>
              <a:rPr lang="ru-RU" altLang="en-US" dirty="0">
                <a:solidFill>
                  <a:srgbClr val="000000"/>
                </a:solidFill>
              </a:rPr>
              <a:t> на </a:t>
            </a:r>
            <a:r>
              <a:rPr lang="ru-RU" altLang="en-US" dirty="0" err="1">
                <a:solidFill>
                  <a:srgbClr val="000000"/>
                </a:solidFill>
              </a:rPr>
              <a:t>хранителните</a:t>
            </a:r>
            <a:r>
              <a:rPr lang="ru-RU" altLang="en-US" dirty="0">
                <a:solidFill>
                  <a:srgbClr val="000000"/>
                </a:solidFill>
              </a:rPr>
              <a:t> </a:t>
            </a:r>
            <a:r>
              <a:rPr lang="ru-RU" altLang="en-US" dirty="0" err="1">
                <a:solidFill>
                  <a:srgbClr val="000000"/>
                </a:solidFill>
              </a:rPr>
              <a:t>токсични</a:t>
            </a:r>
            <a:r>
              <a:rPr lang="ru-RU" altLang="en-US" dirty="0">
                <a:solidFill>
                  <a:srgbClr val="000000"/>
                </a:solidFill>
              </a:rPr>
              <a:t> инфекции. </a:t>
            </a:r>
            <a:r>
              <a:rPr lang="ru-RU" altLang="en-US" dirty="0" err="1">
                <a:solidFill>
                  <a:srgbClr val="000000"/>
                </a:solidFill>
              </a:rPr>
              <a:t>Това</a:t>
            </a:r>
            <a:r>
              <a:rPr lang="ru-RU" altLang="en-US" dirty="0">
                <a:solidFill>
                  <a:srgbClr val="000000"/>
                </a:solidFill>
              </a:rPr>
              <a:t> </a:t>
            </a:r>
            <a:r>
              <a:rPr lang="ru-RU" altLang="en-US" dirty="0" err="1">
                <a:solidFill>
                  <a:srgbClr val="000000"/>
                </a:solidFill>
              </a:rPr>
              <a:t>са</a:t>
            </a:r>
            <a:r>
              <a:rPr lang="ru-RU" altLang="en-US" dirty="0">
                <a:solidFill>
                  <a:srgbClr val="000000"/>
                </a:solidFill>
              </a:rPr>
              <a:t> </a:t>
            </a:r>
            <a:r>
              <a:rPr lang="ru-RU" altLang="en-US" dirty="0" err="1">
                <a:solidFill>
                  <a:srgbClr val="000000"/>
                </a:solidFill>
              </a:rPr>
              <a:t>заболявания</a:t>
            </a:r>
            <a:r>
              <a:rPr lang="ru-RU" altLang="en-US" dirty="0">
                <a:solidFill>
                  <a:srgbClr val="000000"/>
                </a:solidFill>
              </a:rPr>
              <a:t>, </a:t>
            </a:r>
            <a:r>
              <a:rPr lang="ru-RU" altLang="en-US" dirty="0" err="1">
                <a:solidFill>
                  <a:srgbClr val="000000"/>
                </a:solidFill>
              </a:rPr>
              <a:t>които</a:t>
            </a:r>
            <a:r>
              <a:rPr lang="ru-RU" altLang="en-US" dirty="0">
                <a:solidFill>
                  <a:srgbClr val="000000"/>
                </a:solidFill>
              </a:rPr>
              <a:t> </a:t>
            </a:r>
            <a:r>
              <a:rPr lang="ru-RU" altLang="en-US" dirty="0" err="1">
                <a:solidFill>
                  <a:srgbClr val="000000"/>
                </a:solidFill>
              </a:rPr>
              <a:t>възникват</a:t>
            </a:r>
            <a:r>
              <a:rPr lang="ru-RU" altLang="en-US" dirty="0">
                <a:solidFill>
                  <a:srgbClr val="000000"/>
                </a:solidFill>
              </a:rPr>
              <a:t> вследствие </a:t>
            </a:r>
            <a:r>
              <a:rPr lang="ru-RU" altLang="en-US" dirty="0" err="1">
                <a:solidFill>
                  <a:srgbClr val="000000"/>
                </a:solidFill>
              </a:rPr>
              <a:t>приемането</a:t>
            </a:r>
            <a:r>
              <a:rPr lang="ru-RU" altLang="en-US" dirty="0">
                <a:solidFill>
                  <a:srgbClr val="000000"/>
                </a:solidFill>
              </a:rPr>
              <a:t> на </a:t>
            </a:r>
            <a:r>
              <a:rPr lang="ru-RU" altLang="en-US" dirty="0" err="1">
                <a:solidFill>
                  <a:srgbClr val="000000"/>
                </a:solidFill>
              </a:rPr>
              <a:t>храна</a:t>
            </a:r>
            <a:r>
              <a:rPr lang="ru-RU" altLang="en-US" dirty="0">
                <a:solidFill>
                  <a:srgbClr val="000000"/>
                </a:solidFill>
              </a:rPr>
              <a:t>, </a:t>
            </a:r>
            <a:r>
              <a:rPr lang="ru-RU" altLang="en-US" dirty="0" err="1">
                <a:solidFill>
                  <a:srgbClr val="000000"/>
                </a:solidFill>
              </a:rPr>
              <a:t>заразена</a:t>
            </a:r>
            <a:r>
              <a:rPr lang="ru-RU" altLang="en-US" dirty="0">
                <a:solidFill>
                  <a:srgbClr val="000000"/>
                </a:solidFill>
              </a:rPr>
              <a:t> с </a:t>
            </a:r>
            <a:r>
              <a:rPr lang="ru-RU" altLang="en-US" dirty="0" err="1">
                <a:solidFill>
                  <a:srgbClr val="000000"/>
                </a:solidFill>
              </a:rPr>
              <a:t>различни</a:t>
            </a:r>
            <a:r>
              <a:rPr lang="ru-RU" altLang="en-US" dirty="0">
                <a:solidFill>
                  <a:srgbClr val="000000"/>
                </a:solidFill>
              </a:rPr>
              <a:t> </a:t>
            </a:r>
            <a:r>
              <a:rPr lang="ru-RU" altLang="en-US" dirty="0" err="1">
                <a:solidFill>
                  <a:srgbClr val="000000"/>
                </a:solidFill>
              </a:rPr>
              <a:t>микроорганизми</a:t>
            </a:r>
            <a:r>
              <a:rPr lang="ru-RU" altLang="en-US" dirty="0">
                <a:solidFill>
                  <a:srgbClr val="000000"/>
                </a:solidFill>
              </a:rPr>
              <a:t>, </a:t>
            </a:r>
            <a:r>
              <a:rPr lang="ru-RU" altLang="en-US" dirty="0" err="1">
                <a:solidFill>
                  <a:srgbClr val="000000"/>
                </a:solidFill>
              </a:rPr>
              <a:t>техни</a:t>
            </a:r>
            <a:r>
              <a:rPr lang="ru-RU" altLang="en-US" dirty="0">
                <a:solidFill>
                  <a:srgbClr val="000000"/>
                </a:solidFill>
              </a:rPr>
              <a:t> </a:t>
            </a:r>
            <a:r>
              <a:rPr lang="ru-RU" altLang="en-US" dirty="0" err="1">
                <a:solidFill>
                  <a:srgbClr val="000000"/>
                </a:solidFill>
              </a:rPr>
              <a:t>токсини</a:t>
            </a:r>
            <a:r>
              <a:rPr lang="ru-RU" altLang="en-US" dirty="0">
                <a:solidFill>
                  <a:srgbClr val="000000"/>
                </a:solidFill>
              </a:rPr>
              <a:t> или химически вещества. </a:t>
            </a:r>
            <a:r>
              <a:rPr lang="ru-RU" altLang="en-US" dirty="0" err="1">
                <a:solidFill>
                  <a:srgbClr val="000000"/>
                </a:solidFill>
              </a:rPr>
              <a:t>Ботулиновият</a:t>
            </a:r>
            <a:r>
              <a:rPr lang="ru-RU" altLang="en-US" dirty="0">
                <a:solidFill>
                  <a:srgbClr val="000000"/>
                </a:solidFill>
              </a:rPr>
              <a:t> токсин </a:t>
            </a:r>
            <a:r>
              <a:rPr lang="ru-RU" altLang="en-US" dirty="0" err="1">
                <a:solidFill>
                  <a:srgbClr val="000000"/>
                </a:solidFill>
              </a:rPr>
              <a:t>предизвиква</a:t>
            </a:r>
            <a:r>
              <a:rPr lang="ru-RU" altLang="en-US" dirty="0">
                <a:solidFill>
                  <a:srgbClr val="000000"/>
                </a:solidFill>
              </a:rPr>
              <a:t> </a:t>
            </a:r>
            <a:r>
              <a:rPr lang="ru-RU" altLang="en-US" dirty="0" err="1">
                <a:solidFill>
                  <a:srgbClr val="000000"/>
                </a:solidFill>
              </a:rPr>
              <a:t>тежки</a:t>
            </a:r>
            <a:r>
              <a:rPr lang="ru-RU" altLang="en-US" dirty="0">
                <a:solidFill>
                  <a:srgbClr val="000000"/>
                </a:solidFill>
              </a:rPr>
              <a:t> </a:t>
            </a:r>
            <a:r>
              <a:rPr lang="ru-RU" altLang="en-US" dirty="0" err="1">
                <a:solidFill>
                  <a:srgbClr val="000000"/>
                </a:solidFill>
              </a:rPr>
              <a:t>промени</a:t>
            </a:r>
            <a:r>
              <a:rPr lang="ru-RU" altLang="en-US" dirty="0">
                <a:solidFill>
                  <a:srgbClr val="000000"/>
                </a:solidFill>
              </a:rPr>
              <a:t> </a:t>
            </a:r>
            <a:r>
              <a:rPr lang="ru-RU" altLang="en-US" dirty="0" err="1">
                <a:solidFill>
                  <a:srgbClr val="000000"/>
                </a:solidFill>
              </a:rPr>
              <a:t>във</a:t>
            </a:r>
            <a:r>
              <a:rPr lang="ru-RU" altLang="en-US" dirty="0">
                <a:solidFill>
                  <a:srgbClr val="000000"/>
                </a:solidFill>
              </a:rPr>
              <a:t> </a:t>
            </a:r>
            <a:r>
              <a:rPr lang="ru-RU" altLang="en-US" dirty="0" err="1">
                <a:solidFill>
                  <a:srgbClr val="000000"/>
                </a:solidFill>
              </a:rPr>
              <a:t>функциите</a:t>
            </a:r>
            <a:r>
              <a:rPr lang="ru-RU" altLang="en-US" dirty="0">
                <a:solidFill>
                  <a:srgbClr val="000000"/>
                </a:solidFill>
              </a:rPr>
              <a:t> на </a:t>
            </a:r>
            <a:r>
              <a:rPr lang="ru-RU" altLang="en-US" dirty="0" err="1">
                <a:solidFill>
                  <a:srgbClr val="000000"/>
                </a:solidFill>
              </a:rPr>
              <a:t>нервната</a:t>
            </a:r>
            <a:r>
              <a:rPr lang="ru-RU" altLang="en-US" dirty="0">
                <a:solidFill>
                  <a:srgbClr val="000000"/>
                </a:solidFill>
              </a:rPr>
              <a:t> система. </a:t>
            </a:r>
            <a:r>
              <a:rPr lang="ru-RU" altLang="en-US" dirty="0" err="1">
                <a:solidFill>
                  <a:srgbClr val="000000"/>
                </a:solidFill>
              </a:rPr>
              <a:t>Предаването</a:t>
            </a:r>
            <a:r>
              <a:rPr lang="ru-RU" altLang="en-US" dirty="0">
                <a:solidFill>
                  <a:srgbClr val="000000"/>
                </a:solidFill>
              </a:rPr>
              <a:t> на </a:t>
            </a:r>
            <a:r>
              <a:rPr lang="ru-RU" altLang="en-US" dirty="0" err="1">
                <a:solidFill>
                  <a:srgbClr val="000000"/>
                </a:solidFill>
              </a:rPr>
              <a:t>ботулизъм</a:t>
            </a:r>
            <a:r>
              <a:rPr lang="ru-RU" altLang="en-US" dirty="0">
                <a:solidFill>
                  <a:srgbClr val="000000"/>
                </a:solidFill>
              </a:rPr>
              <a:t> от </a:t>
            </a:r>
            <a:r>
              <a:rPr lang="ru-RU" altLang="en-US" dirty="0" err="1">
                <a:solidFill>
                  <a:srgbClr val="000000"/>
                </a:solidFill>
              </a:rPr>
              <a:t>чо</a:t>
            </a:r>
            <a:r>
              <a:rPr lang="ru-RU" altLang="en-US" dirty="0">
                <a:solidFill>
                  <a:srgbClr val="000000"/>
                </a:solidFill>
              </a:rPr>
              <a:t>-век на </a:t>
            </a:r>
            <a:r>
              <a:rPr lang="ru-RU" altLang="en-US" dirty="0" err="1">
                <a:solidFill>
                  <a:srgbClr val="000000"/>
                </a:solidFill>
              </a:rPr>
              <a:t>човек</a:t>
            </a:r>
            <a:r>
              <a:rPr lang="ru-RU" altLang="en-US" dirty="0">
                <a:solidFill>
                  <a:srgbClr val="000000"/>
                </a:solidFill>
              </a:rPr>
              <a:t> не се </a:t>
            </a:r>
            <a:r>
              <a:rPr lang="ru-RU" altLang="en-US" dirty="0" err="1">
                <a:solidFill>
                  <a:srgbClr val="000000"/>
                </a:solidFill>
              </a:rPr>
              <a:t>случва</a:t>
            </a:r>
            <a:r>
              <a:rPr lang="ru-RU" altLang="en-US" dirty="0">
                <a:solidFill>
                  <a:srgbClr val="000000"/>
                </a:solidFill>
              </a:rPr>
              <a:t>.</a:t>
            </a:r>
          </a:p>
          <a:p>
            <a:r>
              <a:rPr lang="bg-BG" sz="1800" b="1" kern="1200" dirty="0" err="1">
                <a:solidFill>
                  <a:srgbClr val="000000"/>
                </a:solidFill>
                <a:effectLst/>
                <a:latin typeface="Times New Roman" panose="02020603050405020304" pitchFamily="18" charset="0"/>
                <a:ea typeface="+mn-ea"/>
              </a:rPr>
              <a:t>Бубонна</a:t>
            </a:r>
            <a:r>
              <a:rPr lang="bg-BG" sz="1800" b="1" kern="1200" dirty="0">
                <a:solidFill>
                  <a:srgbClr val="000000"/>
                </a:solidFill>
                <a:effectLst/>
                <a:latin typeface="Times New Roman" panose="02020603050405020304" pitchFamily="18" charset="0"/>
                <a:ea typeface="+mn-ea"/>
              </a:rPr>
              <a:t> Чума</a:t>
            </a:r>
            <a:endParaRPr lang="bg-BG" sz="1800" dirty="0">
              <a:effectLst/>
              <a:latin typeface="Times New Roman" panose="02020603050405020304" pitchFamily="18" charset="0"/>
              <a:ea typeface="Times New Roman" panose="02020603050405020304" pitchFamily="18" charset="0"/>
            </a:endParaRPr>
          </a:p>
          <a:p>
            <a:r>
              <a:rPr lang="bg-BG" sz="1800" kern="1200" dirty="0">
                <a:solidFill>
                  <a:srgbClr val="000000"/>
                </a:solidFill>
                <a:effectLst/>
                <a:latin typeface="Calibri" panose="020F0502020204030204" pitchFamily="34" charset="0"/>
                <a:ea typeface="+mn-ea"/>
                <a:cs typeface="Times New Roman" panose="02020603050405020304" pitchFamily="18" charset="0"/>
              </a:rPr>
              <a:t>Чумата е остро, особено опасно, най-често ендемично инфекциозно заболяване, пренасяно от бълхи. Протича с възпаление на лимфните възли, белите дробове и други органи. Чумата е ендемична в Азия, Мароко, Уганда, но съвременният транспорт благоприятства бързото ѝ пренасяне навсякъде по света. </a:t>
            </a:r>
            <a:endParaRPr lang="ru-RU" altLang="en-US" dirty="0">
              <a:solidFill>
                <a:srgbClr val="000000"/>
              </a:solidFill>
            </a:endParaRPr>
          </a:p>
          <a:p>
            <a:endParaRPr lang="en-US" dirty="0"/>
          </a:p>
        </p:txBody>
      </p:sp>
      <p:sp>
        <p:nvSpPr>
          <p:cNvPr id="4" name="Контейнер за номер на слайда 3"/>
          <p:cNvSpPr>
            <a:spLocks noGrp="1"/>
          </p:cNvSpPr>
          <p:nvPr>
            <p:ph type="sldNum" sz="quarter" idx="5"/>
          </p:nvPr>
        </p:nvSpPr>
        <p:spPr/>
        <p:txBody>
          <a:bodyPr/>
          <a:lstStyle/>
          <a:p>
            <a:fld id="{58EF722C-C92F-4A0B-800C-A3D71103E10E}"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2315721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altLang="en-US" dirty="0" err="1">
                <a:solidFill>
                  <a:srgbClr val="000000"/>
                </a:solidFill>
              </a:rPr>
              <a:t>Вариолата</a:t>
            </a:r>
            <a:r>
              <a:rPr lang="ru-RU" altLang="en-US" dirty="0">
                <a:solidFill>
                  <a:srgbClr val="000000"/>
                </a:solidFill>
              </a:rPr>
              <a:t> е </a:t>
            </a:r>
            <a:r>
              <a:rPr lang="ru-RU" altLang="en-US" dirty="0" err="1">
                <a:solidFill>
                  <a:srgbClr val="000000"/>
                </a:solidFill>
              </a:rPr>
              <a:t>едно</a:t>
            </a:r>
            <a:r>
              <a:rPr lang="ru-RU" altLang="en-US" dirty="0">
                <a:solidFill>
                  <a:srgbClr val="000000"/>
                </a:solidFill>
              </a:rPr>
              <a:t> от най-</a:t>
            </a:r>
            <a:r>
              <a:rPr lang="ru-RU" altLang="en-US" dirty="0" err="1">
                <a:solidFill>
                  <a:srgbClr val="000000"/>
                </a:solidFill>
              </a:rPr>
              <a:t>тежките</a:t>
            </a:r>
            <a:r>
              <a:rPr lang="ru-RU" altLang="en-US" dirty="0">
                <a:solidFill>
                  <a:srgbClr val="000000"/>
                </a:solidFill>
              </a:rPr>
              <a:t> </a:t>
            </a:r>
            <a:r>
              <a:rPr lang="ru-RU" altLang="en-US" dirty="0" err="1">
                <a:solidFill>
                  <a:srgbClr val="000000"/>
                </a:solidFill>
              </a:rPr>
              <a:t>инфекциозни</a:t>
            </a:r>
            <a:r>
              <a:rPr lang="ru-RU" altLang="en-US" dirty="0">
                <a:solidFill>
                  <a:srgbClr val="000000"/>
                </a:solidFill>
              </a:rPr>
              <a:t> </a:t>
            </a:r>
            <a:r>
              <a:rPr lang="ru-RU" altLang="en-US" dirty="0" err="1">
                <a:solidFill>
                  <a:srgbClr val="000000"/>
                </a:solidFill>
              </a:rPr>
              <a:t>заболявания</a:t>
            </a:r>
            <a:r>
              <a:rPr lang="ru-RU" altLang="en-US" dirty="0">
                <a:solidFill>
                  <a:srgbClr val="000000"/>
                </a:solidFill>
              </a:rPr>
              <a:t> в </a:t>
            </a:r>
            <a:r>
              <a:rPr lang="ru-RU" altLang="en-US" dirty="0" err="1">
                <a:solidFill>
                  <a:srgbClr val="000000"/>
                </a:solidFill>
              </a:rPr>
              <a:t>човешката</a:t>
            </a:r>
            <a:r>
              <a:rPr lang="ru-RU" altLang="en-US" dirty="0">
                <a:solidFill>
                  <a:srgbClr val="000000"/>
                </a:solidFill>
              </a:rPr>
              <a:t> патология. </a:t>
            </a:r>
            <a:r>
              <a:rPr lang="ru-RU" altLang="en-US" dirty="0" err="1">
                <a:solidFill>
                  <a:srgbClr val="000000"/>
                </a:solidFill>
              </a:rPr>
              <a:t>Протича</a:t>
            </a:r>
            <a:r>
              <a:rPr lang="ru-RU" altLang="en-US" dirty="0">
                <a:solidFill>
                  <a:srgbClr val="000000"/>
                </a:solidFill>
              </a:rPr>
              <a:t> </a:t>
            </a:r>
            <a:r>
              <a:rPr lang="ru-RU" altLang="en-US" dirty="0" err="1">
                <a:solidFill>
                  <a:srgbClr val="000000"/>
                </a:solidFill>
              </a:rPr>
              <a:t>със</a:t>
            </a:r>
            <a:r>
              <a:rPr lang="ru-RU" altLang="en-US" dirty="0">
                <a:solidFill>
                  <a:srgbClr val="000000"/>
                </a:solidFill>
              </a:rPr>
              <a:t> </a:t>
            </a:r>
            <a:r>
              <a:rPr lang="ru-RU" altLang="en-US" dirty="0" err="1">
                <a:solidFill>
                  <a:srgbClr val="000000"/>
                </a:solidFill>
              </a:rPr>
              <a:t>силно</a:t>
            </a:r>
            <a:r>
              <a:rPr lang="ru-RU" altLang="en-US" dirty="0">
                <a:solidFill>
                  <a:srgbClr val="000000"/>
                </a:solidFill>
              </a:rPr>
              <a:t> </a:t>
            </a:r>
            <a:r>
              <a:rPr lang="ru-RU" altLang="en-US" dirty="0" err="1">
                <a:solidFill>
                  <a:srgbClr val="000000"/>
                </a:solidFill>
              </a:rPr>
              <a:t>изразена</a:t>
            </a:r>
            <a:r>
              <a:rPr lang="ru-RU" altLang="en-US" dirty="0">
                <a:solidFill>
                  <a:srgbClr val="000000"/>
                </a:solidFill>
              </a:rPr>
              <a:t> интоксикация и обрив. </a:t>
            </a:r>
            <a:r>
              <a:rPr lang="ru-RU" altLang="en-US" dirty="0" err="1">
                <a:solidFill>
                  <a:srgbClr val="000000"/>
                </a:solidFill>
              </a:rPr>
              <a:t>Глобалната</a:t>
            </a:r>
            <a:r>
              <a:rPr lang="ru-RU" altLang="en-US" dirty="0">
                <a:solidFill>
                  <a:srgbClr val="000000"/>
                </a:solidFill>
              </a:rPr>
              <a:t> лик-</a:t>
            </a:r>
            <a:r>
              <a:rPr lang="ru-RU" altLang="en-US" dirty="0" err="1">
                <a:solidFill>
                  <a:srgbClr val="000000"/>
                </a:solidFill>
              </a:rPr>
              <a:t>видация</a:t>
            </a:r>
            <a:r>
              <a:rPr lang="ru-RU" altLang="en-US" dirty="0">
                <a:solidFill>
                  <a:srgbClr val="000000"/>
                </a:solidFill>
              </a:rPr>
              <a:t> на </a:t>
            </a:r>
            <a:r>
              <a:rPr lang="ru-RU" altLang="en-US" dirty="0" err="1">
                <a:solidFill>
                  <a:srgbClr val="000000"/>
                </a:solidFill>
              </a:rPr>
              <a:t>заболяването</a:t>
            </a:r>
            <a:r>
              <a:rPr lang="ru-RU" altLang="en-US" dirty="0">
                <a:solidFill>
                  <a:srgbClr val="000000"/>
                </a:solidFill>
              </a:rPr>
              <a:t> </a:t>
            </a:r>
            <a:r>
              <a:rPr lang="ru-RU" altLang="en-US" dirty="0" err="1">
                <a:solidFill>
                  <a:srgbClr val="000000"/>
                </a:solidFill>
              </a:rPr>
              <a:t>поради</a:t>
            </a:r>
            <a:r>
              <a:rPr lang="ru-RU" altLang="en-US" dirty="0">
                <a:solidFill>
                  <a:srgbClr val="000000"/>
                </a:solidFill>
              </a:rPr>
              <a:t> </a:t>
            </a:r>
            <a:r>
              <a:rPr lang="ru-RU" altLang="en-US" dirty="0" err="1">
                <a:solidFill>
                  <a:srgbClr val="000000"/>
                </a:solidFill>
              </a:rPr>
              <a:t>масивна</a:t>
            </a:r>
            <a:r>
              <a:rPr lang="ru-RU" altLang="en-US" dirty="0">
                <a:solidFill>
                  <a:srgbClr val="000000"/>
                </a:solidFill>
              </a:rPr>
              <a:t> </a:t>
            </a:r>
            <a:r>
              <a:rPr lang="ru-RU" altLang="en-US" dirty="0" err="1">
                <a:solidFill>
                  <a:srgbClr val="000000"/>
                </a:solidFill>
              </a:rPr>
              <a:t>имунизация</a:t>
            </a:r>
            <a:r>
              <a:rPr lang="ru-RU" altLang="en-US" dirty="0">
                <a:solidFill>
                  <a:srgbClr val="000000"/>
                </a:solidFill>
              </a:rPr>
              <a:t> е </a:t>
            </a:r>
            <a:r>
              <a:rPr lang="ru-RU" altLang="en-US" dirty="0" err="1">
                <a:solidFill>
                  <a:srgbClr val="000000"/>
                </a:solidFill>
              </a:rPr>
              <a:t>потвърдена</a:t>
            </a:r>
            <a:r>
              <a:rPr lang="ru-RU" altLang="en-US" dirty="0">
                <a:solidFill>
                  <a:srgbClr val="000000"/>
                </a:solidFill>
              </a:rPr>
              <a:t> от СЗО </a:t>
            </a:r>
            <a:r>
              <a:rPr lang="ru-RU" altLang="en-US" dirty="0" err="1">
                <a:solidFill>
                  <a:srgbClr val="000000"/>
                </a:solidFill>
              </a:rPr>
              <a:t>през</a:t>
            </a:r>
            <a:r>
              <a:rPr lang="ru-RU" altLang="en-US" dirty="0">
                <a:solidFill>
                  <a:srgbClr val="000000"/>
                </a:solidFill>
              </a:rPr>
              <a:t> 1980 година. От </a:t>
            </a:r>
            <a:r>
              <a:rPr lang="ru-RU" altLang="en-US" dirty="0" err="1">
                <a:solidFill>
                  <a:srgbClr val="000000"/>
                </a:solidFill>
              </a:rPr>
              <a:t>тогава</a:t>
            </a:r>
            <a:r>
              <a:rPr lang="ru-RU" altLang="en-US" dirty="0">
                <a:solidFill>
                  <a:srgbClr val="000000"/>
                </a:solidFill>
              </a:rPr>
              <a:t> постепенно отпада и </a:t>
            </a:r>
            <a:r>
              <a:rPr lang="ru-RU" altLang="en-US" dirty="0" err="1">
                <a:solidFill>
                  <a:srgbClr val="000000"/>
                </a:solidFill>
              </a:rPr>
              <a:t>рутинната</a:t>
            </a:r>
            <a:r>
              <a:rPr lang="ru-RU" altLang="en-US" dirty="0">
                <a:solidFill>
                  <a:srgbClr val="000000"/>
                </a:solidFill>
              </a:rPr>
              <a:t> </a:t>
            </a:r>
            <a:r>
              <a:rPr lang="ru-RU" altLang="en-US" dirty="0" err="1">
                <a:solidFill>
                  <a:srgbClr val="000000"/>
                </a:solidFill>
              </a:rPr>
              <a:t>имунизация</a:t>
            </a:r>
            <a:r>
              <a:rPr lang="ru-RU" altLang="en-US" dirty="0">
                <a:solidFill>
                  <a:srgbClr val="000000"/>
                </a:solidFill>
              </a:rPr>
              <a:t> </a:t>
            </a:r>
            <a:r>
              <a:rPr lang="ru-RU" altLang="en-US" dirty="0" err="1">
                <a:solidFill>
                  <a:srgbClr val="000000"/>
                </a:solidFill>
              </a:rPr>
              <a:t>поради</a:t>
            </a:r>
            <a:r>
              <a:rPr lang="ru-RU" altLang="en-US" dirty="0">
                <a:solidFill>
                  <a:srgbClr val="000000"/>
                </a:solidFill>
              </a:rPr>
              <a:t> из-</a:t>
            </a:r>
            <a:r>
              <a:rPr lang="ru-RU" altLang="en-US" dirty="0" err="1">
                <a:solidFill>
                  <a:srgbClr val="000000"/>
                </a:solidFill>
              </a:rPr>
              <a:t>кореняване</a:t>
            </a:r>
            <a:r>
              <a:rPr lang="ru-RU" altLang="en-US" dirty="0">
                <a:solidFill>
                  <a:srgbClr val="000000"/>
                </a:solidFill>
              </a:rPr>
              <a:t> на </a:t>
            </a:r>
            <a:r>
              <a:rPr lang="ru-RU" altLang="en-US" dirty="0" err="1">
                <a:solidFill>
                  <a:srgbClr val="000000"/>
                </a:solidFill>
              </a:rPr>
              <a:t>вариолата</a:t>
            </a:r>
            <a:r>
              <a:rPr lang="ru-RU" altLang="en-US" dirty="0">
                <a:solidFill>
                  <a:srgbClr val="000000"/>
                </a:solidFill>
              </a:rPr>
              <a:t> от </a:t>
            </a:r>
            <a:r>
              <a:rPr lang="ru-RU" altLang="en-US" dirty="0" err="1">
                <a:solidFill>
                  <a:srgbClr val="000000"/>
                </a:solidFill>
              </a:rPr>
              <a:t>целия</a:t>
            </a:r>
            <a:r>
              <a:rPr lang="ru-RU" altLang="en-US" dirty="0">
                <a:solidFill>
                  <a:srgbClr val="000000"/>
                </a:solidFill>
              </a:rPr>
              <a:t> свят.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altLang="en-US" dirty="0" err="1">
                <a:solidFill>
                  <a:srgbClr val="000000"/>
                </a:solidFill>
              </a:rPr>
              <a:t>Аренавирусните</a:t>
            </a:r>
            <a:r>
              <a:rPr lang="ru-RU" altLang="en-US" dirty="0">
                <a:solidFill>
                  <a:srgbClr val="000000"/>
                </a:solidFill>
              </a:rPr>
              <a:t> инфекции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altLang="en-US" dirty="0">
                <a:solidFill>
                  <a:srgbClr val="000000"/>
                </a:solidFill>
              </a:rPr>
              <a:t>Семейство </a:t>
            </a:r>
            <a:r>
              <a:rPr lang="ru-RU" altLang="en-US" dirty="0" err="1">
                <a:solidFill>
                  <a:srgbClr val="000000"/>
                </a:solidFill>
              </a:rPr>
              <a:t>Arenaviridae</a:t>
            </a:r>
            <a:r>
              <a:rPr lang="ru-RU" altLang="en-US" dirty="0">
                <a:solidFill>
                  <a:srgbClr val="000000"/>
                </a:solidFill>
              </a:rPr>
              <a:t> е </a:t>
            </a:r>
            <a:r>
              <a:rPr lang="ru-RU" altLang="en-US" dirty="0" err="1">
                <a:solidFill>
                  <a:srgbClr val="000000"/>
                </a:solidFill>
              </a:rPr>
              <a:t>голяма</a:t>
            </a:r>
            <a:r>
              <a:rPr lang="ru-RU" altLang="en-US" dirty="0">
                <a:solidFill>
                  <a:srgbClr val="000000"/>
                </a:solidFill>
              </a:rPr>
              <a:t> и </a:t>
            </a:r>
            <a:r>
              <a:rPr lang="ru-RU" altLang="en-US" dirty="0" err="1">
                <a:solidFill>
                  <a:srgbClr val="000000"/>
                </a:solidFill>
              </a:rPr>
              <a:t>генетично</a:t>
            </a:r>
            <a:r>
              <a:rPr lang="ru-RU" altLang="en-US" dirty="0">
                <a:solidFill>
                  <a:srgbClr val="000000"/>
                </a:solidFill>
              </a:rPr>
              <a:t> разнообразна </a:t>
            </a:r>
            <a:r>
              <a:rPr lang="ru-RU" altLang="en-US" dirty="0" err="1">
                <a:solidFill>
                  <a:srgbClr val="000000"/>
                </a:solidFill>
              </a:rPr>
              <a:t>група</a:t>
            </a:r>
            <a:r>
              <a:rPr lang="ru-RU" altLang="en-US" dirty="0">
                <a:solidFill>
                  <a:srgbClr val="000000"/>
                </a:solidFill>
              </a:rPr>
              <a:t> от над 30 вируса. </a:t>
            </a:r>
            <a:r>
              <a:rPr lang="ru-RU" altLang="en-US" dirty="0" err="1">
                <a:solidFill>
                  <a:srgbClr val="000000"/>
                </a:solidFill>
              </a:rPr>
              <a:t>Членовете</a:t>
            </a:r>
            <a:r>
              <a:rPr lang="ru-RU" altLang="en-US" dirty="0">
                <a:solidFill>
                  <a:srgbClr val="000000"/>
                </a:solidFill>
              </a:rPr>
              <a:t> на </a:t>
            </a:r>
            <a:r>
              <a:rPr lang="ru-RU" altLang="en-US" dirty="0" err="1">
                <a:solidFill>
                  <a:srgbClr val="000000"/>
                </a:solidFill>
              </a:rPr>
              <a:t>семейството</a:t>
            </a:r>
            <a:r>
              <a:rPr lang="ru-RU" altLang="en-US" dirty="0">
                <a:solidFill>
                  <a:srgbClr val="000000"/>
                </a:solidFill>
              </a:rPr>
              <a:t> се </a:t>
            </a:r>
            <a:r>
              <a:rPr lang="ru-RU" altLang="en-US" dirty="0" err="1">
                <a:solidFill>
                  <a:srgbClr val="000000"/>
                </a:solidFill>
              </a:rPr>
              <a:t>свързват</a:t>
            </a:r>
            <a:r>
              <a:rPr lang="ru-RU" altLang="en-US" dirty="0">
                <a:solidFill>
                  <a:srgbClr val="000000"/>
                </a:solidFill>
              </a:rPr>
              <a:t> с </a:t>
            </a:r>
            <a:r>
              <a:rPr lang="ru-RU" altLang="en-US" dirty="0" err="1">
                <a:solidFill>
                  <a:srgbClr val="000000"/>
                </a:solidFill>
              </a:rPr>
              <a:t>болести</a:t>
            </a:r>
            <a:r>
              <a:rPr lang="ru-RU" altLang="en-US" dirty="0">
                <a:solidFill>
                  <a:srgbClr val="000000"/>
                </a:solidFill>
              </a:rPr>
              <a:t>, </a:t>
            </a:r>
            <a:r>
              <a:rPr lang="ru-RU" altLang="en-US" dirty="0" err="1">
                <a:solidFill>
                  <a:srgbClr val="000000"/>
                </a:solidFill>
              </a:rPr>
              <a:t>предавани</a:t>
            </a:r>
            <a:r>
              <a:rPr lang="ru-RU" altLang="en-US" dirty="0">
                <a:solidFill>
                  <a:srgbClr val="000000"/>
                </a:solidFill>
              </a:rPr>
              <a:t> от </a:t>
            </a:r>
            <a:r>
              <a:rPr lang="ru-RU" altLang="en-US" dirty="0" err="1">
                <a:solidFill>
                  <a:srgbClr val="000000"/>
                </a:solidFill>
              </a:rPr>
              <a:t>гризачи</a:t>
            </a:r>
            <a:r>
              <a:rPr lang="ru-RU" altLang="en-US" dirty="0">
                <a:solidFill>
                  <a:srgbClr val="000000"/>
                </a:solidFill>
              </a:rPr>
              <a:t> на хора. </a:t>
            </a:r>
            <a:r>
              <a:rPr lang="ru-RU" altLang="en-US" dirty="0" err="1">
                <a:solidFill>
                  <a:srgbClr val="000000"/>
                </a:solidFill>
              </a:rPr>
              <a:t>Всеки</a:t>
            </a:r>
            <a:r>
              <a:rPr lang="ru-RU" altLang="en-US" dirty="0">
                <a:solidFill>
                  <a:srgbClr val="000000"/>
                </a:solidFill>
              </a:rPr>
              <a:t> вирус </a:t>
            </a:r>
            <a:r>
              <a:rPr lang="ru-RU" altLang="en-US" dirty="0" err="1">
                <a:solidFill>
                  <a:srgbClr val="000000"/>
                </a:solidFill>
              </a:rPr>
              <a:t>обикновено</a:t>
            </a:r>
            <a:r>
              <a:rPr lang="ru-RU" altLang="en-US" dirty="0">
                <a:solidFill>
                  <a:srgbClr val="000000"/>
                </a:solidFill>
              </a:rPr>
              <a:t> се </a:t>
            </a:r>
            <a:r>
              <a:rPr lang="ru-RU" altLang="en-US" dirty="0" err="1">
                <a:solidFill>
                  <a:srgbClr val="000000"/>
                </a:solidFill>
              </a:rPr>
              <a:t>свързва</a:t>
            </a:r>
            <a:r>
              <a:rPr lang="ru-RU" altLang="en-US" dirty="0">
                <a:solidFill>
                  <a:srgbClr val="000000"/>
                </a:solidFill>
              </a:rPr>
              <a:t> с конкретен вид </a:t>
            </a:r>
            <a:r>
              <a:rPr lang="ru-RU" altLang="en-US" dirty="0" err="1">
                <a:solidFill>
                  <a:srgbClr val="000000"/>
                </a:solidFill>
              </a:rPr>
              <a:t>гостоприемник</a:t>
            </a:r>
            <a:r>
              <a:rPr lang="ru-RU" altLang="en-US" dirty="0">
                <a:solidFill>
                  <a:srgbClr val="000000"/>
                </a:solidFill>
              </a:rPr>
              <a:t>, в </a:t>
            </a:r>
            <a:r>
              <a:rPr lang="ru-RU" altLang="en-US" dirty="0" err="1">
                <a:solidFill>
                  <a:srgbClr val="000000"/>
                </a:solidFill>
              </a:rPr>
              <a:t>който</a:t>
            </a:r>
            <a:r>
              <a:rPr lang="ru-RU" altLang="en-US" dirty="0">
                <a:solidFill>
                  <a:srgbClr val="000000"/>
                </a:solidFill>
              </a:rPr>
              <a:t> се </a:t>
            </a:r>
            <a:r>
              <a:rPr lang="ru-RU" altLang="en-US" dirty="0" err="1">
                <a:solidFill>
                  <a:srgbClr val="000000"/>
                </a:solidFill>
              </a:rPr>
              <a:t>поддържа</a:t>
            </a:r>
            <a:r>
              <a:rPr lang="ru-RU" altLang="en-US" dirty="0">
                <a:solidFill>
                  <a:srgbClr val="000000"/>
                </a:solidFill>
              </a:rPr>
              <a:t>. </a:t>
            </a:r>
            <a:r>
              <a:rPr lang="ru-RU" altLang="en-US" dirty="0" err="1">
                <a:solidFill>
                  <a:srgbClr val="000000"/>
                </a:solidFill>
              </a:rPr>
              <a:t>Аренавирусните</a:t>
            </a:r>
            <a:r>
              <a:rPr lang="ru-RU" altLang="en-US" dirty="0">
                <a:solidFill>
                  <a:srgbClr val="000000"/>
                </a:solidFill>
              </a:rPr>
              <a:t> инфекции </a:t>
            </a:r>
            <a:r>
              <a:rPr lang="ru-RU" altLang="en-US" dirty="0" err="1">
                <a:solidFill>
                  <a:srgbClr val="000000"/>
                </a:solidFill>
              </a:rPr>
              <a:t>са</a:t>
            </a:r>
            <a:r>
              <a:rPr lang="ru-RU" altLang="en-US" dirty="0">
                <a:solidFill>
                  <a:srgbClr val="000000"/>
                </a:solidFill>
              </a:rPr>
              <a:t> </a:t>
            </a:r>
            <a:r>
              <a:rPr lang="ru-RU" altLang="en-US" dirty="0" err="1">
                <a:solidFill>
                  <a:srgbClr val="000000"/>
                </a:solidFill>
              </a:rPr>
              <a:t>сравнително</a:t>
            </a:r>
            <a:r>
              <a:rPr lang="ru-RU" altLang="en-US" dirty="0">
                <a:solidFill>
                  <a:srgbClr val="000000"/>
                </a:solidFill>
              </a:rPr>
              <a:t> </a:t>
            </a:r>
            <a:r>
              <a:rPr lang="ru-RU" altLang="en-US" dirty="0" err="1">
                <a:solidFill>
                  <a:srgbClr val="000000"/>
                </a:solidFill>
              </a:rPr>
              <a:t>често</a:t>
            </a:r>
            <a:r>
              <a:rPr lang="ru-RU" altLang="en-US" dirty="0">
                <a:solidFill>
                  <a:srgbClr val="000000"/>
                </a:solidFill>
              </a:rPr>
              <a:t> </a:t>
            </a:r>
            <a:r>
              <a:rPr lang="ru-RU" altLang="en-US" dirty="0" err="1">
                <a:solidFill>
                  <a:srgbClr val="000000"/>
                </a:solidFill>
              </a:rPr>
              <a:t>срещани</a:t>
            </a:r>
            <a:r>
              <a:rPr lang="ru-RU" altLang="en-US" dirty="0">
                <a:solidFill>
                  <a:srgbClr val="000000"/>
                </a:solidFill>
              </a:rPr>
              <a:t> при </a:t>
            </a:r>
            <a:r>
              <a:rPr lang="ru-RU" altLang="en-US" dirty="0" err="1">
                <a:solidFill>
                  <a:srgbClr val="000000"/>
                </a:solidFill>
              </a:rPr>
              <a:t>хората</a:t>
            </a:r>
            <a:r>
              <a:rPr lang="ru-RU" altLang="en-US" dirty="0">
                <a:solidFill>
                  <a:srgbClr val="000000"/>
                </a:solidFill>
              </a:rPr>
              <a:t> в </a:t>
            </a:r>
            <a:r>
              <a:rPr lang="ru-RU" altLang="en-US" dirty="0" err="1">
                <a:solidFill>
                  <a:srgbClr val="000000"/>
                </a:solidFill>
              </a:rPr>
              <a:t>някои</a:t>
            </a:r>
            <a:r>
              <a:rPr lang="ru-RU" altLang="en-US" dirty="0">
                <a:solidFill>
                  <a:srgbClr val="000000"/>
                </a:solidFill>
              </a:rPr>
              <a:t> части на света (</a:t>
            </a:r>
            <a:r>
              <a:rPr lang="ru-RU" altLang="en-US" dirty="0" err="1">
                <a:solidFill>
                  <a:srgbClr val="000000"/>
                </a:solidFill>
              </a:rPr>
              <a:t>ендемични</a:t>
            </a:r>
            <a:r>
              <a:rPr lang="ru-RU" altLang="en-US" dirty="0">
                <a:solidFill>
                  <a:srgbClr val="000000"/>
                </a:solidFill>
              </a:rPr>
              <a:t> области) и </a:t>
            </a:r>
            <a:r>
              <a:rPr lang="ru-RU" altLang="en-US" dirty="0" err="1">
                <a:solidFill>
                  <a:srgbClr val="000000"/>
                </a:solidFill>
              </a:rPr>
              <a:t>могат</a:t>
            </a:r>
            <a:r>
              <a:rPr lang="ru-RU" altLang="en-US" dirty="0">
                <a:solidFill>
                  <a:srgbClr val="000000"/>
                </a:solidFill>
              </a:rPr>
              <a:t> да причинят </a:t>
            </a:r>
            <a:r>
              <a:rPr lang="ru-RU" altLang="en-US" dirty="0" err="1">
                <a:solidFill>
                  <a:srgbClr val="000000"/>
                </a:solidFill>
              </a:rPr>
              <a:t>тежки</a:t>
            </a:r>
            <a:r>
              <a:rPr lang="ru-RU" altLang="en-US" dirty="0">
                <a:solidFill>
                  <a:srgbClr val="000000"/>
                </a:solidFill>
              </a:rPr>
              <a:t> </a:t>
            </a:r>
            <a:r>
              <a:rPr lang="ru-RU" altLang="en-US" dirty="0" err="1">
                <a:solidFill>
                  <a:srgbClr val="000000"/>
                </a:solidFill>
              </a:rPr>
              <a:t>заболявания</a:t>
            </a:r>
            <a:r>
              <a:rPr lang="ru-RU" altLang="en-US" dirty="0">
                <a:solidFill>
                  <a:srgbClr val="00000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bg-BG" altLang="en-US" dirty="0">
              <a:solidFill>
                <a:srgbClr val="000000"/>
              </a:solidFill>
            </a:endParaRPr>
          </a:p>
          <a:p>
            <a:endParaRPr lang="en-US" dirty="0"/>
          </a:p>
        </p:txBody>
      </p:sp>
      <p:sp>
        <p:nvSpPr>
          <p:cNvPr id="4" name="Контейнер за номер на слайда 3"/>
          <p:cNvSpPr>
            <a:spLocks noGrp="1"/>
          </p:cNvSpPr>
          <p:nvPr>
            <p:ph type="sldNum" sz="quarter" idx="5"/>
          </p:nvPr>
        </p:nvSpPr>
        <p:spPr/>
        <p:txBody>
          <a:bodyPr/>
          <a:lstStyle/>
          <a:p>
            <a:fld id="{58EF722C-C92F-4A0B-800C-A3D71103E10E}"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1416196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bg-BG" sz="1800" kern="1200" dirty="0" err="1">
                <a:effectLst/>
                <a:latin typeface="Times New Roman" panose="02020603050405020304" pitchFamily="18" charset="0"/>
                <a:ea typeface="+mn-ea"/>
              </a:rPr>
              <a:t>Kато</a:t>
            </a:r>
            <a:r>
              <a:rPr lang="bg-BG" sz="1800" kern="1200" dirty="0">
                <a:effectLst/>
                <a:latin typeface="Times New Roman" panose="02020603050405020304" pitchFamily="18" charset="0"/>
                <a:ea typeface="+mn-ea"/>
              </a:rPr>
              <a:t> индивидуални средства за защита на дихателните органи се използват:</a:t>
            </a:r>
            <a:endParaRPr lang="bg-BG" sz="1800" dirty="0">
              <a:effectLst/>
              <a:latin typeface="Times New Roman" panose="02020603050405020304" pitchFamily="18" charset="0"/>
              <a:ea typeface="Times New Roman" panose="02020603050405020304" pitchFamily="18" charset="0"/>
            </a:endParaRPr>
          </a:p>
          <a:p>
            <a:r>
              <a:rPr lang="bg-BG" sz="1800" kern="1200" dirty="0">
                <a:effectLst/>
                <a:latin typeface="Times New Roman" panose="02020603050405020304" pitchFamily="18" charset="0"/>
                <a:ea typeface="+mn-ea"/>
              </a:rPr>
              <a:t>- филтриращ противогаз ПМГ (противогаз малогабаритен) - за защита на лицето и дихателните органи от отровни вещества, радионуклиди и бактериални средства, но почти не защитава от промишлени отровни вещества.</a:t>
            </a:r>
            <a:endParaRPr lang="bg-BG" sz="1800" dirty="0">
              <a:effectLst/>
              <a:latin typeface="Times New Roman" panose="02020603050405020304" pitchFamily="18" charset="0"/>
              <a:ea typeface="Times New Roman" panose="02020603050405020304" pitchFamily="18" charset="0"/>
            </a:endParaRPr>
          </a:p>
          <a:p>
            <a:r>
              <a:rPr lang="bg-BG" sz="1800" kern="1200" dirty="0">
                <a:effectLst/>
                <a:latin typeface="Times New Roman" panose="02020603050405020304" pitchFamily="18" charset="0"/>
                <a:ea typeface="+mn-ea"/>
              </a:rPr>
              <a:t>- общовойскови противогаз ПФ-90- (български). Позволява до 24 часа носене без снемане. Състои се от лицева част и се връзва отгоре с ластични ремъци. </a:t>
            </a:r>
            <a:r>
              <a:rPr lang="bg-BG" sz="1800" kern="1200" dirty="0" err="1">
                <a:effectLst/>
                <a:latin typeface="Times New Roman" panose="02020603050405020304" pitchFamily="18" charset="0"/>
                <a:ea typeface="+mn-ea"/>
              </a:rPr>
              <a:t>Дихателят</a:t>
            </a:r>
            <a:r>
              <a:rPr lang="bg-BG" sz="1800" kern="1200" dirty="0">
                <a:effectLst/>
                <a:latin typeface="Times New Roman" panose="02020603050405020304" pitchFamily="18" charset="0"/>
                <a:ea typeface="+mn-ea"/>
              </a:rPr>
              <a:t> е малко габаритен и с монтирано </a:t>
            </a:r>
            <a:r>
              <a:rPr lang="bg-BG" sz="1800" kern="1200" dirty="0" err="1">
                <a:effectLst/>
                <a:latin typeface="Times New Roman" panose="02020603050405020304" pitchFamily="18" charset="0"/>
                <a:ea typeface="+mn-ea"/>
              </a:rPr>
              <a:t>говорително</a:t>
            </a:r>
            <a:r>
              <a:rPr lang="bg-BG" sz="1800" kern="1200" dirty="0">
                <a:effectLst/>
                <a:latin typeface="Times New Roman" panose="02020603050405020304" pitchFamily="18" charset="0"/>
                <a:ea typeface="+mn-ea"/>
              </a:rPr>
              <a:t> устройство. Самата лицева част позволява приемане на течности или течна храна.</a:t>
            </a:r>
            <a:endParaRPr lang="bg-BG" sz="1800" dirty="0">
              <a:effectLst/>
              <a:latin typeface="Times New Roman" panose="02020603050405020304" pitchFamily="18" charset="0"/>
              <a:ea typeface="Times New Roman" panose="02020603050405020304" pitchFamily="18" charset="0"/>
            </a:endParaRPr>
          </a:p>
          <a:p>
            <a:r>
              <a:rPr lang="bg-BG" sz="1800" kern="1200" dirty="0">
                <a:effectLst/>
                <a:latin typeface="Times New Roman" panose="02020603050405020304" pitchFamily="18" charset="0"/>
                <a:ea typeface="+mn-ea"/>
              </a:rPr>
              <a:t>За защита на кожата :</a:t>
            </a:r>
            <a:endParaRPr lang="bg-BG" sz="1800" dirty="0">
              <a:effectLst/>
              <a:latin typeface="Times New Roman" panose="02020603050405020304" pitchFamily="18" charset="0"/>
              <a:ea typeface="Times New Roman" panose="02020603050405020304" pitchFamily="18" charset="0"/>
            </a:endParaRPr>
          </a:p>
          <a:p>
            <a:r>
              <a:rPr lang="bg-BG" sz="1800" kern="1200" dirty="0">
                <a:effectLst/>
                <a:latin typeface="Times New Roman" panose="02020603050405020304" pitchFamily="18" charset="0"/>
                <a:ea typeface="+mn-ea"/>
              </a:rPr>
              <a:t>– комплект за еднократна употреба, включващ защитно наметало, чорапи и ръкавици. </a:t>
            </a:r>
            <a:endParaRPr lang="bg-BG" sz="1800" dirty="0">
              <a:effectLst/>
              <a:latin typeface="Times New Roman" panose="02020603050405020304" pitchFamily="18" charset="0"/>
              <a:ea typeface="Times New Roman" panose="02020603050405020304" pitchFamily="18" charset="0"/>
            </a:endParaRPr>
          </a:p>
          <a:p>
            <a:r>
              <a:rPr lang="bg-BG" sz="1800" kern="1200" dirty="0">
                <a:effectLst/>
                <a:latin typeface="Times New Roman" panose="02020603050405020304" pitchFamily="18" charset="0"/>
                <a:ea typeface="+mn-ea"/>
              </a:rPr>
              <a:t>- защитен комплект за многократна употреба ЛЗК-75. </a:t>
            </a:r>
            <a:endParaRPr lang="bg-BG" sz="1800" dirty="0">
              <a:effectLst/>
              <a:latin typeface="Times New Roman" panose="02020603050405020304" pitchFamily="18" charset="0"/>
              <a:ea typeface="Times New Roman" panose="02020603050405020304" pitchFamily="18" charset="0"/>
            </a:endParaRPr>
          </a:p>
          <a:p>
            <a:r>
              <a:rPr lang="bg-BG" sz="1800" kern="1200" dirty="0">
                <a:effectLst/>
                <a:latin typeface="Calibri" panose="020F0502020204030204" pitchFamily="34" charset="0"/>
                <a:ea typeface="+mn-ea"/>
                <a:cs typeface="Times New Roman" panose="02020603050405020304" pitchFamily="18" charset="0"/>
              </a:rPr>
              <a:t>Средствата за защита на кожата се използват в случаите за защита от БОВ, радионуклиди, бактериални средства</a:t>
            </a:r>
            <a:r>
              <a:rPr lang="ru-RU" sz="1800" kern="1200" dirty="0">
                <a:effectLst/>
                <a:latin typeface="Calibri" panose="020F0502020204030204" pitchFamily="34" charset="0"/>
                <a:ea typeface="+mn-ea"/>
                <a:cs typeface="Times New Roman" panose="02020603050405020304" pitchFamily="18" charset="0"/>
              </a:rPr>
              <a:t>.</a:t>
            </a:r>
            <a:endParaRPr lang="en-US" dirty="0"/>
          </a:p>
        </p:txBody>
      </p:sp>
      <p:sp>
        <p:nvSpPr>
          <p:cNvPr id="4" name="Контейнер за номер на слайда 3"/>
          <p:cNvSpPr>
            <a:spLocks noGrp="1"/>
          </p:cNvSpPr>
          <p:nvPr>
            <p:ph type="sldNum" sz="quarter" idx="5"/>
          </p:nvPr>
        </p:nvSpPr>
        <p:spPr/>
        <p:txBody>
          <a:bodyPr/>
          <a:lstStyle/>
          <a:p>
            <a:fld id="{58EF722C-C92F-4A0B-800C-A3D71103E10E}"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3327804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pPr algn="just"/>
            <a:r>
              <a:rPr lang="nl-NL" sz="2200" dirty="0"/>
              <a:t>Участие</a:t>
            </a:r>
            <a:r>
              <a:rPr lang="bg-BG" sz="2200" dirty="0"/>
              <a:t>то</a:t>
            </a:r>
            <a:r>
              <a:rPr lang="nl-NL" sz="2200" dirty="0"/>
              <a:t> на</a:t>
            </a:r>
            <a:r>
              <a:rPr lang="bg-BG" sz="2200" dirty="0"/>
              <a:t> Въоръжените сили </a:t>
            </a:r>
            <a:r>
              <a:rPr lang="nl-NL" sz="2200" dirty="0"/>
              <a:t>в тази мисия е в съответствие с чл. 68 от Закона за отбраната на Въоръжените сили на Република България. </a:t>
            </a:r>
            <a:endParaRPr lang="bg-BG" sz="2200" dirty="0"/>
          </a:p>
          <a:p>
            <a:pPr algn="just"/>
            <a:r>
              <a:rPr lang="nl-NL" sz="2200" dirty="0"/>
              <a:t>За осъществяването на такива операции, провеждани съвместно с органите за сигурност, е необходим мандат в съответствие с Конституцията на Република България.</a:t>
            </a:r>
            <a:endParaRPr lang="bg-BG" sz="2200" dirty="0"/>
          </a:p>
          <a:p>
            <a:pPr algn="just"/>
            <a:r>
              <a:rPr lang="bg-BG" sz="2200" dirty="0"/>
              <a:t>Законовата нормативна база за провеждане на такъв тип операции включва:</a:t>
            </a:r>
          </a:p>
          <a:p>
            <a:pPr marL="1828800" lvl="3" indent="-457200" algn="just">
              <a:buAutoNum type="arabicPeriod"/>
            </a:pPr>
            <a:r>
              <a:rPr lang="bg-BG" sz="2200" dirty="0"/>
              <a:t>Закон за отбраната и въоръжените сили.</a:t>
            </a:r>
          </a:p>
          <a:p>
            <a:pPr marL="1828800" lvl="3" indent="-457200" algn="just">
              <a:buFontTx/>
              <a:buAutoNum type="arabicPeriod"/>
            </a:pPr>
            <a:r>
              <a:rPr lang="bg-BG" sz="2200" dirty="0"/>
              <a:t>Правилник за прилагане на закона за отбраната и въоръжените сили.</a:t>
            </a:r>
          </a:p>
          <a:p>
            <a:pPr marL="1828800" lvl="3" indent="-457200" algn="just">
              <a:buFontTx/>
              <a:buAutoNum type="arabicPeriod"/>
            </a:pPr>
            <a:r>
              <a:rPr lang="bg-BG" sz="2200" dirty="0"/>
              <a:t>Закон за противодействие на тероризма.</a:t>
            </a:r>
          </a:p>
          <a:p>
            <a:pPr marL="0" lvl="3" algn="just"/>
            <a:r>
              <a:rPr lang="nl-NL" sz="2200" dirty="0"/>
              <a:t>Държавните и местните органи и структури осъществяват противодействието на </a:t>
            </a:r>
            <a:r>
              <a:rPr lang="bg-BG" sz="2200" dirty="0"/>
              <a:t>разпространението на оръжия за масово поразяване</a:t>
            </a:r>
            <a:r>
              <a:rPr lang="nl-NL" sz="2200" dirty="0"/>
              <a:t> чрез изпълнение на възложените им с</a:t>
            </a:r>
            <a:r>
              <a:rPr lang="bg-BG" sz="2200" dirty="0"/>
              <a:t>ъс </a:t>
            </a:r>
            <a:r>
              <a:rPr lang="nl-NL" sz="2200" dirty="0"/>
              <a:t>закон</a:t>
            </a:r>
            <a:r>
              <a:rPr lang="bg-BG" sz="2200" dirty="0"/>
              <a:t>ите</a:t>
            </a:r>
            <a:r>
              <a:rPr lang="nl-NL" sz="2200" dirty="0"/>
              <a:t> и с други нормативни актове функции и задачи.</a:t>
            </a:r>
            <a:endParaRPr lang="bg-BG" sz="2200" dirty="0"/>
          </a:p>
          <a:p>
            <a:endParaRPr lang="bg-BG" dirty="0"/>
          </a:p>
        </p:txBody>
      </p:sp>
      <p:sp>
        <p:nvSpPr>
          <p:cNvPr id="4" name="Контейнер за номер на слайда 3"/>
          <p:cNvSpPr>
            <a:spLocks noGrp="1"/>
          </p:cNvSpPr>
          <p:nvPr>
            <p:ph type="sldNum" sz="quarter" idx="10"/>
          </p:nvPr>
        </p:nvSpPr>
        <p:spPr/>
        <p:txBody>
          <a:bodyPr/>
          <a:lstStyle/>
          <a:p>
            <a:fld id="{58EF722C-C92F-4A0B-800C-A3D71103E10E}"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332469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pPr algn="just"/>
            <a:r>
              <a:rPr lang="bg-BG" sz="1200" dirty="0"/>
              <a:t>Въоръжените сили при </a:t>
            </a:r>
            <a:r>
              <a:rPr lang="ru-RU" sz="1200" dirty="0"/>
              <a:t>операции по съдействие в борбата срещу разпространяване на оръжия за масово поразяване изпълняват следните задачи:</a:t>
            </a:r>
          </a:p>
          <a:p>
            <a:r>
              <a:rPr lang="ru-RU" sz="1200" dirty="0"/>
              <a:t>	1. проверка за самоличност на лицата;</a:t>
            </a:r>
          </a:p>
          <a:p>
            <a:r>
              <a:rPr lang="ru-RU" sz="1200" dirty="0"/>
              <a:t>	2. задържане на лица;</a:t>
            </a:r>
          </a:p>
          <a:p>
            <a:r>
              <a:rPr lang="ru-RU" sz="1200" dirty="0"/>
              <a:t>	3. доброволно или принудително извеждане на лица;</a:t>
            </a:r>
          </a:p>
          <a:p>
            <a:r>
              <a:rPr lang="ru-RU" sz="1200" dirty="0"/>
              <a:t>	4. преместване на превозни средства;</a:t>
            </a:r>
          </a:p>
          <a:p>
            <a:r>
              <a:rPr lang="ru-RU" sz="1200" dirty="0"/>
              <a:t>	5. усилване на охраната на стратегически обекти от значение за националната сигурност и на обекти на критичната инфраструктура;</a:t>
            </a:r>
          </a:p>
          <a:p>
            <a:r>
              <a:rPr lang="ru-RU" sz="1200" dirty="0"/>
              <a:t>	6. проверка на физическите лица и техните вещи при влизане и излизане от зоната, в която се провежда операцията;</a:t>
            </a:r>
          </a:p>
          <a:p>
            <a:r>
              <a:rPr lang="ru-RU" sz="1200" dirty="0"/>
              <a:t>	7. проверка на превозните средства и на превозваните в тях вещи, включително чрез използване на технически средства, при влизане и излизане от зоната, в която се провежда операцията.</a:t>
            </a:r>
            <a:endParaRPr lang="bg-BG" sz="1200" dirty="0"/>
          </a:p>
          <a:p>
            <a:endParaRPr lang="bg-BG" dirty="0"/>
          </a:p>
        </p:txBody>
      </p:sp>
      <p:sp>
        <p:nvSpPr>
          <p:cNvPr id="4" name="Контейнер за номер на слайда 3"/>
          <p:cNvSpPr>
            <a:spLocks noGrp="1"/>
          </p:cNvSpPr>
          <p:nvPr>
            <p:ph type="sldNum" sz="quarter" idx="10"/>
          </p:nvPr>
        </p:nvSpPr>
        <p:spPr/>
        <p:txBody>
          <a:bodyPr/>
          <a:lstStyle/>
          <a:p>
            <a:fld id="{58EF722C-C92F-4A0B-800C-A3D71103E10E}"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2363324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10"/>
          </p:nvPr>
        </p:nvSpPr>
        <p:spPr/>
        <p:txBody>
          <a:bodyPr/>
          <a:lstStyle/>
          <a:p>
            <a:fld id="{58EF722C-C92F-4A0B-800C-A3D71103E10E}" type="slidenum">
              <a:rPr lang="en-GB" smtClean="0"/>
              <a:pPr/>
              <a:t>2</a:t>
            </a:fld>
            <a:endParaRPr lang="en-GB"/>
          </a:p>
        </p:txBody>
      </p:sp>
    </p:spTree>
    <p:extLst>
      <p:ext uri="{BB962C8B-B14F-4D97-AF65-F5344CB8AC3E}">
        <p14:creationId xmlns:p14="http://schemas.microsoft.com/office/powerpoint/2010/main" val="2093854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t>На слайда са представени моменти от учения на Въоръжените</a:t>
            </a:r>
            <a:r>
              <a:rPr lang="bg-BG" baseline="0" dirty="0"/>
              <a:t> сили за изпълнение на техните задачи.</a:t>
            </a:r>
            <a:endParaRPr lang="bg-BG" dirty="0"/>
          </a:p>
        </p:txBody>
      </p:sp>
      <p:sp>
        <p:nvSpPr>
          <p:cNvPr id="4" name="Slide Number Placeholder 3"/>
          <p:cNvSpPr>
            <a:spLocks noGrp="1"/>
          </p:cNvSpPr>
          <p:nvPr>
            <p:ph type="sldNum" sz="quarter" idx="10"/>
          </p:nvPr>
        </p:nvSpPr>
        <p:spPr/>
        <p:txBody>
          <a:bodyPr/>
          <a:lstStyle/>
          <a:p>
            <a:fld id="{58EF722C-C92F-4A0B-800C-A3D71103E10E}"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3110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pPr algn="just"/>
            <a:r>
              <a:rPr lang="ru-RU" sz="1200" dirty="0"/>
              <a:t>Трафикът на хора в световен мащаб представлява сериозно нарушение на човешките права и е свързан със злоупотреба с човешкото достойнство. </a:t>
            </a:r>
          </a:p>
          <a:p>
            <a:pPr algn="just"/>
            <a:r>
              <a:rPr lang="ru-RU" sz="1200" dirty="0"/>
              <a:t>Като форма на организирана престъпност той подкопава основните принципи на законовия ред и демократичните стандарти на обществото. </a:t>
            </a:r>
          </a:p>
          <a:p>
            <a:pPr algn="just"/>
            <a:r>
              <a:rPr lang="ru-RU" sz="1200" dirty="0"/>
              <a:t>Транснационалният характер на явлението изисква обединените усилия на всички ангажирани с проблема институции на национално, регионално и международно ниво.</a:t>
            </a:r>
          </a:p>
          <a:p>
            <a:pPr algn="just"/>
            <a:r>
              <a:rPr lang="nl-NL" sz="1200" dirty="0"/>
              <a:t>Участие</a:t>
            </a:r>
            <a:r>
              <a:rPr lang="bg-BG" sz="1200" dirty="0"/>
              <a:t>то</a:t>
            </a:r>
            <a:r>
              <a:rPr lang="nl-NL" sz="1200" dirty="0"/>
              <a:t> на</a:t>
            </a:r>
            <a:r>
              <a:rPr lang="bg-BG" sz="1200" dirty="0"/>
              <a:t> Въоръжените сили </a:t>
            </a:r>
            <a:r>
              <a:rPr lang="nl-NL" sz="1200" dirty="0"/>
              <a:t>в тази мисия е в съответствие с чл. 68 от Закона за отбраната на Въоръжените сили на Република България. </a:t>
            </a:r>
            <a:endParaRPr lang="bg-BG" sz="1200" dirty="0"/>
          </a:p>
          <a:p>
            <a:pPr algn="just"/>
            <a:r>
              <a:rPr lang="ru-RU" sz="1200" b="1" dirty="0"/>
              <a:t>Националната стратегия за борба с трафика на хора 2017-2031 г. </a:t>
            </a:r>
            <a:r>
              <a:rPr lang="bg-BG" sz="1200" dirty="0"/>
              <a:t>е основен политически документ.</a:t>
            </a:r>
            <a:endParaRPr lang="ru-RU" sz="1200" b="1" dirty="0"/>
          </a:p>
          <a:p>
            <a:pPr algn="just"/>
            <a:r>
              <a:rPr lang="ru-RU" sz="1200" dirty="0"/>
              <a:t>Целите и приоритетите, заложени в Националната стратегия за борба с трафика на хора 2017-2031 са в съответствие както с тези, </a:t>
            </a:r>
          </a:p>
          <a:p>
            <a:pPr algn="just"/>
            <a:r>
              <a:rPr lang="ru-RU" sz="1200" dirty="0"/>
              <a:t>разписани в </a:t>
            </a:r>
            <a:r>
              <a:rPr lang="ru-RU" sz="1200" b="1" dirty="0"/>
              <a:t>Стратегията на ЕС за премахване на трафика на хора 2012-2036</a:t>
            </a:r>
            <a:r>
              <a:rPr lang="ru-RU" sz="1200" dirty="0"/>
              <a:t>, така и с изведените цели и приоритети в цялостното европейско законодателство, </a:t>
            </a:r>
          </a:p>
          <a:p>
            <a:pPr algn="just"/>
            <a:r>
              <a:rPr lang="ru-RU" sz="1200" dirty="0"/>
              <a:t>регулиращо и регламентиращо целенасочената работа по проблема.</a:t>
            </a:r>
            <a:endParaRPr lang="ru-RU" sz="1200" b="1" dirty="0"/>
          </a:p>
          <a:p>
            <a:endParaRPr lang="bg-BG" dirty="0"/>
          </a:p>
        </p:txBody>
      </p:sp>
      <p:sp>
        <p:nvSpPr>
          <p:cNvPr id="4" name="Контейнер за номер на слайда 3"/>
          <p:cNvSpPr>
            <a:spLocks noGrp="1"/>
          </p:cNvSpPr>
          <p:nvPr>
            <p:ph type="sldNum" sz="quarter" idx="10"/>
          </p:nvPr>
        </p:nvSpPr>
        <p:spPr/>
        <p:txBody>
          <a:bodyPr/>
          <a:lstStyle/>
          <a:p>
            <a:fld id="{58EF722C-C92F-4A0B-800C-A3D71103E10E}"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775991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t>На слайда са представени различните категории нелегален</a:t>
            </a:r>
            <a:r>
              <a:rPr lang="bg-BG" baseline="0" dirty="0"/>
              <a:t> трафик,</a:t>
            </a:r>
          </a:p>
          <a:p>
            <a:pPr marL="0" marR="0" indent="0" algn="l" defTabSz="914400" rtl="0" eaLnBrk="1" fontAlgn="auto" latinLnBrk="0" hangingPunct="1">
              <a:lnSpc>
                <a:spcPct val="100000"/>
              </a:lnSpc>
              <a:spcBef>
                <a:spcPts val="0"/>
              </a:spcBef>
              <a:spcAft>
                <a:spcPts val="0"/>
              </a:spcAft>
              <a:buClrTx/>
              <a:buSzTx/>
              <a:buFontTx/>
              <a:buNone/>
              <a:tabLst/>
              <a:defRPr/>
            </a:pPr>
            <a:r>
              <a:rPr lang="bg-BG" baseline="0" dirty="0"/>
              <a:t>а именно т</a:t>
            </a:r>
            <a:r>
              <a:rPr lang="ru-RU" b="0" dirty="0"/>
              <a:t>рафик на хора с цел сексуална експлоатация, трафик на хора с цел трудова експлоатация,</a:t>
            </a:r>
          </a:p>
          <a:p>
            <a:pPr marL="0" marR="0" indent="0" algn="l" defTabSz="914400" rtl="0" eaLnBrk="1" fontAlgn="auto" latinLnBrk="0" hangingPunct="1">
              <a:lnSpc>
                <a:spcPct val="100000"/>
              </a:lnSpc>
              <a:spcBef>
                <a:spcPts val="0"/>
              </a:spcBef>
              <a:spcAft>
                <a:spcPts val="0"/>
              </a:spcAft>
              <a:buClrTx/>
              <a:buSzTx/>
              <a:buFontTx/>
              <a:buNone/>
              <a:tabLst/>
              <a:defRPr/>
            </a:pPr>
            <a:r>
              <a:rPr lang="bg-BG" altLang="bg-BG" b="0" dirty="0">
                <a:latin typeface="Arial" panose="020B0604020202020204" pitchFamily="34" charset="0"/>
                <a:cs typeface="Arial" panose="020B0604020202020204" pitchFamily="34" charset="0"/>
              </a:rPr>
              <a:t>трафик на деца с</a:t>
            </a:r>
            <a:r>
              <a:rPr lang="bg-BG" altLang="bg-BG" b="0" baseline="0" dirty="0">
                <a:latin typeface="Arial" panose="020B0604020202020204" pitchFamily="34" charset="0"/>
                <a:cs typeface="Arial" panose="020B0604020202020204" pitchFamily="34" charset="0"/>
              </a:rPr>
              <a:t> цел търговия, </a:t>
            </a:r>
            <a:r>
              <a:rPr lang="bg-BG" altLang="bg-BG" b="0" baseline="0" dirty="0">
                <a:latin typeface="+mn-lt"/>
                <a:cs typeface="+mn-cs"/>
              </a:rPr>
              <a:t>т</a:t>
            </a:r>
            <a:r>
              <a:rPr lang="bg-BG" b="0" dirty="0"/>
              <a:t>рафик на бременни жени с цел раждане</a:t>
            </a:r>
            <a:r>
              <a:rPr lang="bg-BG" b="0" baseline="0" dirty="0"/>
              <a:t> и продажба на бебета,</a:t>
            </a:r>
          </a:p>
          <a:p>
            <a:pPr marL="0" marR="0" indent="0" algn="l" defTabSz="914400" rtl="0" eaLnBrk="1" fontAlgn="auto" latinLnBrk="0" hangingPunct="1">
              <a:lnSpc>
                <a:spcPct val="100000"/>
              </a:lnSpc>
              <a:spcBef>
                <a:spcPts val="0"/>
              </a:spcBef>
              <a:spcAft>
                <a:spcPts val="0"/>
              </a:spcAft>
              <a:buClrTx/>
              <a:buSzTx/>
              <a:buFontTx/>
              <a:buNone/>
              <a:tabLst/>
              <a:defRPr/>
            </a:pPr>
            <a:r>
              <a:rPr lang="bg-BG" altLang="bg-BG" b="0" baseline="0" dirty="0">
                <a:latin typeface="Arial" panose="020B0604020202020204" pitchFamily="34" charset="0"/>
                <a:cs typeface="Arial" panose="020B0604020202020204" pitchFamily="34" charset="0"/>
              </a:rPr>
              <a:t>нелегален трафик на човешки телесни органи.</a:t>
            </a:r>
            <a:endParaRPr lang="bg-BG" altLang="bg-BG" b="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bg-BG" altLang="bg-BG" b="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bg-BG" altLang="bg-BG" b="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bg-BG" altLang="bg-BG" b="0" dirty="0">
              <a:latin typeface="Arial" panose="020B0604020202020204" pitchFamily="34" charset="0"/>
              <a:cs typeface="Arial" panose="020B0604020202020204" pitchFamily="34" charset="0"/>
            </a:endParaRPr>
          </a:p>
          <a:p>
            <a:endParaRPr lang="bg-BG" dirty="0"/>
          </a:p>
        </p:txBody>
      </p:sp>
      <p:sp>
        <p:nvSpPr>
          <p:cNvPr id="4" name="Slide Number Placeholder 3"/>
          <p:cNvSpPr>
            <a:spLocks noGrp="1"/>
          </p:cNvSpPr>
          <p:nvPr>
            <p:ph type="sldNum" sz="quarter" idx="10"/>
          </p:nvPr>
        </p:nvSpPr>
        <p:spPr/>
        <p:txBody>
          <a:bodyPr/>
          <a:lstStyle/>
          <a:p>
            <a:fld id="{58EF722C-C92F-4A0B-800C-A3D71103E10E}"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1721061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pPr algn="just"/>
            <a:r>
              <a:rPr lang="ru-RU" sz="2000" dirty="0"/>
              <a:t>Трафикът на оръжия </a:t>
            </a:r>
            <a:r>
              <a:rPr lang="bg-BG" sz="2000" dirty="0"/>
              <a:t>и наркотици</a:t>
            </a:r>
            <a:r>
              <a:rPr lang="ru-RU" sz="2000" dirty="0"/>
              <a:t> е незаконната търговия с контрабандни малки оръжия, боеприпаси </a:t>
            </a:r>
            <a:r>
              <a:rPr lang="bg-BG" sz="2000" dirty="0"/>
              <a:t>и наркотици</a:t>
            </a:r>
            <a:r>
              <a:rPr lang="ru-RU" sz="2000" dirty="0"/>
              <a:t>, която представлява част от широк спектър от незаконни дейности, често свързани с транснационални престъпни организации. Незаконната търговия с малки оръжия, за разлика от други стоки от организирана престъпност, е по-тясно свързана с упражняване на власт в общности, вместо с постигане на икономическа печалба.</a:t>
            </a:r>
            <a:r>
              <a:rPr lang="bg-BG" sz="2000" dirty="0"/>
              <a:t>	</a:t>
            </a:r>
          </a:p>
          <a:p>
            <a:pPr algn="just"/>
            <a:r>
              <a:rPr lang="nl-NL" sz="2000" dirty="0"/>
              <a:t>Участие</a:t>
            </a:r>
            <a:r>
              <a:rPr lang="bg-BG" sz="2000" dirty="0"/>
              <a:t>то</a:t>
            </a:r>
            <a:r>
              <a:rPr lang="nl-NL" sz="2000" dirty="0"/>
              <a:t> на</a:t>
            </a:r>
            <a:r>
              <a:rPr lang="bg-BG" sz="2000" dirty="0"/>
              <a:t> Въоръжените сили </a:t>
            </a:r>
            <a:r>
              <a:rPr lang="nl-NL" sz="2000" dirty="0"/>
              <a:t>в тази мисия е в съответствие с чл. 68 от Закона за отбраната на Въоръжените сили на Република България. </a:t>
            </a:r>
            <a:endParaRPr lang="bg-BG" sz="2000" dirty="0"/>
          </a:p>
          <a:p>
            <a:pPr algn="just"/>
            <a:r>
              <a:rPr lang="nl-NL" sz="2000" dirty="0"/>
              <a:t>За осъществяването на такива операции, провеждани съвместно с органите за сигурност, е необходим мандат в съответствие с Конституцията на Република България.</a:t>
            </a:r>
            <a:endParaRPr lang="bg-BG" sz="2000" dirty="0"/>
          </a:p>
          <a:p>
            <a:pPr marL="0" lvl="3" algn="just"/>
            <a:r>
              <a:rPr lang="nl-NL" sz="2200" dirty="0"/>
              <a:t>Държавните и местните органи и структури осъществяват противодействието на </a:t>
            </a:r>
            <a:r>
              <a:rPr lang="bg-BG" sz="2200" dirty="0"/>
              <a:t>незаконния трафик на оръжие и наркотици</a:t>
            </a:r>
            <a:r>
              <a:rPr lang="nl-NL" sz="2200" dirty="0"/>
              <a:t> чрез изпълнение на възложените им с</a:t>
            </a:r>
            <a:r>
              <a:rPr lang="bg-BG" sz="2200" dirty="0"/>
              <a:t>ъс </a:t>
            </a:r>
            <a:r>
              <a:rPr lang="nl-NL" sz="2200" dirty="0"/>
              <a:t>закон</a:t>
            </a:r>
            <a:r>
              <a:rPr lang="bg-BG" sz="2200" dirty="0"/>
              <a:t>ите</a:t>
            </a:r>
            <a:r>
              <a:rPr lang="nl-NL" sz="2200" dirty="0"/>
              <a:t> и с други нормативни актове функции и задачи.</a:t>
            </a:r>
            <a:endParaRPr lang="bg-BG" sz="2000" dirty="0"/>
          </a:p>
          <a:p>
            <a:endParaRPr lang="bg-BG" dirty="0"/>
          </a:p>
        </p:txBody>
      </p:sp>
      <p:sp>
        <p:nvSpPr>
          <p:cNvPr id="4" name="Контейнер за номер на слайда 3"/>
          <p:cNvSpPr>
            <a:spLocks noGrp="1"/>
          </p:cNvSpPr>
          <p:nvPr>
            <p:ph type="sldNum" sz="quarter" idx="10"/>
          </p:nvPr>
        </p:nvSpPr>
        <p:spPr/>
        <p:txBody>
          <a:bodyPr/>
          <a:lstStyle/>
          <a:p>
            <a:fld id="{58EF722C-C92F-4A0B-800C-A3D71103E10E}"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1946194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dirty="0"/>
              <a:t>Въоръжените сили планират,</a:t>
            </a:r>
            <a:r>
              <a:rPr lang="bg-BG" sz="1200" baseline="0" dirty="0"/>
              <a:t> организират и провеждат два вида операции:</a:t>
            </a:r>
          </a:p>
          <a:p>
            <a:pPr marL="0" marR="0" indent="0" algn="l" defTabSz="914400" rtl="0" eaLnBrk="1" fontAlgn="auto" latinLnBrk="0" hangingPunct="1">
              <a:lnSpc>
                <a:spcPct val="100000"/>
              </a:lnSpc>
              <a:spcBef>
                <a:spcPts val="0"/>
              </a:spcBef>
              <a:spcAft>
                <a:spcPts val="0"/>
              </a:spcAft>
              <a:buClrTx/>
              <a:buSzTx/>
              <a:buFontTx/>
              <a:buNone/>
              <a:tabLst/>
              <a:defRPr/>
            </a:pPr>
            <a:r>
              <a:rPr lang="ru-RU" b="1" dirty="0"/>
              <a:t>1. Срещу незаконен трафик на оръжие.</a:t>
            </a:r>
          </a:p>
          <a:p>
            <a:pPr marL="0" marR="0" indent="0" algn="l" defTabSz="914400" rtl="0" eaLnBrk="1" fontAlgn="auto" latinLnBrk="0" hangingPunct="1">
              <a:lnSpc>
                <a:spcPct val="100000"/>
              </a:lnSpc>
              <a:spcBef>
                <a:spcPts val="0"/>
              </a:spcBef>
              <a:spcAft>
                <a:spcPts val="0"/>
              </a:spcAft>
              <a:buClrTx/>
              <a:buSzTx/>
              <a:buFontTx/>
              <a:buNone/>
              <a:tabLst/>
              <a:defRPr/>
            </a:pPr>
            <a:r>
              <a:rPr lang="ru-RU" altLang="bg-BG" b="1" dirty="0">
                <a:latin typeface="Arial" panose="020B0604020202020204" pitchFamily="34" charset="0"/>
                <a:cs typeface="Arial" panose="020B0604020202020204" pitchFamily="34" charset="0"/>
              </a:rPr>
              <a:t>2. Срещу н</a:t>
            </a:r>
            <a:r>
              <a:rPr lang="ru-RU" b="1" dirty="0"/>
              <a:t>езаконен трафик на наркотици.</a:t>
            </a:r>
            <a:endParaRPr lang="bg-BG" altLang="bg-BG"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bg-BG" altLang="bg-BG" dirty="0">
              <a:latin typeface="Arial" panose="020B0604020202020204" pitchFamily="34" charset="0"/>
              <a:cs typeface="Arial" panose="020B0604020202020204" pitchFamily="34" charset="0"/>
            </a:endParaRPr>
          </a:p>
          <a:p>
            <a:endParaRPr lang="bg-BG" dirty="0"/>
          </a:p>
        </p:txBody>
      </p:sp>
      <p:sp>
        <p:nvSpPr>
          <p:cNvPr id="4" name="Slide Number Placeholder 3"/>
          <p:cNvSpPr>
            <a:spLocks noGrp="1"/>
          </p:cNvSpPr>
          <p:nvPr>
            <p:ph type="sldNum" sz="quarter" idx="10"/>
          </p:nvPr>
        </p:nvSpPr>
        <p:spPr/>
        <p:txBody>
          <a:bodyPr/>
          <a:lstStyle/>
          <a:p>
            <a:fld id="{58EF722C-C92F-4A0B-800C-A3D71103E10E}"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62982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10"/>
          </p:nvPr>
        </p:nvSpPr>
        <p:spPr/>
        <p:txBody>
          <a:bodyPr/>
          <a:lstStyle/>
          <a:p>
            <a:fld id="{58EF722C-C92F-4A0B-800C-A3D71103E10E}"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462068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altLang="en-US" sz="1200">
                <a:cs typeface="Times New Roman" panose="02020603050405020304" pitchFamily="18" charset="0"/>
              </a:rPr>
              <a:t>И накрая нека обобщим, че съгласно </a:t>
            </a:r>
            <a:r>
              <a:rPr lang="ru-RU" altLang="en-US" sz="1200" dirty="0">
                <a:cs typeface="Times New Roman" panose="02020603050405020304" pitchFamily="18" charset="0"/>
              </a:rPr>
              <a:t>чл. 57. (1) от ЗОВС </a:t>
            </a:r>
            <a:r>
              <a:rPr lang="ru-RU" altLang="en-US" sz="1200" b="1" dirty="0">
                <a:solidFill>
                  <a:srgbClr val="FF0000"/>
                </a:solidFill>
                <a:cs typeface="Times New Roman" panose="02020603050405020304" pitchFamily="18" charset="0"/>
              </a:rPr>
              <a:t>Въоръжените сили могат</a:t>
            </a:r>
            <a:r>
              <a:rPr lang="en-US" altLang="en-US" sz="1200" b="1" dirty="0">
                <a:solidFill>
                  <a:srgbClr val="FF0000"/>
                </a:solidFill>
                <a:cs typeface="Times New Roman" panose="02020603050405020304" pitchFamily="18" charset="0"/>
              </a:rPr>
              <a:t> </a:t>
            </a:r>
            <a:r>
              <a:rPr lang="ru-RU" altLang="en-US" sz="1200" b="1" dirty="0">
                <a:solidFill>
                  <a:srgbClr val="FF0000"/>
                </a:solidFill>
                <a:cs typeface="Times New Roman" panose="02020603050405020304" pitchFamily="18" charset="0"/>
              </a:rPr>
              <a:t>да изпълняват задачи и по</a:t>
            </a:r>
            <a:r>
              <a:rPr lang="en-US" altLang="en-US" sz="1200" b="1" dirty="0">
                <a:solidFill>
                  <a:srgbClr val="FF0000"/>
                </a:solidFill>
                <a:cs typeface="Times New Roman" panose="02020603050405020304" pitchFamily="18" charset="0"/>
              </a:rPr>
              <a:t> </a:t>
            </a:r>
            <a:r>
              <a:rPr lang="ru-RU" altLang="en-US" sz="1200" b="1" dirty="0">
                <a:solidFill>
                  <a:srgbClr val="FF0000"/>
                </a:solidFill>
                <a:cs typeface="Times New Roman" panose="02020603050405020304" pitchFamily="18" charset="0"/>
              </a:rPr>
              <a:t>оказване съдействие на органите за сигурност в</a:t>
            </a:r>
            <a:r>
              <a:rPr lang="en-US" altLang="en-US" sz="1200" b="1" dirty="0">
                <a:solidFill>
                  <a:srgbClr val="FF0000"/>
                </a:solidFill>
                <a:cs typeface="Times New Roman" panose="02020603050405020304" pitchFamily="18" charset="0"/>
              </a:rPr>
              <a:t> </a:t>
            </a:r>
            <a:r>
              <a:rPr lang="ru-RU" altLang="en-US" sz="1200" b="1" dirty="0">
                <a:solidFill>
                  <a:srgbClr val="FF0000"/>
                </a:solidFill>
                <a:cs typeface="Times New Roman" panose="02020603050405020304" pitchFamily="18" charset="0"/>
              </a:rPr>
              <a:t>борбата им срещу разпространяване на оръжия за масово унищожение, незаконен трафик</a:t>
            </a:r>
            <a:r>
              <a:rPr lang="en-US" altLang="en-US" sz="1200" b="1" dirty="0">
                <a:solidFill>
                  <a:srgbClr val="FF0000"/>
                </a:solidFill>
                <a:cs typeface="Times New Roman" panose="02020603050405020304" pitchFamily="18" charset="0"/>
              </a:rPr>
              <a:t> </a:t>
            </a:r>
            <a:r>
              <a:rPr lang="ru-RU" altLang="en-US" sz="1200" b="1" dirty="0">
                <a:solidFill>
                  <a:srgbClr val="FF0000"/>
                </a:solidFill>
                <a:cs typeface="Times New Roman" panose="02020603050405020304" pitchFamily="18" charset="0"/>
              </a:rPr>
              <a:t>на оръжие и тероризъм;</a:t>
            </a:r>
            <a:r>
              <a:rPr lang="en-US" altLang="en-US" sz="1200" b="1" dirty="0">
                <a:solidFill>
                  <a:srgbClr val="FF0000"/>
                </a:solidFill>
                <a:cs typeface="Times New Roman" panose="02020603050405020304" pitchFamily="18" charset="0"/>
              </a:rPr>
              <a:t> </a:t>
            </a:r>
            <a:r>
              <a:rPr lang="ru-RU" altLang="en-US" sz="1200" b="1" dirty="0">
                <a:solidFill>
                  <a:srgbClr val="FF0000"/>
                </a:solidFill>
                <a:cs typeface="Times New Roman" panose="02020603050405020304" pitchFamily="18" charset="0"/>
              </a:rPr>
              <a:t>охраната на стратегически</a:t>
            </a:r>
            <a:r>
              <a:rPr lang="en-US" altLang="en-US" sz="1200" b="1" dirty="0">
                <a:solidFill>
                  <a:srgbClr val="FF0000"/>
                </a:solidFill>
                <a:cs typeface="Times New Roman" panose="02020603050405020304" pitchFamily="18" charset="0"/>
              </a:rPr>
              <a:t> </a:t>
            </a:r>
            <a:r>
              <a:rPr lang="ru-RU" altLang="en-US" sz="1200" b="1" dirty="0">
                <a:solidFill>
                  <a:srgbClr val="FF0000"/>
                </a:solidFill>
                <a:cs typeface="Times New Roman" panose="02020603050405020304" pitchFamily="18" charset="0"/>
              </a:rPr>
              <a:t>обекти, на обекти и системи от критичната инфраструктура, </a:t>
            </a:r>
            <a:r>
              <a:rPr lang="ru-RU" altLang="en-US" sz="1200" dirty="0">
                <a:cs typeface="Times New Roman" panose="02020603050405020304" pitchFamily="18" charset="0"/>
              </a:rPr>
              <a:t>за което може да се сключи</a:t>
            </a:r>
            <a:r>
              <a:rPr lang="en-US" altLang="en-US" sz="1200" dirty="0">
                <a:cs typeface="Times New Roman" panose="02020603050405020304" pitchFamily="18" charset="0"/>
              </a:rPr>
              <a:t> </a:t>
            </a:r>
            <a:r>
              <a:rPr lang="ru-RU" altLang="en-US" sz="1200" dirty="0">
                <a:cs typeface="Times New Roman" panose="02020603050405020304" pitchFamily="18" charset="0"/>
              </a:rPr>
              <a:t>договор със заинтересуваните лица, както и </a:t>
            </a:r>
            <a:r>
              <a:rPr lang="ru-RU" altLang="en-US" sz="1200" b="1" dirty="0">
                <a:solidFill>
                  <a:srgbClr val="FF0000"/>
                </a:solidFill>
                <a:cs typeface="Times New Roman" panose="02020603050405020304" pitchFamily="18" charset="0"/>
              </a:rPr>
              <a:t>провеждане на специални операции за</a:t>
            </a:r>
            <a:r>
              <a:rPr lang="en-US" altLang="en-US" sz="1200" b="1" dirty="0">
                <a:solidFill>
                  <a:srgbClr val="FF0000"/>
                </a:solidFill>
                <a:cs typeface="Times New Roman" panose="02020603050405020304" pitchFamily="18" charset="0"/>
              </a:rPr>
              <a:t> </a:t>
            </a:r>
            <a:r>
              <a:rPr lang="ru-RU" altLang="en-US" sz="1200" b="1" dirty="0">
                <a:solidFill>
                  <a:srgbClr val="FF0000"/>
                </a:solidFill>
                <a:cs typeface="Times New Roman" panose="02020603050405020304" pitchFamily="18" charset="0"/>
              </a:rPr>
              <a:t>противодействие на тероризма</a:t>
            </a:r>
            <a:r>
              <a:rPr lang="ru-RU" altLang="en-US" sz="1200" dirty="0">
                <a:cs typeface="Times New Roman" panose="02020603050405020304" pitchFamily="18" charset="0"/>
              </a:rPr>
              <a:t> и преодоляване на последиците от тероризъм</a:t>
            </a:r>
            <a:r>
              <a:rPr lang="en-US" altLang="en-US" sz="1200" dirty="0">
                <a:cs typeface="Times New Roman" panose="02020603050405020304" pitchFamily="18" charset="0"/>
              </a:rPr>
              <a:t> </a:t>
            </a:r>
            <a:r>
              <a:rPr lang="bg-BG" altLang="en-US" sz="1200" dirty="0">
                <a:cs typeface="Times New Roman" panose="02020603050405020304" pitchFamily="18" charset="0"/>
              </a:rPr>
              <a:t>и </a:t>
            </a:r>
            <a:r>
              <a:rPr lang="ru-RU" altLang="en-US" sz="1200" b="1" dirty="0">
                <a:solidFill>
                  <a:srgbClr val="FF0000"/>
                </a:solidFill>
                <a:cs typeface="Times New Roman" panose="02020603050405020304" pitchFamily="18" charset="0"/>
              </a:rPr>
              <a:t>участие в охраната на държавната граница.</a:t>
            </a:r>
            <a:endParaRPr lang="bg-BG" altLang="en-US" sz="1200" b="1" dirty="0">
              <a:solidFill>
                <a:srgbClr val="FF0000"/>
              </a:solidFill>
              <a:cs typeface="Times New Roman" panose="02020603050405020304" pitchFamily="18" charset="0"/>
            </a:endParaRPr>
          </a:p>
          <a:p>
            <a:endParaRPr lang="bg-BG" dirty="0"/>
          </a:p>
        </p:txBody>
      </p:sp>
      <p:sp>
        <p:nvSpPr>
          <p:cNvPr id="4" name="Slide Number Placeholder 3"/>
          <p:cNvSpPr>
            <a:spLocks noGrp="1"/>
          </p:cNvSpPr>
          <p:nvPr>
            <p:ph type="sldNum" sz="quarter" idx="10"/>
          </p:nvPr>
        </p:nvSpPr>
        <p:spPr/>
        <p:txBody>
          <a:bodyPr/>
          <a:lstStyle/>
          <a:p>
            <a:fld id="{58EF722C-C92F-4A0B-800C-A3D71103E10E}"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4228426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b="0" noProof="0" dirty="0"/>
          </a:p>
        </p:txBody>
      </p:sp>
      <p:sp>
        <p:nvSpPr>
          <p:cNvPr id="4" name="Контейнер за номер на слайда 3"/>
          <p:cNvSpPr>
            <a:spLocks noGrp="1"/>
          </p:cNvSpPr>
          <p:nvPr>
            <p:ph type="sldNum" sz="quarter" idx="5"/>
          </p:nvPr>
        </p:nvSpPr>
        <p:spPr/>
        <p:txBody>
          <a:bodyPr/>
          <a:lstStyle/>
          <a:p>
            <a:fld id="{58EF722C-C92F-4A0B-800C-A3D71103E10E}" type="slidenum">
              <a:rPr lang="en-GB" smtClean="0"/>
              <a:pPr/>
              <a:t>36</a:t>
            </a:fld>
            <a:endParaRPr lang="en-GB"/>
          </a:p>
        </p:txBody>
      </p:sp>
    </p:spTree>
    <p:extLst>
      <p:ext uri="{BB962C8B-B14F-4D97-AF65-F5344CB8AC3E}">
        <p14:creationId xmlns:p14="http://schemas.microsoft.com/office/powerpoint/2010/main" val="3445611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10"/>
          </p:nvPr>
        </p:nvSpPr>
        <p:spPr/>
        <p:txBody>
          <a:bodyPr/>
          <a:lstStyle/>
          <a:p>
            <a:fld id="{58EF722C-C92F-4A0B-800C-A3D71103E10E}" type="slidenum">
              <a:rPr lang="en-GB" smtClean="0"/>
              <a:pPr/>
              <a:t>3</a:t>
            </a:fld>
            <a:endParaRPr lang="en-GB"/>
          </a:p>
        </p:txBody>
      </p:sp>
    </p:spTree>
    <p:extLst>
      <p:ext uri="{BB962C8B-B14F-4D97-AF65-F5344CB8AC3E}">
        <p14:creationId xmlns:p14="http://schemas.microsoft.com/office/powerpoint/2010/main" val="4070613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10"/>
          </p:nvPr>
        </p:nvSpPr>
        <p:spPr/>
        <p:txBody>
          <a:bodyPr/>
          <a:lstStyle/>
          <a:p>
            <a:fld id="{58EF722C-C92F-4A0B-800C-A3D71103E10E}" type="slidenum">
              <a:rPr lang="en-GB" smtClean="0"/>
              <a:pPr/>
              <a:t>4</a:t>
            </a:fld>
            <a:endParaRPr lang="en-GB"/>
          </a:p>
        </p:txBody>
      </p:sp>
    </p:spTree>
    <p:extLst>
      <p:ext uri="{BB962C8B-B14F-4D97-AF65-F5344CB8AC3E}">
        <p14:creationId xmlns:p14="http://schemas.microsoft.com/office/powerpoint/2010/main" val="2613135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EF722C-C92F-4A0B-800C-A3D71103E1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3325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10"/>
          </p:nvPr>
        </p:nvSpPr>
        <p:spPr/>
        <p:txBody>
          <a:bodyPr/>
          <a:lstStyle/>
          <a:p>
            <a:fld id="{58EF722C-C92F-4A0B-800C-A3D71103E10E}" type="slidenum">
              <a:rPr lang="en-GB" smtClean="0"/>
              <a:pPr/>
              <a:t>7</a:t>
            </a:fld>
            <a:endParaRPr lang="en-GB"/>
          </a:p>
        </p:txBody>
      </p:sp>
    </p:spTree>
    <p:extLst>
      <p:ext uri="{BB962C8B-B14F-4D97-AF65-F5344CB8AC3E}">
        <p14:creationId xmlns:p14="http://schemas.microsoft.com/office/powerpoint/2010/main" val="2025304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10"/>
          </p:nvPr>
        </p:nvSpPr>
        <p:spPr/>
        <p:txBody>
          <a:bodyPr/>
          <a:lstStyle/>
          <a:p>
            <a:fld id="{58EF722C-C92F-4A0B-800C-A3D71103E10E}" type="slidenum">
              <a:rPr lang="en-GB" smtClean="0"/>
              <a:pPr/>
              <a:t>11</a:t>
            </a:fld>
            <a:endParaRPr lang="en-GB"/>
          </a:p>
        </p:txBody>
      </p:sp>
    </p:spTree>
    <p:extLst>
      <p:ext uri="{BB962C8B-B14F-4D97-AF65-F5344CB8AC3E}">
        <p14:creationId xmlns:p14="http://schemas.microsoft.com/office/powerpoint/2010/main" val="2786281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10"/>
          </p:nvPr>
        </p:nvSpPr>
        <p:spPr/>
        <p:txBody>
          <a:bodyPr/>
          <a:lstStyle/>
          <a:p>
            <a:fld id="{58EF722C-C92F-4A0B-800C-A3D71103E10E}" type="slidenum">
              <a:rPr lang="en-GB" smtClean="0"/>
              <a:pPr/>
              <a:t>14</a:t>
            </a:fld>
            <a:endParaRPr lang="en-GB"/>
          </a:p>
        </p:txBody>
      </p:sp>
    </p:spTree>
    <p:extLst>
      <p:ext uri="{BB962C8B-B14F-4D97-AF65-F5344CB8AC3E}">
        <p14:creationId xmlns:p14="http://schemas.microsoft.com/office/powerpoint/2010/main" val="1515968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10"/>
          </p:nvPr>
        </p:nvSpPr>
        <p:spPr/>
        <p:txBody>
          <a:bodyPr/>
          <a:lstStyle/>
          <a:p>
            <a:fld id="{58EF722C-C92F-4A0B-800C-A3D71103E10E}" type="slidenum">
              <a:rPr lang="en-GB" smtClean="0"/>
              <a:pPr/>
              <a:t>15</a:t>
            </a:fld>
            <a:endParaRPr lang="en-GB"/>
          </a:p>
        </p:txBody>
      </p:sp>
    </p:spTree>
    <p:extLst>
      <p:ext uri="{BB962C8B-B14F-4D97-AF65-F5344CB8AC3E}">
        <p14:creationId xmlns:p14="http://schemas.microsoft.com/office/powerpoint/2010/main" val="2589681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592EF85-B08C-4109-9BD7-A3E94494671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2EEC062B-8402-47F7-A6CD-F82F5D6AFE17}" type="datetime1">
              <a:rPr lang="bg-BG" smtClean="0"/>
              <a:pPr/>
              <a:t>7.10.2024 г.</a:t>
            </a:fld>
            <a:endParaRPr lang="en-GB" dirty="0"/>
          </a:p>
        </p:txBody>
      </p:sp>
      <p:sp>
        <p:nvSpPr>
          <p:cNvPr id="8" name="Footer Placeholder 4">
            <a:extLst>
              <a:ext uri="{FF2B5EF4-FFF2-40B4-BE49-F238E27FC236}">
                <a16:creationId xmlns:a16="http://schemas.microsoft.com/office/drawing/2014/main" id="{906C1207-88DB-465D-9133-CD1E5596521F}"/>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dirty="0"/>
              <a:t>Национален </a:t>
            </a:r>
            <a:r>
              <a:rPr lang="ru-RU" dirty="0" err="1"/>
              <a:t>военен</a:t>
            </a:r>
            <a:r>
              <a:rPr lang="ru-RU" dirty="0"/>
              <a:t> университет „Васил </a:t>
            </a:r>
            <a:r>
              <a:rPr lang="ru-RU" dirty="0" err="1"/>
              <a:t>Левски</a:t>
            </a:r>
            <a:r>
              <a:rPr lang="ru-RU" dirty="0"/>
              <a:t>“ </a:t>
            </a:r>
            <a:r>
              <a:rPr lang="ru-RU" dirty="0" err="1"/>
              <a:t>Некласифицирана</a:t>
            </a:r>
            <a:r>
              <a:rPr lang="ru-RU" dirty="0"/>
              <a:t> информация</a:t>
            </a:r>
            <a:endParaRPr lang="bg-BG" dirty="0"/>
          </a:p>
        </p:txBody>
      </p:sp>
      <p:sp>
        <p:nvSpPr>
          <p:cNvPr id="9" name="Slide Number Placeholder 5">
            <a:extLst>
              <a:ext uri="{FF2B5EF4-FFF2-40B4-BE49-F238E27FC236}">
                <a16:creationId xmlns:a16="http://schemas.microsoft.com/office/drawing/2014/main" id="{CD8A9181-671C-4915-B292-4367A8CFA80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pPr/>
              <a:t>‹#›</a:t>
            </a:fld>
            <a:endParaRPr lang="en-GB" dirty="0"/>
          </a:p>
        </p:txBody>
      </p:sp>
    </p:spTree>
    <p:extLst>
      <p:ext uri="{BB962C8B-B14F-4D97-AF65-F5344CB8AC3E}">
        <p14:creationId xmlns:p14="http://schemas.microsoft.com/office/powerpoint/2010/main" val="1315476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592EF85-B08C-4109-9BD7-A3E94494671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2EEC062B-8402-47F7-A6CD-F82F5D6AFE17}" type="datetime1">
              <a:rPr lang="bg-BG" smtClean="0">
                <a:solidFill>
                  <a:prstClr val="black"/>
                </a:solidFill>
              </a:rPr>
              <a:pPr/>
              <a:t>7.10.2024 г.</a:t>
            </a:fld>
            <a:endParaRPr lang="en-GB" dirty="0">
              <a:solidFill>
                <a:prstClr val="black"/>
              </a:solidFill>
            </a:endParaRPr>
          </a:p>
        </p:txBody>
      </p:sp>
      <p:sp>
        <p:nvSpPr>
          <p:cNvPr id="8" name="Footer Placeholder 4">
            <a:extLst>
              <a:ext uri="{FF2B5EF4-FFF2-40B4-BE49-F238E27FC236}">
                <a16:creationId xmlns:a16="http://schemas.microsoft.com/office/drawing/2014/main" id="{906C1207-88DB-465D-9133-CD1E5596521F}"/>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dirty="0">
                <a:solidFill>
                  <a:prstClr val="black"/>
                </a:solidFill>
              </a:rPr>
              <a:t>Национален </a:t>
            </a:r>
            <a:r>
              <a:rPr lang="ru-RU" dirty="0" err="1">
                <a:solidFill>
                  <a:prstClr val="black"/>
                </a:solidFill>
              </a:rPr>
              <a:t>военен</a:t>
            </a:r>
            <a:r>
              <a:rPr lang="ru-RU" dirty="0">
                <a:solidFill>
                  <a:prstClr val="black"/>
                </a:solidFill>
              </a:rPr>
              <a:t> университет „Васил </a:t>
            </a:r>
            <a:r>
              <a:rPr lang="ru-RU" dirty="0" err="1">
                <a:solidFill>
                  <a:prstClr val="black"/>
                </a:solidFill>
              </a:rPr>
              <a:t>Левски</a:t>
            </a:r>
            <a:r>
              <a:rPr lang="ru-RU" dirty="0">
                <a:solidFill>
                  <a:prstClr val="black"/>
                </a:solidFill>
              </a:rPr>
              <a:t>“ </a:t>
            </a:r>
            <a:r>
              <a:rPr lang="ru-RU" dirty="0" err="1">
                <a:solidFill>
                  <a:prstClr val="black"/>
                </a:solidFill>
              </a:rPr>
              <a:t>Некласифицирана</a:t>
            </a:r>
            <a:r>
              <a:rPr lang="ru-RU" dirty="0">
                <a:solidFill>
                  <a:prstClr val="black"/>
                </a:solidFill>
              </a:rPr>
              <a:t> информация</a:t>
            </a:r>
            <a:endParaRPr lang="bg-BG" dirty="0">
              <a:solidFill>
                <a:prstClr val="black"/>
              </a:solidFill>
            </a:endParaRPr>
          </a:p>
        </p:txBody>
      </p:sp>
      <p:sp>
        <p:nvSpPr>
          <p:cNvPr id="9" name="Slide Number Placeholder 5">
            <a:extLst>
              <a:ext uri="{FF2B5EF4-FFF2-40B4-BE49-F238E27FC236}">
                <a16:creationId xmlns:a16="http://schemas.microsoft.com/office/drawing/2014/main" id="{CD8A9181-671C-4915-B292-4367A8CFA80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05429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314A215-DE77-4AC0-8FCB-1D1CD4FFA8F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4C3C6D43-6E0F-49BE-B03B-940F17E21D92}" type="datetime1">
              <a:rPr lang="bg-BG" smtClean="0">
                <a:solidFill>
                  <a:prstClr val="black"/>
                </a:solidFill>
              </a:rPr>
              <a:pPr/>
              <a:t>7.10.2024 г.</a:t>
            </a:fld>
            <a:endParaRPr lang="en-GB" dirty="0">
              <a:solidFill>
                <a:prstClr val="black"/>
              </a:solidFill>
            </a:endParaRPr>
          </a:p>
        </p:txBody>
      </p:sp>
      <p:sp>
        <p:nvSpPr>
          <p:cNvPr id="13" name="Footer Placeholder 4">
            <a:extLst>
              <a:ext uri="{FF2B5EF4-FFF2-40B4-BE49-F238E27FC236}">
                <a16:creationId xmlns:a16="http://schemas.microsoft.com/office/drawing/2014/main" id="{DD274B0C-C0C1-479C-BFCF-8B88549964C7}"/>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17" name="Slide Number Placeholder 5">
            <a:extLst>
              <a:ext uri="{FF2B5EF4-FFF2-40B4-BE49-F238E27FC236}">
                <a16:creationId xmlns:a16="http://schemas.microsoft.com/office/drawing/2014/main" id="{37882860-BAC2-4DAF-A259-3A07E43D476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0537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Заглавие и 4 съдържания">
    <p:spTree>
      <p:nvGrpSpPr>
        <p:cNvPr id="1" name=""/>
        <p:cNvGrpSpPr/>
        <p:nvPr/>
      </p:nvGrpSpPr>
      <p:grpSpPr>
        <a:xfrm>
          <a:off x="0" y="0"/>
          <a:ext cx="0" cy="0"/>
          <a:chOff x="0" y="0"/>
          <a:chExt cx="0" cy="0"/>
        </a:xfrm>
      </p:grpSpPr>
      <p:sp>
        <p:nvSpPr>
          <p:cNvPr id="2" name="Заглавие 1"/>
          <p:cNvSpPr>
            <a:spLocks noGrp="1"/>
          </p:cNvSpPr>
          <p:nvPr>
            <p:ph type="title" sz="quarter"/>
          </p:nvPr>
        </p:nvSpPr>
        <p:spPr>
          <a:xfrm>
            <a:off x="609600" y="274638"/>
            <a:ext cx="10972800" cy="1143000"/>
          </a:xfrm>
          <a:prstGeom prst="rect">
            <a:avLst/>
          </a:prstGeom>
        </p:spPr>
        <p:txBody>
          <a:bodyPr/>
          <a:lstStyle/>
          <a:p>
            <a:r>
              <a:rPr lang="bg-BG"/>
              <a:t>Редакт. стил загл. образец</a:t>
            </a:r>
          </a:p>
        </p:txBody>
      </p:sp>
      <p:sp>
        <p:nvSpPr>
          <p:cNvPr id="3" name="Контейнер за съдържание 2"/>
          <p:cNvSpPr>
            <a:spLocks noGrp="1"/>
          </p:cNvSpPr>
          <p:nvPr>
            <p:ph sz="quarter" idx="1"/>
          </p:nvPr>
        </p:nvSpPr>
        <p:spPr>
          <a:xfrm>
            <a:off x="609600" y="1600200"/>
            <a:ext cx="5384800" cy="2185988"/>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съдържание 3"/>
          <p:cNvSpPr>
            <a:spLocks noGrp="1"/>
          </p:cNvSpPr>
          <p:nvPr>
            <p:ph sz="quarter" idx="2"/>
          </p:nvPr>
        </p:nvSpPr>
        <p:spPr>
          <a:xfrm>
            <a:off x="6197600" y="1600200"/>
            <a:ext cx="5384800" cy="2185988"/>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Контейнер за съдържание 4"/>
          <p:cNvSpPr>
            <a:spLocks noGrp="1"/>
          </p:cNvSpPr>
          <p:nvPr>
            <p:ph sz="quarter" idx="3"/>
          </p:nvPr>
        </p:nvSpPr>
        <p:spPr>
          <a:xfrm>
            <a:off x="609600" y="3938589"/>
            <a:ext cx="5384800" cy="2187575"/>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6" name="Контейнер за съдържание 5"/>
          <p:cNvSpPr>
            <a:spLocks noGrp="1"/>
          </p:cNvSpPr>
          <p:nvPr>
            <p:ph sz="quarter" idx="4"/>
          </p:nvPr>
        </p:nvSpPr>
        <p:spPr>
          <a:xfrm>
            <a:off x="6197600" y="3938589"/>
            <a:ext cx="5384800" cy="2187575"/>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7" name="Контейнер за дата 6"/>
          <p:cNvSpPr>
            <a:spLocks noGrp="1"/>
          </p:cNvSpPr>
          <p:nvPr>
            <p:ph type="dt" sz="half" idx="10"/>
          </p:nvPr>
        </p:nvSpPr>
        <p:spPr>
          <a:xfrm>
            <a:off x="609600" y="6245225"/>
            <a:ext cx="2844800" cy="476250"/>
          </a:xfrm>
        </p:spPr>
        <p:txBody>
          <a:bodyPr/>
          <a:lstStyle>
            <a:lvl1pPr>
              <a:defRPr/>
            </a:lvl1pPr>
          </a:lstStyle>
          <a:p>
            <a:endParaRPr lang="bg-BG" altLang="bg-BG">
              <a:solidFill>
                <a:prstClr val="black"/>
              </a:solidFill>
            </a:endParaRPr>
          </a:p>
        </p:txBody>
      </p:sp>
      <p:sp>
        <p:nvSpPr>
          <p:cNvPr id="8" name="Контейнер за долния колонтитул 7"/>
          <p:cNvSpPr>
            <a:spLocks noGrp="1"/>
          </p:cNvSpPr>
          <p:nvPr>
            <p:ph type="ftr" sz="quarter" idx="11"/>
          </p:nvPr>
        </p:nvSpPr>
        <p:spPr>
          <a:xfrm>
            <a:off x="4165600" y="6245225"/>
            <a:ext cx="3860800" cy="476250"/>
          </a:xfrm>
        </p:spPr>
        <p:txBody>
          <a:bodyPr/>
          <a:lstStyle>
            <a:lvl1pPr>
              <a:defRPr/>
            </a:lvl1pPr>
          </a:lstStyle>
          <a:p>
            <a:endParaRPr lang="bg-BG" altLang="bg-BG">
              <a:solidFill>
                <a:prstClr val="black"/>
              </a:solidFill>
            </a:endParaRPr>
          </a:p>
        </p:txBody>
      </p:sp>
      <p:sp>
        <p:nvSpPr>
          <p:cNvPr id="9" name="Контейнер за номер на слайда 8"/>
          <p:cNvSpPr>
            <a:spLocks noGrp="1"/>
          </p:cNvSpPr>
          <p:nvPr>
            <p:ph type="sldNum" sz="quarter" idx="12"/>
          </p:nvPr>
        </p:nvSpPr>
        <p:spPr>
          <a:xfrm>
            <a:off x="8737600" y="6245225"/>
            <a:ext cx="2844800" cy="476250"/>
          </a:xfrm>
        </p:spPr>
        <p:txBody>
          <a:bodyPr/>
          <a:lstStyle>
            <a:lvl1pPr>
              <a:defRPr/>
            </a:lvl1pPr>
          </a:lstStyle>
          <a:p>
            <a:fld id="{C20387F4-3B38-4CE4-AD84-FE24278ED2D2}" type="slidenum">
              <a:rPr lang="bg-BG" altLang="bg-BG">
                <a:solidFill>
                  <a:prstClr val="black"/>
                </a:solidFill>
              </a:rPr>
              <a:pPr/>
              <a:t>‹#›</a:t>
            </a:fld>
            <a:endParaRPr lang="bg-BG" altLang="bg-BG">
              <a:solidFill>
                <a:prstClr val="black"/>
              </a:solidFill>
            </a:endParaRPr>
          </a:p>
        </p:txBody>
      </p:sp>
    </p:spTree>
    <p:extLst>
      <p:ext uri="{BB962C8B-B14F-4D97-AF65-F5344CB8AC3E}">
        <p14:creationId xmlns:p14="http://schemas.microsoft.com/office/powerpoint/2010/main" val="3533590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592EF85-B08C-4109-9BD7-A3E94494671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2EEC062B-8402-47F7-A6CD-F82F5D6AFE17}" type="datetime1">
              <a:rPr lang="bg-BG" smtClean="0">
                <a:solidFill>
                  <a:prstClr val="black"/>
                </a:solidFill>
              </a:rPr>
              <a:pPr/>
              <a:t>7.10.2024 г.</a:t>
            </a:fld>
            <a:endParaRPr lang="en-GB" dirty="0">
              <a:solidFill>
                <a:prstClr val="black"/>
              </a:solidFill>
            </a:endParaRPr>
          </a:p>
        </p:txBody>
      </p:sp>
      <p:sp>
        <p:nvSpPr>
          <p:cNvPr id="8" name="Footer Placeholder 4">
            <a:extLst>
              <a:ext uri="{FF2B5EF4-FFF2-40B4-BE49-F238E27FC236}">
                <a16:creationId xmlns:a16="http://schemas.microsoft.com/office/drawing/2014/main" id="{906C1207-88DB-465D-9133-CD1E5596521F}"/>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dirty="0">
                <a:solidFill>
                  <a:prstClr val="black"/>
                </a:solidFill>
              </a:rPr>
              <a:t>Национален </a:t>
            </a:r>
            <a:r>
              <a:rPr lang="ru-RU" dirty="0" err="1">
                <a:solidFill>
                  <a:prstClr val="black"/>
                </a:solidFill>
              </a:rPr>
              <a:t>военен</a:t>
            </a:r>
            <a:r>
              <a:rPr lang="ru-RU" dirty="0">
                <a:solidFill>
                  <a:prstClr val="black"/>
                </a:solidFill>
              </a:rPr>
              <a:t> университет „Васил </a:t>
            </a:r>
            <a:r>
              <a:rPr lang="ru-RU" dirty="0" err="1">
                <a:solidFill>
                  <a:prstClr val="black"/>
                </a:solidFill>
              </a:rPr>
              <a:t>Левски</a:t>
            </a:r>
            <a:r>
              <a:rPr lang="ru-RU" dirty="0">
                <a:solidFill>
                  <a:prstClr val="black"/>
                </a:solidFill>
              </a:rPr>
              <a:t>“ </a:t>
            </a:r>
            <a:r>
              <a:rPr lang="ru-RU" dirty="0" err="1">
                <a:solidFill>
                  <a:prstClr val="black"/>
                </a:solidFill>
              </a:rPr>
              <a:t>Некласифицирана</a:t>
            </a:r>
            <a:r>
              <a:rPr lang="ru-RU" dirty="0">
                <a:solidFill>
                  <a:prstClr val="black"/>
                </a:solidFill>
              </a:rPr>
              <a:t> информация</a:t>
            </a:r>
            <a:endParaRPr lang="bg-BG" dirty="0">
              <a:solidFill>
                <a:prstClr val="black"/>
              </a:solidFill>
            </a:endParaRPr>
          </a:p>
        </p:txBody>
      </p:sp>
      <p:sp>
        <p:nvSpPr>
          <p:cNvPr id="9" name="Slide Number Placeholder 5">
            <a:extLst>
              <a:ext uri="{FF2B5EF4-FFF2-40B4-BE49-F238E27FC236}">
                <a16:creationId xmlns:a16="http://schemas.microsoft.com/office/drawing/2014/main" id="{CD8A9181-671C-4915-B292-4367A8CFA80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281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314A215-DE77-4AC0-8FCB-1D1CD4FFA8F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4C3C6D43-6E0F-49BE-B03B-940F17E21D92}" type="datetime1">
              <a:rPr lang="bg-BG" smtClean="0">
                <a:solidFill>
                  <a:prstClr val="black"/>
                </a:solidFill>
              </a:rPr>
              <a:pPr/>
              <a:t>7.10.2024 г.</a:t>
            </a:fld>
            <a:endParaRPr lang="en-GB" dirty="0">
              <a:solidFill>
                <a:prstClr val="black"/>
              </a:solidFill>
            </a:endParaRPr>
          </a:p>
        </p:txBody>
      </p:sp>
      <p:sp>
        <p:nvSpPr>
          <p:cNvPr id="13" name="Footer Placeholder 4">
            <a:extLst>
              <a:ext uri="{FF2B5EF4-FFF2-40B4-BE49-F238E27FC236}">
                <a16:creationId xmlns:a16="http://schemas.microsoft.com/office/drawing/2014/main" id="{DD274B0C-C0C1-479C-BFCF-8B88549964C7}"/>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17" name="Slide Number Placeholder 5">
            <a:extLst>
              <a:ext uri="{FF2B5EF4-FFF2-40B4-BE49-F238E27FC236}">
                <a16:creationId xmlns:a16="http://schemas.microsoft.com/office/drawing/2014/main" id="{37882860-BAC2-4DAF-A259-3A07E43D476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52325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Заглавие и 4 съдържания">
    <p:spTree>
      <p:nvGrpSpPr>
        <p:cNvPr id="1" name=""/>
        <p:cNvGrpSpPr/>
        <p:nvPr/>
      </p:nvGrpSpPr>
      <p:grpSpPr>
        <a:xfrm>
          <a:off x="0" y="0"/>
          <a:ext cx="0" cy="0"/>
          <a:chOff x="0" y="0"/>
          <a:chExt cx="0" cy="0"/>
        </a:xfrm>
      </p:grpSpPr>
      <p:sp>
        <p:nvSpPr>
          <p:cNvPr id="2" name="Заглавие 1"/>
          <p:cNvSpPr>
            <a:spLocks noGrp="1"/>
          </p:cNvSpPr>
          <p:nvPr>
            <p:ph type="title" sz="quarter"/>
          </p:nvPr>
        </p:nvSpPr>
        <p:spPr>
          <a:xfrm>
            <a:off x="609600" y="274638"/>
            <a:ext cx="10972800" cy="1143000"/>
          </a:xfrm>
          <a:prstGeom prst="rect">
            <a:avLst/>
          </a:prstGeom>
        </p:spPr>
        <p:txBody>
          <a:bodyPr/>
          <a:lstStyle/>
          <a:p>
            <a:r>
              <a:rPr lang="bg-BG"/>
              <a:t>Редакт. стил загл. образец</a:t>
            </a:r>
          </a:p>
        </p:txBody>
      </p:sp>
      <p:sp>
        <p:nvSpPr>
          <p:cNvPr id="3" name="Контейнер за съдържание 2"/>
          <p:cNvSpPr>
            <a:spLocks noGrp="1"/>
          </p:cNvSpPr>
          <p:nvPr>
            <p:ph sz="quarter" idx="1"/>
          </p:nvPr>
        </p:nvSpPr>
        <p:spPr>
          <a:xfrm>
            <a:off x="609600" y="1600200"/>
            <a:ext cx="5384800" cy="2185988"/>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съдържание 3"/>
          <p:cNvSpPr>
            <a:spLocks noGrp="1"/>
          </p:cNvSpPr>
          <p:nvPr>
            <p:ph sz="quarter" idx="2"/>
          </p:nvPr>
        </p:nvSpPr>
        <p:spPr>
          <a:xfrm>
            <a:off x="6197600" y="1600200"/>
            <a:ext cx="5384800" cy="2185988"/>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Контейнер за съдържание 4"/>
          <p:cNvSpPr>
            <a:spLocks noGrp="1"/>
          </p:cNvSpPr>
          <p:nvPr>
            <p:ph sz="quarter" idx="3"/>
          </p:nvPr>
        </p:nvSpPr>
        <p:spPr>
          <a:xfrm>
            <a:off x="609600" y="3938589"/>
            <a:ext cx="5384800" cy="2187575"/>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6" name="Контейнер за съдържание 5"/>
          <p:cNvSpPr>
            <a:spLocks noGrp="1"/>
          </p:cNvSpPr>
          <p:nvPr>
            <p:ph sz="quarter" idx="4"/>
          </p:nvPr>
        </p:nvSpPr>
        <p:spPr>
          <a:xfrm>
            <a:off x="6197600" y="3938589"/>
            <a:ext cx="5384800" cy="2187575"/>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7" name="Контейнер за дата 6"/>
          <p:cNvSpPr>
            <a:spLocks noGrp="1"/>
          </p:cNvSpPr>
          <p:nvPr>
            <p:ph type="dt" sz="half" idx="10"/>
          </p:nvPr>
        </p:nvSpPr>
        <p:spPr>
          <a:xfrm>
            <a:off x="609600" y="6245225"/>
            <a:ext cx="2844800" cy="476250"/>
          </a:xfrm>
        </p:spPr>
        <p:txBody>
          <a:bodyPr/>
          <a:lstStyle>
            <a:lvl1pPr>
              <a:defRPr/>
            </a:lvl1pPr>
          </a:lstStyle>
          <a:p>
            <a:endParaRPr lang="bg-BG" altLang="bg-BG">
              <a:solidFill>
                <a:prstClr val="black"/>
              </a:solidFill>
            </a:endParaRPr>
          </a:p>
        </p:txBody>
      </p:sp>
      <p:sp>
        <p:nvSpPr>
          <p:cNvPr id="8" name="Контейнер за долния колонтитул 7"/>
          <p:cNvSpPr>
            <a:spLocks noGrp="1"/>
          </p:cNvSpPr>
          <p:nvPr>
            <p:ph type="ftr" sz="quarter" idx="11"/>
          </p:nvPr>
        </p:nvSpPr>
        <p:spPr>
          <a:xfrm>
            <a:off x="4165600" y="6245225"/>
            <a:ext cx="3860800" cy="476250"/>
          </a:xfrm>
        </p:spPr>
        <p:txBody>
          <a:bodyPr/>
          <a:lstStyle>
            <a:lvl1pPr>
              <a:defRPr/>
            </a:lvl1pPr>
          </a:lstStyle>
          <a:p>
            <a:endParaRPr lang="bg-BG" altLang="bg-BG">
              <a:solidFill>
                <a:prstClr val="black"/>
              </a:solidFill>
            </a:endParaRPr>
          </a:p>
        </p:txBody>
      </p:sp>
      <p:sp>
        <p:nvSpPr>
          <p:cNvPr id="9" name="Контейнер за номер на слайда 8"/>
          <p:cNvSpPr>
            <a:spLocks noGrp="1"/>
          </p:cNvSpPr>
          <p:nvPr>
            <p:ph type="sldNum" sz="quarter" idx="12"/>
          </p:nvPr>
        </p:nvSpPr>
        <p:spPr>
          <a:xfrm>
            <a:off x="8737600" y="6245225"/>
            <a:ext cx="2844800" cy="476250"/>
          </a:xfrm>
        </p:spPr>
        <p:txBody>
          <a:bodyPr/>
          <a:lstStyle>
            <a:lvl1pPr>
              <a:defRPr/>
            </a:lvl1pPr>
          </a:lstStyle>
          <a:p>
            <a:fld id="{C20387F4-3B38-4CE4-AD84-FE24278ED2D2}" type="slidenum">
              <a:rPr lang="bg-BG" altLang="bg-BG">
                <a:solidFill>
                  <a:prstClr val="black"/>
                </a:solidFill>
              </a:rPr>
              <a:pPr/>
              <a:t>‹#›</a:t>
            </a:fld>
            <a:endParaRPr lang="bg-BG" altLang="bg-BG">
              <a:solidFill>
                <a:prstClr val="black"/>
              </a:solidFill>
            </a:endParaRPr>
          </a:p>
        </p:txBody>
      </p:sp>
    </p:spTree>
    <p:extLst>
      <p:ext uri="{BB962C8B-B14F-4D97-AF65-F5344CB8AC3E}">
        <p14:creationId xmlns:p14="http://schemas.microsoft.com/office/powerpoint/2010/main" val="4050514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592EF85-B08C-4109-9BD7-A3E94494671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2EEC062B-8402-47F7-A6CD-F82F5D6AFE17}" type="datetime1">
              <a:rPr lang="bg-BG" smtClean="0">
                <a:solidFill>
                  <a:prstClr val="black"/>
                </a:solidFill>
              </a:rPr>
              <a:pPr/>
              <a:t>7.10.2024 г.</a:t>
            </a:fld>
            <a:endParaRPr lang="en-GB" dirty="0">
              <a:solidFill>
                <a:prstClr val="black"/>
              </a:solidFill>
            </a:endParaRPr>
          </a:p>
        </p:txBody>
      </p:sp>
      <p:sp>
        <p:nvSpPr>
          <p:cNvPr id="8" name="Footer Placeholder 4">
            <a:extLst>
              <a:ext uri="{FF2B5EF4-FFF2-40B4-BE49-F238E27FC236}">
                <a16:creationId xmlns:a16="http://schemas.microsoft.com/office/drawing/2014/main" id="{906C1207-88DB-465D-9133-CD1E5596521F}"/>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dirty="0">
                <a:solidFill>
                  <a:prstClr val="black"/>
                </a:solidFill>
              </a:rPr>
              <a:t>Национален </a:t>
            </a:r>
            <a:r>
              <a:rPr lang="ru-RU" dirty="0" err="1">
                <a:solidFill>
                  <a:prstClr val="black"/>
                </a:solidFill>
              </a:rPr>
              <a:t>военен</a:t>
            </a:r>
            <a:r>
              <a:rPr lang="ru-RU" dirty="0">
                <a:solidFill>
                  <a:prstClr val="black"/>
                </a:solidFill>
              </a:rPr>
              <a:t> университет „Васил </a:t>
            </a:r>
            <a:r>
              <a:rPr lang="ru-RU" dirty="0" err="1">
                <a:solidFill>
                  <a:prstClr val="black"/>
                </a:solidFill>
              </a:rPr>
              <a:t>Левски</a:t>
            </a:r>
            <a:r>
              <a:rPr lang="ru-RU" dirty="0">
                <a:solidFill>
                  <a:prstClr val="black"/>
                </a:solidFill>
              </a:rPr>
              <a:t>“ </a:t>
            </a:r>
            <a:r>
              <a:rPr lang="ru-RU" dirty="0" err="1">
                <a:solidFill>
                  <a:prstClr val="black"/>
                </a:solidFill>
              </a:rPr>
              <a:t>Некласифицирана</a:t>
            </a:r>
            <a:r>
              <a:rPr lang="ru-RU" dirty="0">
                <a:solidFill>
                  <a:prstClr val="black"/>
                </a:solidFill>
              </a:rPr>
              <a:t> информация</a:t>
            </a:r>
            <a:endParaRPr lang="bg-BG" dirty="0">
              <a:solidFill>
                <a:prstClr val="black"/>
              </a:solidFill>
            </a:endParaRPr>
          </a:p>
        </p:txBody>
      </p:sp>
      <p:sp>
        <p:nvSpPr>
          <p:cNvPr id="9" name="Slide Number Placeholder 5">
            <a:extLst>
              <a:ext uri="{FF2B5EF4-FFF2-40B4-BE49-F238E27FC236}">
                <a16:creationId xmlns:a16="http://schemas.microsoft.com/office/drawing/2014/main" id="{CD8A9181-671C-4915-B292-4367A8CFA80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40132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314A215-DE77-4AC0-8FCB-1D1CD4FFA8F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4C3C6D43-6E0F-49BE-B03B-940F17E21D92}" type="datetime1">
              <a:rPr lang="bg-BG" smtClean="0">
                <a:solidFill>
                  <a:prstClr val="black"/>
                </a:solidFill>
              </a:rPr>
              <a:pPr/>
              <a:t>7.10.2024 г.</a:t>
            </a:fld>
            <a:endParaRPr lang="en-GB" dirty="0">
              <a:solidFill>
                <a:prstClr val="black"/>
              </a:solidFill>
            </a:endParaRPr>
          </a:p>
        </p:txBody>
      </p:sp>
      <p:sp>
        <p:nvSpPr>
          <p:cNvPr id="13" name="Footer Placeholder 4">
            <a:extLst>
              <a:ext uri="{FF2B5EF4-FFF2-40B4-BE49-F238E27FC236}">
                <a16:creationId xmlns:a16="http://schemas.microsoft.com/office/drawing/2014/main" id="{DD274B0C-C0C1-479C-BFCF-8B88549964C7}"/>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17" name="Slide Number Placeholder 5">
            <a:extLst>
              <a:ext uri="{FF2B5EF4-FFF2-40B4-BE49-F238E27FC236}">
                <a16:creationId xmlns:a16="http://schemas.microsoft.com/office/drawing/2014/main" id="{37882860-BAC2-4DAF-A259-3A07E43D476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04335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cSld name="Заглавие и 4 съдържания">
    <p:spTree>
      <p:nvGrpSpPr>
        <p:cNvPr id="1" name=""/>
        <p:cNvGrpSpPr/>
        <p:nvPr/>
      </p:nvGrpSpPr>
      <p:grpSpPr>
        <a:xfrm>
          <a:off x="0" y="0"/>
          <a:ext cx="0" cy="0"/>
          <a:chOff x="0" y="0"/>
          <a:chExt cx="0" cy="0"/>
        </a:xfrm>
      </p:grpSpPr>
      <p:sp>
        <p:nvSpPr>
          <p:cNvPr id="2" name="Заглавие 1"/>
          <p:cNvSpPr>
            <a:spLocks noGrp="1"/>
          </p:cNvSpPr>
          <p:nvPr>
            <p:ph type="title" sz="quarter"/>
          </p:nvPr>
        </p:nvSpPr>
        <p:spPr>
          <a:xfrm>
            <a:off x="609600" y="274638"/>
            <a:ext cx="10972800" cy="1143000"/>
          </a:xfrm>
          <a:prstGeom prst="rect">
            <a:avLst/>
          </a:prstGeom>
        </p:spPr>
        <p:txBody>
          <a:bodyPr/>
          <a:lstStyle/>
          <a:p>
            <a:r>
              <a:rPr lang="bg-BG"/>
              <a:t>Редакт. стил загл. образец</a:t>
            </a:r>
          </a:p>
        </p:txBody>
      </p:sp>
      <p:sp>
        <p:nvSpPr>
          <p:cNvPr id="3" name="Контейнер за съдържание 2"/>
          <p:cNvSpPr>
            <a:spLocks noGrp="1"/>
          </p:cNvSpPr>
          <p:nvPr>
            <p:ph sz="quarter" idx="1"/>
          </p:nvPr>
        </p:nvSpPr>
        <p:spPr>
          <a:xfrm>
            <a:off x="609600" y="1600200"/>
            <a:ext cx="5384800" cy="2185988"/>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съдържание 3"/>
          <p:cNvSpPr>
            <a:spLocks noGrp="1"/>
          </p:cNvSpPr>
          <p:nvPr>
            <p:ph sz="quarter" idx="2"/>
          </p:nvPr>
        </p:nvSpPr>
        <p:spPr>
          <a:xfrm>
            <a:off x="6197600" y="1600200"/>
            <a:ext cx="5384800" cy="2185988"/>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Контейнер за съдържание 4"/>
          <p:cNvSpPr>
            <a:spLocks noGrp="1"/>
          </p:cNvSpPr>
          <p:nvPr>
            <p:ph sz="quarter" idx="3"/>
          </p:nvPr>
        </p:nvSpPr>
        <p:spPr>
          <a:xfrm>
            <a:off x="609600" y="3938589"/>
            <a:ext cx="5384800" cy="2187575"/>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6" name="Контейнер за съдържание 5"/>
          <p:cNvSpPr>
            <a:spLocks noGrp="1"/>
          </p:cNvSpPr>
          <p:nvPr>
            <p:ph sz="quarter" idx="4"/>
          </p:nvPr>
        </p:nvSpPr>
        <p:spPr>
          <a:xfrm>
            <a:off x="6197600" y="3938589"/>
            <a:ext cx="5384800" cy="2187575"/>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7" name="Контейнер за дата 6"/>
          <p:cNvSpPr>
            <a:spLocks noGrp="1"/>
          </p:cNvSpPr>
          <p:nvPr>
            <p:ph type="dt" sz="half" idx="10"/>
          </p:nvPr>
        </p:nvSpPr>
        <p:spPr>
          <a:xfrm>
            <a:off x="609600" y="6245225"/>
            <a:ext cx="2844800" cy="476250"/>
          </a:xfrm>
        </p:spPr>
        <p:txBody>
          <a:bodyPr/>
          <a:lstStyle>
            <a:lvl1pPr>
              <a:defRPr/>
            </a:lvl1pPr>
          </a:lstStyle>
          <a:p>
            <a:endParaRPr lang="bg-BG" altLang="bg-BG">
              <a:solidFill>
                <a:prstClr val="black"/>
              </a:solidFill>
            </a:endParaRPr>
          </a:p>
        </p:txBody>
      </p:sp>
      <p:sp>
        <p:nvSpPr>
          <p:cNvPr id="8" name="Контейнер за долния колонтитул 7"/>
          <p:cNvSpPr>
            <a:spLocks noGrp="1"/>
          </p:cNvSpPr>
          <p:nvPr>
            <p:ph type="ftr" sz="quarter" idx="11"/>
          </p:nvPr>
        </p:nvSpPr>
        <p:spPr>
          <a:xfrm>
            <a:off x="4165600" y="6245225"/>
            <a:ext cx="3860800" cy="476250"/>
          </a:xfrm>
        </p:spPr>
        <p:txBody>
          <a:bodyPr/>
          <a:lstStyle>
            <a:lvl1pPr>
              <a:defRPr/>
            </a:lvl1pPr>
          </a:lstStyle>
          <a:p>
            <a:endParaRPr lang="bg-BG" altLang="bg-BG">
              <a:solidFill>
                <a:prstClr val="black"/>
              </a:solidFill>
            </a:endParaRPr>
          </a:p>
        </p:txBody>
      </p:sp>
      <p:sp>
        <p:nvSpPr>
          <p:cNvPr id="9" name="Контейнер за номер на слайда 8"/>
          <p:cNvSpPr>
            <a:spLocks noGrp="1"/>
          </p:cNvSpPr>
          <p:nvPr>
            <p:ph type="sldNum" sz="quarter" idx="12"/>
          </p:nvPr>
        </p:nvSpPr>
        <p:spPr>
          <a:xfrm>
            <a:off x="8737600" y="6245225"/>
            <a:ext cx="2844800" cy="476250"/>
          </a:xfrm>
        </p:spPr>
        <p:txBody>
          <a:bodyPr/>
          <a:lstStyle>
            <a:lvl1pPr>
              <a:defRPr/>
            </a:lvl1pPr>
          </a:lstStyle>
          <a:p>
            <a:fld id="{C20387F4-3B38-4CE4-AD84-FE24278ED2D2}" type="slidenum">
              <a:rPr lang="bg-BG" altLang="bg-BG">
                <a:solidFill>
                  <a:prstClr val="black"/>
                </a:solidFill>
              </a:rPr>
              <a:pPr/>
              <a:t>‹#›</a:t>
            </a:fld>
            <a:endParaRPr lang="bg-BG" altLang="bg-BG">
              <a:solidFill>
                <a:prstClr val="black"/>
              </a:solidFill>
            </a:endParaRPr>
          </a:p>
        </p:txBody>
      </p:sp>
    </p:spTree>
    <p:extLst>
      <p:ext uri="{BB962C8B-B14F-4D97-AF65-F5344CB8AC3E}">
        <p14:creationId xmlns:p14="http://schemas.microsoft.com/office/powerpoint/2010/main" val="4060755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592EF85-B08C-4109-9BD7-A3E94494671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2EEC062B-8402-47F7-A6CD-F82F5D6AFE17}" type="datetime1">
              <a:rPr lang="bg-BG" smtClean="0">
                <a:solidFill>
                  <a:prstClr val="black"/>
                </a:solidFill>
              </a:rPr>
              <a:pPr/>
              <a:t>7.10.2024 г.</a:t>
            </a:fld>
            <a:endParaRPr lang="en-GB" dirty="0">
              <a:solidFill>
                <a:prstClr val="black"/>
              </a:solidFill>
            </a:endParaRPr>
          </a:p>
        </p:txBody>
      </p:sp>
      <p:sp>
        <p:nvSpPr>
          <p:cNvPr id="8" name="Footer Placeholder 4">
            <a:extLst>
              <a:ext uri="{FF2B5EF4-FFF2-40B4-BE49-F238E27FC236}">
                <a16:creationId xmlns:a16="http://schemas.microsoft.com/office/drawing/2014/main" id="{906C1207-88DB-465D-9133-CD1E5596521F}"/>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dirty="0">
                <a:solidFill>
                  <a:prstClr val="black"/>
                </a:solidFill>
              </a:rPr>
              <a:t>Национален </a:t>
            </a:r>
            <a:r>
              <a:rPr lang="ru-RU" dirty="0" err="1">
                <a:solidFill>
                  <a:prstClr val="black"/>
                </a:solidFill>
              </a:rPr>
              <a:t>военен</a:t>
            </a:r>
            <a:r>
              <a:rPr lang="ru-RU" dirty="0">
                <a:solidFill>
                  <a:prstClr val="black"/>
                </a:solidFill>
              </a:rPr>
              <a:t> университет „Васил </a:t>
            </a:r>
            <a:r>
              <a:rPr lang="ru-RU" dirty="0" err="1">
                <a:solidFill>
                  <a:prstClr val="black"/>
                </a:solidFill>
              </a:rPr>
              <a:t>Левски</a:t>
            </a:r>
            <a:r>
              <a:rPr lang="ru-RU" dirty="0">
                <a:solidFill>
                  <a:prstClr val="black"/>
                </a:solidFill>
              </a:rPr>
              <a:t>“ </a:t>
            </a:r>
            <a:r>
              <a:rPr lang="ru-RU" dirty="0" err="1">
                <a:solidFill>
                  <a:prstClr val="black"/>
                </a:solidFill>
              </a:rPr>
              <a:t>Некласифицирана</a:t>
            </a:r>
            <a:r>
              <a:rPr lang="ru-RU" dirty="0">
                <a:solidFill>
                  <a:prstClr val="black"/>
                </a:solidFill>
              </a:rPr>
              <a:t> информация</a:t>
            </a:r>
            <a:endParaRPr lang="bg-BG" dirty="0">
              <a:solidFill>
                <a:prstClr val="black"/>
              </a:solidFill>
            </a:endParaRPr>
          </a:p>
        </p:txBody>
      </p:sp>
      <p:sp>
        <p:nvSpPr>
          <p:cNvPr id="9" name="Slide Number Placeholder 5">
            <a:extLst>
              <a:ext uri="{FF2B5EF4-FFF2-40B4-BE49-F238E27FC236}">
                <a16:creationId xmlns:a16="http://schemas.microsoft.com/office/drawing/2014/main" id="{CD8A9181-671C-4915-B292-4367A8CFA80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69313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314A215-DE77-4AC0-8FCB-1D1CD4FFA8F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4C3C6D43-6E0F-49BE-B03B-940F17E21D92}" type="datetime1">
              <a:rPr lang="bg-BG" smtClean="0"/>
              <a:pPr/>
              <a:t>7.10.2024 г.</a:t>
            </a:fld>
            <a:endParaRPr lang="en-GB" dirty="0"/>
          </a:p>
        </p:txBody>
      </p:sp>
      <p:sp>
        <p:nvSpPr>
          <p:cNvPr id="13" name="Footer Placeholder 4">
            <a:extLst>
              <a:ext uri="{FF2B5EF4-FFF2-40B4-BE49-F238E27FC236}">
                <a16:creationId xmlns:a16="http://schemas.microsoft.com/office/drawing/2014/main" id="{DD274B0C-C0C1-479C-BFCF-8B88549964C7}"/>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a:t>Национален военен университет „Васил Левски“ Некласифицирана информация</a:t>
            </a:r>
            <a:endParaRPr lang="bg-BG" dirty="0"/>
          </a:p>
        </p:txBody>
      </p:sp>
      <p:sp>
        <p:nvSpPr>
          <p:cNvPr id="17" name="Slide Number Placeholder 5">
            <a:extLst>
              <a:ext uri="{FF2B5EF4-FFF2-40B4-BE49-F238E27FC236}">
                <a16:creationId xmlns:a16="http://schemas.microsoft.com/office/drawing/2014/main" id="{37882860-BAC2-4DAF-A259-3A07E43D476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pPr/>
              <a:t>‹#›</a:t>
            </a:fld>
            <a:endParaRPr lang="en-GB" dirty="0"/>
          </a:p>
        </p:txBody>
      </p:sp>
    </p:spTree>
    <p:extLst>
      <p:ext uri="{BB962C8B-B14F-4D97-AF65-F5344CB8AC3E}">
        <p14:creationId xmlns:p14="http://schemas.microsoft.com/office/powerpoint/2010/main" val="293937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314A215-DE77-4AC0-8FCB-1D1CD4FFA8F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4C3C6D43-6E0F-49BE-B03B-940F17E21D92}" type="datetime1">
              <a:rPr lang="bg-BG" smtClean="0">
                <a:solidFill>
                  <a:prstClr val="black"/>
                </a:solidFill>
              </a:rPr>
              <a:pPr/>
              <a:t>7.10.2024 г.</a:t>
            </a:fld>
            <a:endParaRPr lang="en-GB" dirty="0">
              <a:solidFill>
                <a:prstClr val="black"/>
              </a:solidFill>
            </a:endParaRPr>
          </a:p>
        </p:txBody>
      </p:sp>
      <p:sp>
        <p:nvSpPr>
          <p:cNvPr id="13" name="Footer Placeholder 4">
            <a:extLst>
              <a:ext uri="{FF2B5EF4-FFF2-40B4-BE49-F238E27FC236}">
                <a16:creationId xmlns:a16="http://schemas.microsoft.com/office/drawing/2014/main" id="{DD274B0C-C0C1-479C-BFCF-8B88549964C7}"/>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17" name="Slide Number Placeholder 5">
            <a:extLst>
              <a:ext uri="{FF2B5EF4-FFF2-40B4-BE49-F238E27FC236}">
                <a16:creationId xmlns:a16="http://schemas.microsoft.com/office/drawing/2014/main" id="{37882860-BAC2-4DAF-A259-3A07E43D476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5342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fourObj">
  <p:cSld name="Заглавие и 4 съдържания">
    <p:spTree>
      <p:nvGrpSpPr>
        <p:cNvPr id="1" name=""/>
        <p:cNvGrpSpPr/>
        <p:nvPr/>
      </p:nvGrpSpPr>
      <p:grpSpPr>
        <a:xfrm>
          <a:off x="0" y="0"/>
          <a:ext cx="0" cy="0"/>
          <a:chOff x="0" y="0"/>
          <a:chExt cx="0" cy="0"/>
        </a:xfrm>
      </p:grpSpPr>
      <p:sp>
        <p:nvSpPr>
          <p:cNvPr id="2" name="Заглавие 1"/>
          <p:cNvSpPr>
            <a:spLocks noGrp="1"/>
          </p:cNvSpPr>
          <p:nvPr>
            <p:ph type="title" sz="quarter"/>
          </p:nvPr>
        </p:nvSpPr>
        <p:spPr>
          <a:xfrm>
            <a:off x="609600" y="274638"/>
            <a:ext cx="10972800" cy="1143000"/>
          </a:xfrm>
          <a:prstGeom prst="rect">
            <a:avLst/>
          </a:prstGeom>
        </p:spPr>
        <p:txBody>
          <a:bodyPr/>
          <a:lstStyle/>
          <a:p>
            <a:r>
              <a:rPr lang="bg-BG"/>
              <a:t>Редакт. стил загл. образец</a:t>
            </a:r>
          </a:p>
        </p:txBody>
      </p:sp>
      <p:sp>
        <p:nvSpPr>
          <p:cNvPr id="3" name="Контейнер за съдържание 2"/>
          <p:cNvSpPr>
            <a:spLocks noGrp="1"/>
          </p:cNvSpPr>
          <p:nvPr>
            <p:ph sz="quarter" idx="1"/>
          </p:nvPr>
        </p:nvSpPr>
        <p:spPr>
          <a:xfrm>
            <a:off x="609600" y="1600200"/>
            <a:ext cx="5384800" cy="2185988"/>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съдържание 3"/>
          <p:cNvSpPr>
            <a:spLocks noGrp="1"/>
          </p:cNvSpPr>
          <p:nvPr>
            <p:ph sz="quarter" idx="2"/>
          </p:nvPr>
        </p:nvSpPr>
        <p:spPr>
          <a:xfrm>
            <a:off x="6197600" y="1600200"/>
            <a:ext cx="5384800" cy="2185988"/>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Контейнер за съдържание 4"/>
          <p:cNvSpPr>
            <a:spLocks noGrp="1"/>
          </p:cNvSpPr>
          <p:nvPr>
            <p:ph sz="quarter" idx="3"/>
          </p:nvPr>
        </p:nvSpPr>
        <p:spPr>
          <a:xfrm>
            <a:off x="609600" y="3938589"/>
            <a:ext cx="5384800" cy="2187575"/>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6" name="Контейнер за съдържание 5"/>
          <p:cNvSpPr>
            <a:spLocks noGrp="1"/>
          </p:cNvSpPr>
          <p:nvPr>
            <p:ph sz="quarter" idx="4"/>
          </p:nvPr>
        </p:nvSpPr>
        <p:spPr>
          <a:xfrm>
            <a:off x="6197600" y="3938589"/>
            <a:ext cx="5384800" cy="2187575"/>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7" name="Контейнер за дата 6"/>
          <p:cNvSpPr>
            <a:spLocks noGrp="1"/>
          </p:cNvSpPr>
          <p:nvPr>
            <p:ph type="dt" sz="half" idx="10"/>
          </p:nvPr>
        </p:nvSpPr>
        <p:spPr>
          <a:xfrm>
            <a:off x="609600" y="6245225"/>
            <a:ext cx="2844800" cy="476250"/>
          </a:xfrm>
        </p:spPr>
        <p:txBody>
          <a:bodyPr/>
          <a:lstStyle>
            <a:lvl1pPr>
              <a:defRPr/>
            </a:lvl1pPr>
          </a:lstStyle>
          <a:p>
            <a:endParaRPr lang="bg-BG" altLang="bg-BG">
              <a:solidFill>
                <a:prstClr val="black"/>
              </a:solidFill>
            </a:endParaRPr>
          </a:p>
        </p:txBody>
      </p:sp>
      <p:sp>
        <p:nvSpPr>
          <p:cNvPr id="8" name="Контейнер за долния колонтитул 7"/>
          <p:cNvSpPr>
            <a:spLocks noGrp="1"/>
          </p:cNvSpPr>
          <p:nvPr>
            <p:ph type="ftr" sz="quarter" idx="11"/>
          </p:nvPr>
        </p:nvSpPr>
        <p:spPr>
          <a:xfrm>
            <a:off x="4165600" y="6245225"/>
            <a:ext cx="3860800" cy="476250"/>
          </a:xfrm>
        </p:spPr>
        <p:txBody>
          <a:bodyPr/>
          <a:lstStyle>
            <a:lvl1pPr>
              <a:defRPr/>
            </a:lvl1pPr>
          </a:lstStyle>
          <a:p>
            <a:endParaRPr lang="bg-BG" altLang="bg-BG">
              <a:solidFill>
                <a:prstClr val="black"/>
              </a:solidFill>
            </a:endParaRPr>
          </a:p>
        </p:txBody>
      </p:sp>
      <p:sp>
        <p:nvSpPr>
          <p:cNvPr id="9" name="Контейнер за номер на слайда 8"/>
          <p:cNvSpPr>
            <a:spLocks noGrp="1"/>
          </p:cNvSpPr>
          <p:nvPr>
            <p:ph type="sldNum" sz="quarter" idx="12"/>
          </p:nvPr>
        </p:nvSpPr>
        <p:spPr>
          <a:xfrm>
            <a:off x="8737600" y="6245225"/>
            <a:ext cx="2844800" cy="476250"/>
          </a:xfrm>
        </p:spPr>
        <p:txBody>
          <a:bodyPr/>
          <a:lstStyle>
            <a:lvl1pPr>
              <a:defRPr/>
            </a:lvl1pPr>
          </a:lstStyle>
          <a:p>
            <a:fld id="{C20387F4-3B38-4CE4-AD84-FE24278ED2D2}" type="slidenum">
              <a:rPr lang="bg-BG" altLang="bg-BG">
                <a:solidFill>
                  <a:prstClr val="black"/>
                </a:solidFill>
              </a:rPr>
              <a:pPr/>
              <a:t>‹#›</a:t>
            </a:fld>
            <a:endParaRPr lang="bg-BG" altLang="bg-BG">
              <a:solidFill>
                <a:prstClr val="black"/>
              </a:solidFill>
            </a:endParaRPr>
          </a:p>
        </p:txBody>
      </p:sp>
    </p:spTree>
    <p:extLst>
      <p:ext uri="{BB962C8B-B14F-4D97-AF65-F5344CB8AC3E}">
        <p14:creationId xmlns:p14="http://schemas.microsoft.com/office/powerpoint/2010/main" val="1410938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592EF85-B08C-4109-9BD7-A3E94494671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2EEC062B-8402-47F7-A6CD-F82F5D6AFE17}" type="datetime1">
              <a:rPr lang="bg-BG" smtClean="0">
                <a:solidFill>
                  <a:prstClr val="black"/>
                </a:solidFill>
              </a:rPr>
              <a:pPr/>
              <a:t>7.10.2024 г.</a:t>
            </a:fld>
            <a:endParaRPr lang="en-GB" dirty="0">
              <a:solidFill>
                <a:prstClr val="black"/>
              </a:solidFill>
            </a:endParaRPr>
          </a:p>
        </p:txBody>
      </p:sp>
      <p:sp>
        <p:nvSpPr>
          <p:cNvPr id="8" name="Footer Placeholder 4">
            <a:extLst>
              <a:ext uri="{FF2B5EF4-FFF2-40B4-BE49-F238E27FC236}">
                <a16:creationId xmlns:a16="http://schemas.microsoft.com/office/drawing/2014/main" id="{906C1207-88DB-465D-9133-CD1E5596521F}"/>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dirty="0">
                <a:solidFill>
                  <a:prstClr val="black"/>
                </a:solidFill>
              </a:rPr>
              <a:t>Национален </a:t>
            </a:r>
            <a:r>
              <a:rPr lang="ru-RU" dirty="0" err="1">
                <a:solidFill>
                  <a:prstClr val="black"/>
                </a:solidFill>
              </a:rPr>
              <a:t>военен</a:t>
            </a:r>
            <a:r>
              <a:rPr lang="ru-RU" dirty="0">
                <a:solidFill>
                  <a:prstClr val="black"/>
                </a:solidFill>
              </a:rPr>
              <a:t> университет „Васил </a:t>
            </a:r>
            <a:r>
              <a:rPr lang="ru-RU" dirty="0" err="1">
                <a:solidFill>
                  <a:prstClr val="black"/>
                </a:solidFill>
              </a:rPr>
              <a:t>Левски</a:t>
            </a:r>
            <a:r>
              <a:rPr lang="ru-RU" dirty="0">
                <a:solidFill>
                  <a:prstClr val="black"/>
                </a:solidFill>
              </a:rPr>
              <a:t>“ </a:t>
            </a:r>
            <a:r>
              <a:rPr lang="ru-RU" dirty="0" err="1">
                <a:solidFill>
                  <a:prstClr val="black"/>
                </a:solidFill>
              </a:rPr>
              <a:t>Некласифицирана</a:t>
            </a:r>
            <a:r>
              <a:rPr lang="ru-RU" dirty="0">
                <a:solidFill>
                  <a:prstClr val="black"/>
                </a:solidFill>
              </a:rPr>
              <a:t> информация</a:t>
            </a:r>
            <a:endParaRPr lang="bg-BG" dirty="0">
              <a:solidFill>
                <a:prstClr val="black"/>
              </a:solidFill>
            </a:endParaRPr>
          </a:p>
        </p:txBody>
      </p:sp>
      <p:sp>
        <p:nvSpPr>
          <p:cNvPr id="9" name="Slide Number Placeholder 5">
            <a:extLst>
              <a:ext uri="{FF2B5EF4-FFF2-40B4-BE49-F238E27FC236}">
                <a16:creationId xmlns:a16="http://schemas.microsoft.com/office/drawing/2014/main" id="{CD8A9181-671C-4915-B292-4367A8CFA80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63938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314A215-DE77-4AC0-8FCB-1D1CD4FFA8F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4C3C6D43-6E0F-49BE-B03B-940F17E21D92}" type="datetime1">
              <a:rPr lang="bg-BG" smtClean="0">
                <a:solidFill>
                  <a:prstClr val="black"/>
                </a:solidFill>
              </a:rPr>
              <a:pPr/>
              <a:t>7.10.2024 г.</a:t>
            </a:fld>
            <a:endParaRPr lang="en-GB" dirty="0">
              <a:solidFill>
                <a:prstClr val="black"/>
              </a:solidFill>
            </a:endParaRPr>
          </a:p>
        </p:txBody>
      </p:sp>
      <p:sp>
        <p:nvSpPr>
          <p:cNvPr id="13" name="Footer Placeholder 4">
            <a:extLst>
              <a:ext uri="{FF2B5EF4-FFF2-40B4-BE49-F238E27FC236}">
                <a16:creationId xmlns:a16="http://schemas.microsoft.com/office/drawing/2014/main" id="{DD274B0C-C0C1-479C-BFCF-8B88549964C7}"/>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17" name="Slide Number Placeholder 5">
            <a:extLst>
              <a:ext uri="{FF2B5EF4-FFF2-40B4-BE49-F238E27FC236}">
                <a16:creationId xmlns:a16="http://schemas.microsoft.com/office/drawing/2014/main" id="{37882860-BAC2-4DAF-A259-3A07E43D476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123693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Заглавие и 4 съдържания">
    <p:spTree>
      <p:nvGrpSpPr>
        <p:cNvPr id="1" name=""/>
        <p:cNvGrpSpPr/>
        <p:nvPr/>
      </p:nvGrpSpPr>
      <p:grpSpPr>
        <a:xfrm>
          <a:off x="0" y="0"/>
          <a:ext cx="0" cy="0"/>
          <a:chOff x="0" y="0"/>
          <a:chExt cx="0" cy="0"/>
        </a:xfrm>
      </p:grpSpPr>
      <p:sp>
        <p:nvSpPr>
          <p:cNvPr id="2" name="Заглавие 1"/>
          <p:cNvSpPr>
            <a:spLocks noGrp="1"/>
          </p:cNvSpPr>
          <p:nvPr>
            <p:ph type="title" sz="quarter"/>
          </p:nvPr>
        </p:nvSpPr>
        <p:spPr>
          <a:xfrm>
            <a:off x="609600" y="274638"/>
            <a:ext cx="10972800" cy="1143000"/>
          </a:xfrm>
          <a:prstGeom prst="rect">
            <a:avLst/>
          </a:prstGeom>
        </p:spPr>
        <p:txBody>
          <a:bodyPr/>
          <a:lstStyle/>
          <a:p>
            <a:r>
              <a:rPr lang="bg-BG"/>
              <a:t>Редакт. стил загл. образец</a:t>
            </a:r>
          </a:p>
        </p:txBody>
      </p:sp>
      <p:sp>
        <p:nvSpPr>
          <p:cNvPr id="3" name="Контейнер за съдържание 2"/>
          <p:cNvSpPr>
            <a:spLocks noGrp="1"/>
          </p:cNvSpPr>
          <p:nvPr>
            <p:ph sz="quarter" idx="1"/>
          </p:nvPr>
        </p:nvSpPr>
        <p:spPr>
          <a:xfrm>
            <a:off x="609600" y="1600200"/>
            <a:ext cx="5384800" cy="2185988"/>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съдържание 3"/>
          <p:cNvSpPr>
            <a:spLocks noGrp="1"/>
          </p:cNvSpPr>
          <p:nvPr>
            <p:ph sz="quarter" idx="2"/>
          </p:nvPr>
        </p:nvSpPr>
        <p:spPr>
          <a:xfrm>
            <a:off x="6197600" y="1600200"/>
            <a:ext cx="5384800" cy="2185988"/>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Контейнер за съдържание 4"/>
          <p:cNvSpPr>
            <a:spLocks noGrp="1"/>
          </p:cNvSpPr>
          <p:nvPr>
            <p:ph sz="quarter" idx="3"/>
          </p:nvPr>
        </p:nvSpPr>
        <p:spPr>
          <a:xfrm>
            <a:off x="609600" y="3938589"/>
            <a:ext cx="5384800" cy="2187575"/>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6" name="Контейнер за съдържание 5"/>
          <p:cNvSpPr>
            <a:spLocks noGrp="1"/>
          </p:cNvSpPr>
          <p:nvPr>
            <p:ph sz="quarter" idx="4"/>
          </p:nvPr>
        </p:nvSpPr>
        <p:spPr>
          <a:xfrm>
            <a:off x="6197600" y="3938589"/>
            <a:ext cx="5384800" cy="2187575"/>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7" name="Контейнер за дата 6"/>
          <p:cNvSpPr>
            <a:spLocks noGrp="1"/>
          </p:cNvSpPr>
          <p:nvPr>
            <p:ph type="dt" sz="half" idx="10"/>
          </p:nvPr>
        </p:nvSpPr>
        <p:spPr>
          <a:xfrm>
            <a:off x="609600" y="6245225"/>
            <a:ext cx="2844800" cy="476250"/>
          </a:xfrm>
        </p:spPr>
        <p:txBody>
          <a:bodyPr/>
          <a:lstStyle>
            <a:lvl1pPr>
              <a:defRPr/>
            </a:lvl1pPr>
          </a:lstStyle>
          <a:p>
            <a:endParaRPr lang="bg-BG" altLang="bg-BG">
              <a:solidFill>
                <a:prstClr val="black"/>
              </a:solidFill>
            </a:endParaRPr>
          </a:p>
        </p:txBody>
      </p:sp>
      <p:sp>
        <p:nvSpPr>
          <p:cNvPr id="8" name="Контейнер за долния колонтитул 7"/>
          <p:cNvSpPr>
            <a:spLocks noGrp="1"/>
          </p:cNvSpPr>
          <p:nvPr>
            <p:ph type="ftr" sz="quarter" idx="11"/>
          </p:nvPr>
        </p:nvSpPr>
        <p:spPr>
          <a:xfrm>
            <a:off x="4165600" y="6245225"/>
            <a:ext cx="3860800" cy="476250"/>
          </a:xfrm>
        </p:spPr>
        <p:txBody>
          <a:bodyPr/>
          <a:lstStyle>
            <a:lvl1pPr>
              <a:defRPr/>
            </a:lvl1pPr>
          </a:lstStyle>
          <a:p>
            <a:endParaRPr lang="bg-BG" altLang="bg-BG">
              <a:solidFill>
                <a:prstClr val="black"/>
              </a:solidFill>
            </a:endParaRPr>
          </a:p>
        </p:txBody>
      </p:sp>
      <p:sp>
        <p:nvSpPr>
          <p:cNvPr id="9" name="Контейнер за номер на слайда 8"/>
          <p:cNvSpPr>
            <a:spLocks noGrp="1"/>
          </p:cNvSpPr>
          <p:nvPr>
            <p:ph type="sldNum" sz="quarter" idx="12"/>
          </p:nvPr>
        </p:nvSpPr>
        <p:spPr>
          <a:xfrm>
            <a:off x="8737600" y="6245225"/>
            <a:ext cx="2844800" cy="476250"/>
          </a:xfrm>
        </p:spPr>
        <p:txBody>
          <a:bodyPr/>
          <a:lstStyle>
            <a:lvl1pPr>
              <a:defRPr/>
            </a:lvl1pPr>
          </a:lstStyle>
          <a:p>
            <a:fld id="{C20387F4-3B38-4CE4-AD84-FE24278ED2D2}" type="slidenum">
              <a:rPr lang="bg-BG" altLang="bg-BG">
                <a:solidFill>
                  <a:prstClr val="black"/>
                </a:solidFill>
              </a:rPr>
              <a:pPr/>
              <a:t>‹#›</a:t>
            </a:fld>
            <a:endParaRPr lang="bg-BG" altLang="bg-BG">
              <a:solidFill>
                <a:prstClr val="black"/>
              </a:solidFill>
            </a:endParaRPr>
          </a:p>
        </p:txBody>
      </p:sp>
    </p:spTree>
    <p:extLst>
      <p:ext uri="{BB962C8B-B14F-4D97-AF65-F5344CB8AC3E}">
        <p14:creationId xmlns:p14="http://schemas.microsoft.com/office/powerpoint/2010/main" val="4213551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592EF85-B08C-4109-9BD7-A3E94494671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2EEC062B-8402-47F7-A6CD-F82F5D6AFE17}" type="datetime1">
              <a:rPr lang="bg-BG" smtClean="0">
                <a:solidFill>
                  <a:prstClr val="black"/>
                </a:solidFill>
              </a:rPr>
              <a:pPr/>
              <a:t>7.10.2024 г.</a:t>
            </a:fld>
            <a:endParaRPr lang="en-GB" dirty="0">
              <a:solidFill>
                <a:prstClr val="black"/>
              </a:solidFill>
            </a:endParaRPr>
          </a:p>
        </p:txBody>
      </p:sp>
      <p:sp>
        <p:nvSpPr>
          <p:cNvPr id="8" name="Footer Placeholder 4">
            <a:extLst>
              <a:ext uri="{FF2B5EF4-FFF2-40B4-BE49-F238E27FC236}">
                <a16:creationId xmlns:a16="http://schemas.microsoft.com/office/drawing/2014/main" id="{906C1207-88DB-465D-9133-CD1E5596521F}"/>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dirty="0">
                <a:solidFill>
                  <a:prstClr val="black"/>
                </a:solidFill>
              </a:rPr>
              <a:t>Национален </a:t>
            </a:r>
            <a:r>
              <a:rPr lang="ru-RU" dirty="0" err="1">
                <a:solidFill>
                  <a:prstClr val="black"/>
                </a:solidFill>
              </a:rPr>
              <a:t>военен</a:t>
            </a:r>
            <a:r>
              <a:rPr lang="ru-RU" dirty="0">
                <a:solidFill>
                  <a:prstClr val="black"/>
                </a:solidFill>
              </a:rPr>
              <a:t> университет „Васил </a:t>
            </a:r>
            <a:r>
              <a:rPr lang="ru-RU" dirty="0" err="1">
                <a:solidFill>
                  <a:prstClr val="black"/>
                </a:solidFill>
              </a:rPr>
              <a:t>Левски</a:t>
            </a:r>
            <a:r>
              <a:rPr lang="ru-RU" dirty="0">
                <a:solidFill>
                  <a:prstClr val="black"/>
                </a:solidFill>
              </a:rPr>
              <a:t>“ </a:t>
            </a:r>
            <a:r>
              <a:rPr lang="ru-RU" dirty="0" err="1">
                <a:solidFill>
                  <a:prstClr val="black"/>
                </a:solidFill>
              </a:rPr>
              <a:t>Некласифицирана</a:t>
            </a:r>
            <a:r>
              <a:rPr lang="ru-RU" dirty="0">
                <a:solidFill>
                  <a:prstClr val="black"/>
                </a:solidFill>
              </a:rPr>
              <a:t> информация</a:t>
            </a:r>
            <a:endParaRPr lang="bg-BG" dirty="0">
              <a:solidFill>
                <a:prstClr val="black"/>
              </a:solidFill>
            </a:endParaRPr>
          </a:p>
        </p:txBody>
      </p:sp>
      <p:sp>
        <p:nvSpPr>
          <p:cNvPr id="9" name="Slide Number Placeholder 5">
            <a:extLst>
              <a:ext uri="{FF2B5EF4-FFF2-40B4-BE49-F238E27FC236}">
                <a16:creationId xmlns:a16="http://schemas.microsoft.com/office/drawing/2014/main" id="{CD8A9181-671C-4915-B292-4367A8CFA80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66574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314A215-DE77-4AC0-8FCB-1D1CD4FFA8F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4C3C6D43-6E0F-49BE-B03B-940F17E21D92}" type="datetime1">
              <a:rPr lang="bg-BG" smtClean="0">
                <a:solidFill>
                  <a:prstClr val="black"/>
                </a:solidFill>
              </a:rPr>
              <a:pPr/>
              <a:t>7.10.2024 г.</a:t>
            </a:fld>
            <a:endParaRPr lang="en-GB" dirty="0">
              <a:solidFill>
                <a:prstClr val="black"/>
              </a:solidFill>
            </a:endParaRPr>
          </a:p>
        </p:txBody>
      </p:sp>
      <p:sp>
        <p:nvSpPr>
          <p:cNvPr id="13" name="Footer Placeholder 4">
            <a:extLst>
              <a:ext uri="{FF2B5EF4-FFF2-40B4-BE49-F238E27FC236}">
                <a16:creationId xmlns:a16="http://schemas.microsoft.com/office/drawing/2014/main" id="{DD274B0C-C0C1-479C-BFCF-8B88549964C7}"/>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17" name="Slide Number Placeholder 5">
            <a:extLst>
              <a:ext uri="{FF2B5EF4-FFF2-40B4-BE49-F238E27FC236}">
                <a16:creationId xmlns:a16="http://schemas.microsoft.com/office/drawing/2014/main" id="{37882860-BAC2-4DAF-A259-3A07E43D476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64832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cSld name="Заглавие и 4 съдържания">
    <p:spTree>
      <p:nvGrpSpPr>
        <p:cNvPr id="1" name=""/>
        <p:cNvGrpSpPr/>
        <p:nvPr/>
      </p:nvGrpSpPr>
      <p:grpSpPr>
        <a:xfrm>
          <a:off x="0" y="0"/>
          <a:ext cx="0" cy="0"/>
          <a:chOff x="0" y="0"/>
          <a:chExt cx="0" cy="0"/>
        </a:xfrm>
      </p:grpSpPr>
      <p:sp>
        <p:nvSpPr>
          <p:cNvPr id="2" name="Заглавие 1"/>
          <p:cNvSpPr>
            <a:spLocks noGrp="1"/>
          </p:cNvSpPr>
          <p:nvPr>
            <p:ph type="title" sz="quarter"/>
          </p:nvPr>
        </p:nvSpPr>
        <p:spPr>
          <a:xfrm>
            <a:off x="609600" y="274638"/>
            <a:ext cx="10972800" cy="1143000"/>
          </a:xfrm>
          <a:prstGeom prst="rect">
            <a:avLst/>
          </a:prstGeom>
        </p:spPr>
        <p:txBody>
          <a:bodyPr/>
          <a:lstStyle/>
          <a:p>
            <a:r>
              <a:rPr lang="bg-BG"/>
              <a:t>Редакт. стил загл. образец</a:t>
            </a:r>
          </a:p>
        </p:txBody>
      </p:sp>
      <p:sp>
        <p:nvSpPr>
          <p:cNvPr id="3" name="Контейнер за съдържание 2"/>
          <p:cNvSpPr>
            <a:spLocks noGrp="1"/>
          </p:cNvSpPr>
          <p:nvPr>
            <p:ph sz="quarter" idx="1"/>
          </p:nvPr>
        </p:nvSpPr>
        <p:spPr>
          <a:xfrm>
            <a:off x="609600" y="1600200"/>
            <a:ext cx="5384800" cy="2185988"/>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съдържание 3"/>
          <p:cNvSpPr>
            <a:spLocks noGrp="1"/>
          </p:cNvSpPr>
          <p:nvPr>
            <p:ph sz="quarter" idx="2"/>
          </p:nvPr>
        </p:nvSpPr>
        <p:spPr>
          <a:xfrm>
            <a:off x="6197600" y="1600200"/>
            <a:ext cx="5384800" cy="2185988"/>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Контейнер за съдържание 4"/>
          <p:cNvSpPr>
            <a:spLocks noGrp="1"/>
          </p:cNvSpPr>
          <p:nvPr>
            <p:ph sz="quarter" idx="3"/>
          </p:nvPr>
        </p:nvSpPr>
        <p:spPr>
          <a:xfrm>
            <a:off x="609600" y="3938589"/>
            <a:ext cx="5384800" cy="2187575"/>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6" name="Контейнер за съдържание 5"/>
          <p:cNvSpPr>
            <a:spLocks noGrp="1"/>
          </p:cNvSpPr>
          <p:nvPr>
            <p:ph sz="quarter" idx="4"/>
          </p:nvPr>
        </p:nvSpPr>
        <p:spPr>
          <a:xfrm>
            <a:off x="6197600" y="3938589"/>
            <a:ext cx="5384800" cy="2187575"/>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7" name="Контейнер за дата 6"/>
          <p:cNvSpPr>
            <a:spLocks noGrp="1"/>
          </p:cNvSpPr>
          <p:nvPr>
            <p:ph type="dt" sz="half" idx="10"/>
          </p:nvPr>
        </p:nvSpPr>
        <p:spPr>
          <a:xfrm>
            <a:off x="609600" y="6245225"/>
            <a:ext cx="2844800" cy="476250"/>
          </a:xfrm>
        </p:spPr>
        <p:txBody>
          <a:bodyPr/>
          <a:lstStyle>
            <a:lvl1pPr>
              <a:defRPr/>
            </a:lvl1pPr>
          </a:lstStyle>
          <a:p>
            <a:endParaRPr lang="bg-BG" altLang="bg-BG">
              <a:solidFill>
                <a:prstClr val="black"/>
              </a:solidFill>
            </a:endParaRPr>
          </a:p>
        </p:txBody>
      </p:sp>
      <p:sp>
        <p:nvSpPr>
          <p:cNvPr id="8" name="Контейнер за долния колонтитул 7"/>
          <p:cNvSpPr>
            <a:spLocks noGrp="1"/>
          </p:cNvSpPr>
          <p:nvPr>
            <p:ph type="ftr" sz="quarter" idx="11"/>
          </p:nvPr>
        </p:nvSpPr>
        <p:spPr>
          <a:xfrm>
            <a:off x="4165600" y="6245225"/>
            <a:ext cx="3860800" cy="476250"/>
          </a:xfrm>
        </p:spPr>
        <p:txBody>
          <a:bodyPr/>
          <a:lstStyle>
            <a:lvl1pPr>
              <a:defRPr/>
            </a:lvl1pPr>
          </a:lstStyle>
          <a:p>
            <a:endParaRPr lang="bg-BG" altLang="bg-BG">
              <a:solidFill>
                <a:prstClr val="black"/>
              </a:solidFill>
            </a:endParaRPr>
          </a:p>
        </p:txBody>
      </p:sp>
      <p:sp>
        <p:nvSpPr>
          <p:cNvPr id="9" name="Контейнер за номер на слайда 8"/>
          <p:cNvSpPr>
            <a:spLocks noGrp="1"/>
          </p:cNvSpPr>
          <p:nvPr>
            <p:ph type="sldNum" sz="quarter" idx="12"/>
          </p:nvPr>
        </p:nvSpPr>
        <p:spPr>
          <a:xfrm>
            <a:off x="8737600" y="6245225"/>
            <a:ext cx="2844800" cy="476250"/>
          </a:xfrm>
        </p:spPr>
        <p:txBody>
          <a:bodyPr/>
          <a:lstStyle>
            <a:lvl1pPr>
              <a:defRPr/>
            </a:lvl1pPr>
          </a:lstStyle>
          <a:p>
            <a:fld id="{C20387F4-3B38-4CE4-AD84-FE24278ED2D2}" type="slidenum">
              <a:rPr lang="bg-BG" altLang="bg-BG">
                <a:solidFill>
                  <a:prstClr val="black"/>
                </a:solidFill>
              </a:rPr>
              <a:pPr/>
              <a:t>‹#›</a:t>
            </a:fld>
            <a:endParaRPr lang="bg-BG" altLang="bg-BG">
              <a:solidFill>
                <a:prstClr val="black"/>
              </a:solidFill>
            </a:endParaRPr>
          </a:p>
        </p:txBody>
      </p:sp>
    </p:spTree>
    <p:extLst>
      <p:ext uri="{BB962C8B-B14F-4D97-AF65-F5344CB8AC3E}">
        <p14:creationId xmlns:p14="http://schemas.microsoft.com/office/powerpoint/2010/main" val="4150532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592EF85-B08C-4109-9BD7-A3E94494671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2EEC062B-8402-47F7-A6CD-F82F5D6AFE17}" type="datetime1">
              <a:rPr lang="bg-BG" smtClean="0">
                <a:solidFill>
                  <a:prstClr val="black"/>
                </a:solidFill>
              </a:rPr>
              <a:pPr/>
              <a:t>7.10.2024 г.</a:t>
            </a:fld>
            <a:endParaRPr lang="en-GB" dirty="0">
              <a:solidFill>
                <a:prstClr val="black"/>
              </a:solidFill>
            </a:endParaRPr>
          </a:p>
        </p:txBody>
      </p:sp>
      <p:sp>
        <p:nvSpPr>
          <p:cNvPr id="8" name="Footer Placeholder 4">
            <a:extLst>
              <a:ext uri="{FF2B5EF4-FFF2-40B4-BE49-F238E27FC236}">
                <a16:creationId xmlns:a16="http://schemas.microsoft.com/office/drawing/2014/main" id="{906C1207-88DB-465D-9133-CD1E5596521F}"/>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dirty="0">
                <a:solidFill>
                  <a:prstClr val="black"/>
                </a:solidFill>
              </a:rPr>
              <a:t>Национален </a:t>
            </a:r>
            <a:r>
              <a:rPr lang="ru-RU" dirty="0" err="1">
                <a:solidFill>
                  <a:prstClr val="black"/>
                </a:solidFill>
              </a:rPr>
              <a:t>военен</a:t>
            </a:r>
            <a:r>
              <a:rPr lang="ru-RU" dirty="0">
                <a:solidFill>
                  <a:prstClr val="black"/>
                </a:solidFill>
              </a:rPr>
              <a:t> университет „Васил </a:t>
            </a:r>
            <a:r>
              <a:rPr lang="ru-RU" dirty="0" err="1">
                <a:solidFill>
                  <a:prstClr val="black"/>
                </a:solidFill>
              </a:rPr>
              <a:t>Левски</a:t>
            </a:r>
            <a:r>
              <a:rPr lang="ru-RU" dirty="0">
                <a:solidFill>
                  <a:prstClr val="black"/>
                </a:solidFill>
              </a:rPr>
              <a:t>“ </a:t>
            </a:r>
            <a:r>
              <a:rPr lang="ru-RU" dirty="0" err="1">
                <a:solidFill>
                  <a:prstClr val="black"/>
                </a:solidFill>
              </a:rPr>
              <a:t>Некласифицирана</a:t>
            </a:r>
            <a:r>
              <a:rPr lang="ru-RU" dirty="0">
                <a:solidFill>
                  <a:prstClr val="black"/>
                </a:solidFill>
              </a:rPr>
              <a:t> информация</a:t>
            </a:r>
            <a:endParaRPr lang="bg-BG" dirty="0">
              <a:solidFill>
                <a:prstClr val="black"/>
              </a:solidFill>
            </a:endParaRPr>
          </a:p>
        </p:txBody>
      </p:sp>
      <p:sp>
        <p:nvSpPr>
          <p:cNvPr id="9" name="Slide Number Placeholder 5">
            <a:extLst>
              <a:ext uri="{FF2B5EF4-FFF2-40B4-BE49-F238E27FC236}">
                <a16:creationId xmlns:a16="http://schemas.microsoft.com/office/drawing/2014/main" id="{CD8A9181-671C-4915-B292-4367A8CFA80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28377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314A215-DE77-4AC0-8FCB-1D1CD4FFA8F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4C3C6D43-6E0F-49BE-B03B-940F17E21D92}" type="datetime1">
              <a:rPr lang="bg-BG" smtClean="0">
                <a:solidFill>
                  <a:prstClr val="black"/>
                </a:solidFill>
              </a:rPr>
              <a:pPr/>
              <a:t>7.10.2024 г.</a:t>
            </a:fld>
            <a:endParaRPr lang="en-GB" dirty="0">
              <a:solidFill>
                <a:prstClr val="black"/>
              </a:solidFill>
            </a:endParaRPr>
          </a:p>
        </p:txBody>
      </p:sp>
      <p:sp>
        <p:nvSpPr>
          <p:cNvPr id="13" name="Footer Placeholder 4">
            <a:extLst>
              <a:ext uri="{FF2B5EF4-FFF2-40B4-BE49-F238E27FC236}">
                <a16:creationId xmlns:a16="http://schemas.microsoft.com/office/drawing/2014/main" id="{DD274B0C-C0C1-479C-BFCF-8B88549964C7}"/>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17" name="Slide Number Placeholder 5">
            <a:extLst>
              <a:ext uri="{FF2B5EF4-FFF2-40B4-BE49-F238E27FC236}">
                <a16:creationId xmlns:a16="http://schemas.microsoft.com/office/drawing/2014/main" id="{37882860-BAC2-4DAF-A259-3A07E43D476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2223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fourObj">
  <p:cSld name="Заглавие и 4 съдържания">
    <p:spTree>
      <p:nvGrpSpPr>
        <p:cNvPr id="1" name=""/>
        <p:cNvGrpSpPr/>
        <p:nvPr/>
      </p:nvGrpSpPr>
      <p:grpSpPr>
        <a:xfrm>
          <a:off x="0" y="0"/>
          <a:ext cx="0" cy="0"/>
          <a:chOff x="0" y="0"/>
          <a:chExt cx="0" cy="0"/>
        </a:xfrm>
      </p:grpSpPr>
      <p:sp>
        <p:nvSpPr>
          <p:cNvPr id="2" name="Заглавие 1"/>
          <p:cNvSpPr>
            <a:spLocks noGrp="1"/>
          </p:cNvSpPr>
          <p:nvPr>
            <p:ph type="title" sz="quarter"/>
          </p:nvPr>
        </p:nvSpPr>
        <p:spPr>
          <a:xfrm>
            <a:off x="609600" y="274638"/>
            <a:ext cx="10972800" cy="1143000"/>
          </a:xfrm>
          <a:prstGeom prst="rect">
            <a:avLst/>
          </a:prstGeom>
        </p:spPr>
        <p:txBody>
          <a:bodyPr/>
          <a:lstStyle/>
          <a:p>
            <a:r>
              <a:rPr lang="bg-BG"/>
              <a:t>Редакт. стил загл. образец</a:t>
            </a:r>
          </a:p>
        </p:txBody>
      </p:sp>
      <p:sp>
        <p:nvSpPr>
          <p:cNvPr id="3" name="Контейнер за съдържание 2"/>
          <p:cNvSpPr>
            <a:spLocks noGrp="1"/>
          </p:cNvSpPr>
          <p:nvPr>
            <p:ph sz="quarter" idx="1"/>
          </p:nvPr>
        </p:nvSpPr>
        <p:spPr>
          <a:xfrm>
            <a:off x="609600" y="1600200"/>
            <a:ext cx="5384800" cy="2185988"/>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съдържание 3"/>
          <p:cNvSpPr>
            <a:spLocks noGrp="1"/>
          </p:cNvSpPr>
          <p:nvPr>
            <p:ph sz="quarter" idx="2"/>
          </p:nvPr>
        </p:nvSpPr>
        <p:spPr>
          <a:xfrm>
            <a:off x="6197600" y="1600200"/>
            <a:ext cx="5384800" cy="2185988"/>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Контейнер за съдържание 4"/>
          <p:cNvSpPr>
            <a:spLocks noGrp="1"/>
          </p:cNvSpPr>
          <p:nvPr>
            <p:ph sz="quarter" idx="3"/>
          </p:nvPr>
        </p:nvSpPr>
        <p:spPr>
          <a:xfrm>
            <a:off x="609600" y="3938589"/>
            <a:ext cx="5384800" cy="2187575"/>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6" name="Контейнер за съдържание 5"/>
          <p:cNvSpPr>
            <a:spLocks noGrp="1"/>
          </p:cNvSpPr>
          <p:nvPr>
            <p:ph sz="quarter" idx="4"/>
          </p:nvPr>
        </p:nvSpPr>
        <p:spPr>
          <a:xfrm>
            <a:off x="6197600" y="3938589"/>
            <a:ext cx="5384800" cy="2187575"/>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7" name="Контейнер за дата 6"/>
          <p:cNvSpPr>
            <a:spLocks noGrp="1"/>
          </p:cNvSpPr>
          <p:nvPr>
            <p:ph type="dt" sz="half" idx="10"/>
          </p:nvPr>
        </p:nvSpPr>
        <p:spPr>
          <a:xfrm>
            <a:off x="609600" y="6245225"/>
            <a:ext cx="2844800" cy="476250"/>
          </a:xfrm>
        </p:spPr>
        <p:txBody>
          <a:bodyPr/>
          <a:lstStyle>
            <a:lvl1pPr>
              <a:defRPr/>
            </a:lvl1pPr>
          </a:lstStyle>
          <a:p>
            <a:endParaRPr lang="bg-BG" altLang="bg-BG"/>
          </a:p>
        </p:txBody>
      </p:sp>
      <p:sp>
        <p:nvSpPr>
          <p:cNvPr id="8" name="Контейнер за долния колонтитул 7"/>
          <p:cNvSpPr>
            <a:spLocks noGrp="1"/>
          </p:cNvSpPr>
          <p:nvPr>
            <p:ph type="ftr" sz="quarter" idx="11"/>
          </p:nvPr>
        </p:nvSpPr>
        <p:spPr>
          <a:xfrm>
            <a:off x="4165600" y="6245225"/>
            <a:ext cx="3860800" cy="476250"/>
          </a:xfrm>
        </p:spPr>
        <p:txBody>
          <a:bodyPr/>
          <a:lstStyle>
            <a:lvl1pPr>
              <a:defRPr/>
            </a:lvl1pPr>
          </a:lstStyle>
          <a:p>
            <a:endParaRPr lang="bg-BG" altLang="bg-BG"/>
          </a:p>
        </p:txBody>
      </p:sp>
      <p:sp>
        <p:nvSpPr>
          <p:cNvPr id="9" name="Контейнер за номер на слайда 8"/>
          <p:cNvSpPr>
            <a:spLocks noGrp="1"/>
          </p:cNvSpPr>
          <p:nvPr>
            <p:ph type="sldNum" sz="quarter" idx="12"/>
          </p:nvPr>
        </p:nvSpPr>
        <p:spPr>
          <a:xfrm>
            <a:off x="8737600" y="6245225"/>
            <a:ext cx="2844800" cy="476250"/>
          </a:xfrm>
        </p:spPr>
        <p:txBody>
          <a:bodyPr/>
          <a:lstStyle>
            <a:lvl1pPr>
              <a:defRPr/>
            </a:lvl1pPr>
          </a:lstStyle>
          <a:p>
            <a:fld id="{C20387F4-3B38-4CE4-AD84-FE24278ED2D2}" type="slidenum">
              <a:rPr lang="bg-BG" altLang="bg-BG"/>
              <a:pPr/>
              <a:t>‹#›</a:t>
            </a:fld>
            <a:endParaRPr lang="bg-BG" altLang="bg-BG"/>
          </a:p>
        </p:txBody>
      </p:sp>
    </p:spTree>
    <p:extLst>
      <p:ext uri="{BB962C8B-B14F-4D97-AF65-F5344CB8AC3E}">
        <p14:creationId xmlns:p14="http://schemas.microsoft.com/office/powerpoint/2010/main" val="22171294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592EF85-B08C-4109-9BD7-A3E94494671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2EEC062B-8402-47F7-A6CD-F82F5D6AFE17}" type="datetime1">
              <a:rPr lang="bg-BG" smtClean="0">
                <a:solidFill>
                  <a:prstClr val="black"/>
                </a:solidFill>
              </a:rPr>
              <a:pPr/>
              <a:t>7.10.2024 г.</a:t>
            </a:fld>
            <a:endParaRPr lang="en-GB" dirty="0">
              <a:solidFill>
                <a:prstClr val="black"/>
              </a:solidFill>
            </a:endParaRPr>
          </a:p>
        </p:txBody>
      </p:sp>
      <p:sp>
        <p:nvSpPr>
          <p:cNvPr id="8" name="Footer Placeholder 4">
            <a:extLst>
              <a:ext uri="{FF2B5EF4-FFF2-40B4-BE49-F238E27FC236}">
                <a16:creationId xmlns:a16="http://schemas.microsoft.com/office/drawing/2014/main" id="{906C1207-88DB-465D-9133-CD1E5596521F}"/>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dirty="0">
                <a:solidFill>
                  <a:prstClr val="black"/>
                </a:solidFill>
              </a:rPr>
              <a:t>Национален </a:t>
            </a:r>
            <a:r>
              <a:rPr lang="ru-RU" dirty="0" err="1">
                <a:solidFill>
                  <a:prstClr val="black"/>
                </a:solidFill>
              </a:rPr>
              <a:t>военен</a:t>
            </a:r>
            <a:r>
              <a:rPr lang="ru-RU" dirty="0">
                <a:solidFill>
                  <a:prstClr val="black"/>
                </a:solidFill>
              </a:rPr>
              <a:t> университет „Васил </a:t>
            </a:r>
            <a:r>
              <a:rPr lang="ru-RU" dirty="0" err="1">
                <a:solidFill>
                  <a:prstClr val="black"/>
                </a:solidFill>
              </a:rPr>
              <a:t>Левски</a:t>
            </a:r>
            <a:r>
              <a:rPr lang="ru-RU" dirty="0">
                <a:solidFill>
                  <a:prstClr val="black"/>
                </a:solidFill>
              </a:rPr>
              <a:t>“ </a:t>
            </a:r>
            <a:r>
              <a:rPr lang="ru-RU" dirty="0" err="1">
                <a:solidFill>
                  <a:prstClr val="black"/>
                </a:solidFill>
              </a:rPr>
              <a:t>Некласифицирана</a:t>
            </a:r>
            <a:r>
              <a:rPr lang="ru-RU" dirty="0">
                <a:solidFill>
                  <a:prstClr val="black"/>
                </a:solidFill>
              </a:rPr>
              <a:t> информация</a:t>
            </a:r>
            <a:endParaRPr lang="bg-BG" dirty="0">
              <a:solidFill>
                <a:prstClr val="black"/>
              </a:solidFill>
            </a:endParaRPr>
          </a:p>
        </p:txBody>
      </p:sp>
      <p:sp>
        <p:nvSpPr>
          <p:cNvPr id="9" name="Slide Number Placeholder 5">
            <a:extLst>
              <a:ext uri="{FF2B5EF4-FFF2-40B4-BE49-F238E27FC236}">
                <a16:creationId xmlns:a16="http://schemas.microsoft.com/office/drawing/2014/main" id="{CD8A9181-671C-4915-B292-4367A8CFA80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88655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314A215-DE77-4AC0-8FCB-1D1CD4FFA8F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4C3C6D43-6E0F-49BE-B03B-940F17E21D92}" type="datetime1">
              <a:rPr lang="bg-BG" smtClean="0">
                <a:solidFill>
                  <a:prstClr val="black"/>
                </a:solidFill>
              </a:rPr>
              <a:pPr/>
              <a:t>7.10.2024 г.</a:t>
            </a:fld>
            <a:endParaRPr lang="en-GB" dirty="0">
              <a:solidFill>
                <a:prstClr val="black"/>
              </a:solidFill>
            </a:endParaRPr>
          </a:p>
        </p:txBody>
      </p:sp>
      <p:sp>
        <p:nvSpPr>
          <p:cNvPr id="13" name="Footer Placeholder 4">
            <a:extLst>
              <a:ext uri="{FF2B5EF4-FFF2-40B4-BE49-F238E27FC236}">
                <a16:creationId xmlns:a16="http://schemas.microsoft.com/office/drawing/2014/main" id="{DD274B0C-C0C1-479C-BFCF-8B88549964C7}"/>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17" name="Slide Number Placeholder 5">
            <a:extLst>
              <a:ext uri="{FF2B5EF4-FFF2-40B4-BE49-F238E27FC236}">
                <a16:creationId xmlns:a16="http://schemas.microsoft.com/office/drawing/2014/main" id="{37882860-BAC2-4DAF-A259-3A07E43D476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4648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592EF85-B08C-4109-9BD7-A3E94494671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2EEC062B-8402-47F7-A6CD-F82F5D6AFE17}" type="datetime1">
              <a:rPr lang="bg-BG" smtClean="0">
                <a:solidFill>
                  <a:prstClr val="black"/>
                </a:solidFill>
              </a:rPr>
              <a:pPr/>
              <a:t>7.10.2024 г.</a:t>
            </a:fld>
            <a:endParaRPr lang="en-GB" dirty="0">
              <a:solidFill>
                <a:prstClr val="black"/>
              </a:solidFill>
            </a:endParaRPr>
          </a:p>
        </p:txBody>
      </p:sp>
      <p:sp>
        <p:nvSpPr>
          <p:cNvPr id="8" name="Footer Placeholder 4">
            <a:extLst>
              <a:ext uri="{FF2B5EF4-FFF2-40B4-BE49-F238E27FC236}">
                <a16:creationId xmlns:a16="http://schemas.microsoft.com/office/drawing/2014/main" id="{906C1207-88DB-465D-9133-CD1E5596521F}"/>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dirty="0">
                <a:solidFill>
                  <a:prstClr val="black"/>
                </a:solidFill>
              </a:rPr>
              <a:t>Национален </a:t>
            </a:r>
            <a:r>
              <a:rPr lang="ru-RU" dirty="0" err="1">
                <a:solidFill>
                  <a:prstClr val="black"/>
                </a:solidFill>
              </a:rPr>
              <a:t>военен</a:t>
            </a:r>
            <a:r>
              <a:rPr lang="ru-RU" dirty="0">
                <a:solidFill>
                  <a:prstClr val="black"/>
                </a:solidFill>
              </a:rPr>
              <a:t> университет „Васил </a:t>
            </a:r>
            <a:r>
              <a:rPr lang="ru-RU" dirty="0" err="1">
                <a:solidFill>
                  <a:prstClr val="black"/>
                </a:solidFill>
              </a:rPr>
              <a:t>Левски</a:t>
            </a:r>
            <a:r>
              <a:rPr lang="ru-RU" dirty="0">
                <a:solidFill>
                  <a:prstClr val="black"/>
                </a:solidFill>
              </a:rPr>
              <a:t>“ </a:t>
            </a:r>
            <a:r>
              <a:rPr lang="ru-RU" dirty="0" err="1">
                <a:solidFill>
                  <a:prstClr val="black"/>
                </a:solidFill>
              </a:rPr>
              <a:t>Некласифицирана</a:t>
            </a:r>
            <a:r>
              <a:rPr lang="ru-RU" dirty="0">
                <a:solidFill>
                  <a:prstClr val="black"/>
                </a:solidFill>
              </a:rPr>
              <a:t> информация</a:t>
            </a:r>
            <a:endParaRPr lang="bg-BG" dirty="0">
              <a:solidFill>
                <a:prstClr val="black"/>
              </a:solidFill>
            </a:endParaRPr>
          </a:p>
        </p:txBody>
      </p:sp>
      <p:sp>
        <p:nvSpPr>
          <p:cNvPr id="9" name="Slide Number Placeholder 5">
            <a:extLst>
              <a:ext uri="{FF2B5EF4-FFF2-40B4-BE49-F238E27FC236}">
                <a16:creationId xmlns:a16="http://schemas.microsoft.com/office/drawing/2014/main" id="{CD8A9181-671C-4915-B292-4367A8CFA80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520154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314A215-DE77-4AC0-8FCB-1D1CD4FFA8F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4C3C6D43-6E0F-49BE-B03B-940F17E21D92}" type="datetime1">
              <a:rPr lang="bg-BG" smtClean="0">
                <a:solidFill>
                  <a:prstClr val="black"/>
                </a:solidFill>
              </a:rPr>
              <a:pPr/>
              <a:t>7.10.2024 г.</a:t>
            </a:fld>
            <a:endParaRPr lang="en-GB" dirty="0">
              <a:solidFill>
                <a:prstClr val="black"/>
              </a:solidFill>
            </a:endParaRPr>
          </a:p>
        </p:txBody>
      </p:sp>
      <p:sp>
        <p:nvSpPr>
          <p:cNvPr id="13" name="Footer Placeholder 4">
            <a:extLst>
              <a:ext uri="{FF2B5EF4-FFF2-40B4-BE49-F238E27FC236}">
                <a16:creationId xmlns:a16="http://schemas.microsoft.com/office/drawing/2014/main" id="{DD274B0C-C0C1-479C-BFCF-8B88549964C7}"/>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17" name="Slide Number Placeholder 5">
            <a:extLst>
              <a:ext uri="{FF2B5EF4-FFF2-40B4-BE49-F238E27FC236}">
                <a16:creationId xmlns:a16="http://schemas.microsoft.com/office/drawing/2014/main" id="{37882860-BAC2-4DAF-A259-3A07E43D476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62583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592EF85-B08C-4109-9BD7-A3E94494671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2EEC062B-8402-47F7-A6CD-F82F5D6AFE17}" type="datetime1">
              <a:rPr lang="bg-BG" smtClean="0">
                <a:solidFill>
                  <a:prstClr val="black"/>
                </a:solidFill>
              </a:rPr>
              <a:pPr/>
              <a:t>7.10.2024 г.</a:t>
            </a:fld>
            <a:endParaRPr lang="en-GB" dirty="0">
              <a:solidFill>
                <a:prstClr val="black"/>
              </a:solidFill>
            </a:endParaRPr>
          </a:p>
        </p:txBody>
      </p:sp>
      <p:sp>
        <p:nvSpPr>
          <p:cNvPr id="8" name="Footer Placeholder 4">
            <a:extLst>
              <a:ext uri="{FF2B5EF4-FFF2-40B4-BE49-F238E27FC236}">
                <a16:creationId xmlns:a16="http://schemas.microsoft.com/office/drawing/2014/main" id="{906C1207-88DB-465D-9133-CD1E5596521F}"/>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dirty="0">
                <a:solidFill>
                  <a:prstClr val="black"/>
                </a:solidFill>
              </a:rPr>
              <a:t>Национален </a:t>
            </a:r>
            <a:r>
              <a:rPr lang="ru-RU" dirty="0" err="1">
                <a:solidFill>
                  <a:prstClr val="black"/>
                </a:solidFill>
              </a:rPr>
              <a:t>военен</a:t>
            </a:r>
            <a:r>
              <a:rPr lang="ru-RU" dirty="0">
                <a:solidFill>
                  <a:prstClr val="black"/>
                </a:solidFill>
              </a:rPr>
              <a:t> университет „Васил </a:t>
            </a:r>
            <a:r>
              <a:rPr lang="ru-RU" dirty="0" err="1">
                <a:solidFill>
                  <a:prstClr val="black"/>
                </a:solidFill>
              </a:rPr>
              <a:t>Левски</a:t>
            </a:r>
            <a:r>
              <a:rPr lang="ru-RU" dirty="0">
                <a:solidFill>
                  <a:prstClr val="black"/>
                </a:solidFill>
              </a:rPr>
              <a:t>“ </a:t>
            </a:r>
            <a:r>
              <a:rPr lang="ru-RU" dirty="0" err="1">
                <a:solidFill>
                  <a:prstClr val="black"/>
                </a:solidFill>
              </a:rPr>
              <a:t>Некласифицирана</a:t>
            </a:r>
            <a:r>
              <a:rPr lang="ru-RU" dirty="0">
                <a:solidFill>
                  <a:prstClr val="black"/>
                </a:solidFill>
              </a:rPr>
              <a:t> информация</a:t>
            </a:r>
            <a:endParaRPr lang="bg-BG" dirty="0">
              <a:solidFill>
                <a:prstClr val="black"/>
              </a:solidFill>
            </a:endParaRPr>
          </a:p>
        </p:txBody>
      </p:sp>
      <p:sp>
        <p:nvSpPr>
          <p:cNvPr id="9" name="Slide Number Placeholder 5">
            <a:extLst>
              <a:ext uri="{FF2B5EF4-FFF2-40B4-BE49-F238E27FC236}">
                <a16:creationId xmlns:a16="http://schemas.microsoft.com/office/drawing/2014/main" id="{CD8A9181-671C-4915-B292-4367A8CFA80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471502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314A215-DE77-4AC0-8FCB-1D1CD4FFA8F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4C3C6D43-6E0F-49BE-B03B-940F17E21D92}" type="datetime1">
              <a:rPr lang="bg-BG" smtClean="0">
                <a:solidFill>
                  <a:prstClr val="black"/>
                </a:solidFill>
              </a:rPr>
              <a:pPr/>
              <a:t>7.10.2024 г.</a:t>
            </a:fld>
            <a:endParaRPr lang="en-GB" dirty="0">
              <a:solidFill>
                <a:prstClr val="black"/>
              </a:solidFill>
            </a:endParaRPr>
          </a:p>
        </p:txBody>
      </p:sp>
      <p:sp>
        <p:nvSpPr>
          <p:cNvPr id="13" name="Footer Placeholder 4">
            <a:extLst>
              <a:ext uri="{FF2B5EF4-FFF2-40B4-BE49-F238E27FC236}">
                <a16:creationId xmlns:a16="http://schemas.microsoft.com/office/drawing/2014/main" id="{DD274B0C-C0C1-479C-BFCF-8B88549964C7}"/>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17" name="Slide Number Placeholder 5">
            <a:extLst>
              <a:ext uri="{FF2B5EF4-FFF2-40B4-BE49-F238E27FC236}">
                <a16:creationId xmlns:a16="http://schemas.microsoft.com/office/drawing/2014/main" id="{37882860-BAC2-4DAF-A259-3A07E43D476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079846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592EF85-B08C-4109-9BD7-A3E94494671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2EEC062B-8402-47F7-A6CD-F82F5D6AFE17}" type="datetime1">
              <a:rPr lang="bg-BG" smtClean="0">
                <a:solidFill>
                  <a:prstClr val="black"/>
                </a:solidFill>
              </a:rPr>
              <a:pPr/>
              <a:t>7.10.2024 г.</a:t>
            </a:fld>
            <a:endParaRPr lang="en-GB" dirty="0">
              <a:solidFill>
                <a:prstClr val="black"/>
              </a:solidFill>
            </a:endParaRPr>
          </a:p>
        </p:txBody>
      </p:sp>
      <p:sp>
        <p:nvSpPr>
          <p:cNvPr id="8" name="Footer Placeholder 4">
            <a:extLst>
              <a:ext uri="{FF2B5EF4-FFF2-40B4-BE49-F238E27FC236}">
                <a16:creationId xmlns:a16="http://schemas.microsoft.com/office/drawing/2014/main" id="{906C1207-88DB-465D-9133-CD1E5596521F}"/>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dirty="0">
                <a:solidFill>
                  <a:prstClr val="black"/>
                </a:solidFill>
              </a:rPr>
              <a:t>Национален </a:t>
            </a:r>
            <a:r>
              <a:rPr lang="ru-RU" dirty="0" err="1">
                <a:solidFill>
                  <a:prstClr val="black"/>
                </a:solidFill>
              </a:rPr>
              <a:t>военен</a:t>
            </a:r>
            <a:r>
              <a:rPr lang="ru-RU" dirty="0">
                <a:solidFill>
                  <a:prstClr val="black"/>
                </a:solidFill>
              </a:rPr>
              <a:t> университет „Васил </a:t>
            </a:r>
            <a:r>
              <a:rPr lang="ru-RU" dirty="0" err="1">
                <a:solidFill>
                  <a:prstClr val="black"/>
                </a:solidFill>
              </a:rPr>
              <a:t>Левски</a:t>
            </a:r>
            <a:r>
              <a:rPr lang="ru-RU" dirty="0">
                <a:solidFill>
                  <a:prstClr val="black"/>
                </a:solidFill>
              </a:rPr>
              <a:t>“ </a:t>
            </a:r>
            <a:r>
              <a:rPr lang="ru-RU" dirty="0" err="1">
                <a:solidFill>
                  <a:prstClr val="black"/>
                </a:solidFill>
              </a:rPr>
              <a:t>Некласифицирана</a:t>
            </a:r>
            <a:r>
              <a:rPr lang="ru-RU" dirty="0">
                <a:solidFill>
                  <a:prstClr val="black"/>
                </a:solidFill>
              </a:rPr>
              <a:t> информация</a:t>
            </a:r>
            <a:endParaRPr lang="bg-BG" dirty="0">
              <a:solidFill>
                <a:prstClr val="black"/>
              </a:solidFill>
            </a:endParaRPr>
          </a:p>
        </p:txBody>
      </p:sp>
      <p:sp>
        <p:nvSpPr>
          <p:cNvPr id="9" name="Slide Number Placeholder 5">
            <a:extLst>
              <a:ext uri="{FF2B5EF4-FFF2-40B4-BE49-F238E27FC236}">
                <a16:creationId xmlns:a16="http://schemas.microsoft.com/office/drawing/2014/main" id="{CD8A9181-671C-4915-B292-4367A8CFA80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027476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314A215-DE77-4AC0-8FCB-1D1CD4FFA8F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4C3C6D43-6E0F-49BE-B03B-940F17E21D92}" type="datetime1">
              <a:rPr lang="bg-BG" smtClean="0">
                <a:solidFill>
                  <a:prstClr val="black"/>
                </a:solidFill>
              </a:rPr>
              <a:pPr/>
              <a:t>7.10.2024 г.</a:t>
            </a:fld>
            <a:endParaRPr lang="en-GB" dirty="0">
              <a:solidFill>
                <a:prstClr val="black"/>
              </a:solidFill>
            </a:endParaRPr>
          </a:p>
        </p:txBody>
      </p:sp>
      <p:sp>
        <p:nvSpPr>
          <p:cNvPr id="13" name="Footer Placeholder 4">
            <a:extLst>
              <a:ext uri="{FF2B5EF4-FFF2-40B4-BE49-F238E27FC236}">
                <a16:creationId xmlns:a16="http://schemas.microsoft.com/office/drawing/2014/main" id="{DD274B0C-C0C1-479C-BFCF-8B88549964C7}"/>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17" name="Slide Number Placeholder 5">
            <a:extLst>
              <a:ext uri="{FF2B5EF4-FFF2-40B4-BE49-F238E27FC236}">
                <a16:creationId xmlns:a16="http://schemas.microsoft.com/office/drawing/2014/main" id="{37882860-BAC2-4DAF-A259-3A07E43D476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55491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592EF85-B08C-4109-9BD7-A3E94494671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2EEC062B-8402-47F7-A6CD-F82F5D6AFE17}" type="datetime1">
              <a:rPr lang="bg-BG" smtClean="0">
                <a:solidFill>
                  <a:prstClr val="black"/>
                </a:solidFill>
              </a:rPr>
              <a:pPr/>
              <a:t>7.10.2024 г.</a:t>
            </a:fld>
            <a:endParaRPr lang="en-GB" dirty="0">
              <a:solidFill>
                <a:prstClr val="black"/>
              </a:solidFill>
            </a:endParaRPr>
          </a:p>
        </p:txBody>
      </p:sp>
      <p:sp>
        <p:nvSpPr>
          <p:cNvPr id="8" name="Footer Placeholder 4">
            <a:extLst>
              <a:ext uri="{FF2B5EF4-FFF2-40B4-BE49-F238E27FC236}">
                <a16:creationId xmlns:a16="http://schemas.microsoft.com/office/drawing/2014/main" id="{906C1207-88DB-465D-9133-CD1E5596521F}"/>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dirty="0">
                <a:solidFill>
                  <a:prstClr val="black"/>
                </a:solidFill>
              </a:rPr>
              <a:t>Национален </a:t>
            </a:r>
            <a:r>
              <a:rPr lang="ru-RU" dirty="0" err="1">
                <a:solidFill>
                  <a:prstClr val="black"/>
                </a:solidFill>
              </a:rPr>
              <a:t>военен</a:t>
            </a:r>
            <a:r>
              <a:rPr lang="ru-RU" dirty="0">
                <a:solidFill>
                  <a:prstClr val="black"/>
                </a:solidFill>
              </a:rPr>
              <a:t> университет „Васил </a:t>
            </a:r>
            <a:r>
              <a:rPr lang="ru-RU" dirty="0" err="1">
                <a:solidFill>
                  <a:prstClr val="black"/>
                </a:solidFill>
              </a:rPr>
              <a:t>Левски</a:t>
            </a:r>
            <a:r>
              <a:rPr lang="ru-RU" dirty="0">
                <a:solidFill>
                  <a:prstClr val="black"/>
                </a:solidFill>
              </a:rPr>
              <a:t>“ </a:t>
            </a:r>
            <a:r>
              <a:rPr lang="ru-RU" dirty="0" err="1">
                <a:solidFill>
                  <a:prstClr val="black"/>
                </a:solidFill>
              </a:rPr>
              <a:t>Некласифицирана</a:t>
            </a:r>
            <a:r>
              <a:rPr lang="ru-RU" dirty="0">
                <a:solidFill>
                  <a:prstClr val="black"/>
                </a:solidFill>
              </a:rPr>
              <a:t> информация</a:t>
            </a:r>
            <a:endParaRPr lang="bg-BG" dirty="0">
              <a:solidFill>
                <a:prstClr val="black"/>
              </a:solidFill>
            </a:endParaRPr>
          </a:p>
        </p:txBody>
      </p:sp>
      <p:sp>
        <p:nvSpPr>
          <p:cNvPr id="9" name="Slide Number Placeholder 5">
            <a:extLst>
              <a:ext uri="{FF2B5EF4-FFF2-40B4-BE49-F238E27FC236}">
                <a16:creationId xmlns:a16="http://schemas.microsoft.com/office/drawing/2014/main" id="{CD8A9181-671C-4915-B292-4367A8CFA80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28391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314A215-DE77-4AC0-8FCB-1D1CD4FFA8F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4C3C6D43-6E0F-49BE-B03B-940F17E21D92}" type="datetime1">
              <a:rPr lang="bg-BG" smtClean="0">
                <a:solidFill>
                  <a:prstClr val="black"/>
                </a:solidFill>
              </a:rPr>
              <a:pPr/>
              <a:t>7.10.2024 г.</a:t>
            </a:fld>
            <a:endParaRPr lang="en-GB" dirty="0">
              <a:solidFill>
                <a:prstClr val="black"/>
              </a:solidFill>
            </a:endParaRPr>
          </a:p>
        </p:txBody>
      </p:sp>
      <p:sp>
        <p:nvSpPr>
          <p:cNvPr id="13" name="Footer Placeholder 4">
            <a:extLst>
              <a:ext uri="{FF2B5EF4-FFF2-40B4-BE49-F238E27FC236}">
                <a16:creationId xmlns:a16="http://schemas.microsoft.com/office/drawing/2014/main" id="{DD274B0C-C0C1-479C-BFCF-8B88549964C7}"/>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17" name="Slide Number Placeholder 5">
            <a:extLst>
              <a:ext uri="{FF2B5EF4-FFF2-40B4-BE49-F238E27FC236}">
                <a16:creationId xmlns:a16="http://schemas.microsoft.com/office/drawing/2014/main" id="{37882860-BAC2-4DAF-A259-3A07E43D476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65003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592EF85-B08C-4109-9BD7-A3E94494671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2EEC062B-8402-47F7-A6CD-F82F5D6AFE17}" type="datetime1">
              <a:rPr lang="bg-BG" smtClean="0">
                <a:solidFill>
                  <a:prstClr val="black"/>
                </a:solidFill>
              </a:rPr>
              <a:pPr/>
              <a:t>7.10.2024 г.</a:t>
            </a:fld>
            <a:endParaRPr lang="en-GB" dirty="0">
              <a:solidFill>
                <a:prstClr val="black"/>
              </a:solidFill>
            </a:endParaRPr>
          </a:p>
        </p:txBody>
      </p:sp>
      <p:sp>
        <p:nvSpPr>
          <p:cNvPr id="8" name="Footer Placeholder 4">
            <a:extLst>
              <a:ext uri="{FF2B5EF4-FFF2-40B4-BE49-F238E27FC236}">
                <a16:creationId xmlns:a16="http://schemas.microsoft.com/office/drawing/2014/main" id="{906C1207-88DB-465D-9133-CD1E5596521F}"/>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dirty="0">
                <a:solidFill>
                  <a:prstClr val="black"/>
                </a:solidFill>
              </a:rPr>
              <a:t>Национален </a:t>
            </a:r>
            <a:r>
              <a:rPr lang="ru-RU" dirty="0" err="1">
                <a:solidFill>
                  <a:prstClr val="black"/>
                </a:solidFill>
              </a:rPr>
              <a:t>военен</a:t>
            </a:r>
            <a:r>
              <a:rPr lang="ru-RU" dirty="0">
                <a:solidFill>
                  <a:prstClr val="black"/>
                </a:solidFill>
              </a:rPr>
              <a:t> университет „Васил </a:t>
            </a:r>
            <a:r>
              <a:rPr lang="ru-RU" dirty="0" err="1">
                <a:solidFill>
                  <a:prstClr val="black"/>
                </a:solidFill>
              </a:rPr>
              <a:t>Левски</a:t>
            </a:r>
            <a:r>
              <a:rPr lang="ru-RU" dirty="0">
                <a:solidFill>
                  <a:prstClr val="black"/>
                </a:solidFill>
              </a:rPr>
              <a:t>“ </a:t>
            </a:r>
            <a:r>
              <a:rPr lang="ru-RU" dirty="0" err="1">
                <a:solidFill>
                  <a:prstClr val="black"/>
                </a:solidFill>
              </a:rPr>
              <a:t>Некласифицирана</a:t>
            </a:r>
            <a:r>
              <a:rPr lang="ru-RU" dirty="0">
                <a:solidFill>
                  <a:prstClr val="black"/>
                </a:solidFill>
              </a:rPr>
              <a:t> информация</a:t>
            </a:r>
            <a:endParaRPr lang="bg-BG" dirty="0">
              <a:solidFill>
                <a:prstClr val="black"/>
              </a:solidFill>
            </a:endParaRPr>
          </a:p>
        </p:txBody>
      </p:sp>
      <p:sp>
        <p:nvSpPr>
          <p:cNvPr id="9" name="Slide Number Placeholder 5">
            <a:extLst>
              <a:ext uri="{FF2B5EF4-FFF2-40B4-BE49-F238E27FC236}">
                <a16:creationId xmlns:a16="http://schemas.microsoft.com/office/drawing/2014/main" id="{CD8A9181-671C-4915-B292-4367A8CFA80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950576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592EF85-B08C-4109-9BD7-A3E94494671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2EEC062B-8402-47F7-A6CD-F82F5D6AFE17}" type="datetime1">
              <a:rPr lang="bg-BG" smtClean="0">
                <a:solidFill>
                  <a:prstClr val="black"/>
                </a:solidFill>
              </a:rPr>
              <a:pPr/>
              <a:t>7.10.2024 г.</a:t>
            </a:fld>
            <a:endParaRPr lang="en-GB" dirty="0">
              <a:solidFill>
                <a:prstClr val="black"/>
              </a:solidFill>
            </a:endParaRPr>
          </a:p>
        </p:txBody>
      </p:sp>
      <p:sp>
        <p:nvSpPr>
          <p:cNvPr id="8" name="Footer Placeholder 4">
            <a:extLst>
              <a:ext uri="{FF2B5EF4-FFF2-40B4-BE49-F238E27FC236}">
                <a16:creationId xmlns:a16="http://schemas.microsoft.com/office/drawing/2014/main" id="{906C1207-88DB-465D-9133-CD1E5596521F}"/>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dirty="0">
                <a:solidFill>
                  <a:prstClr val="black"/>
                </a:solidFill>
              </a:rPr>
              <a:t>Национален </a:t>
            </a:r>
            <a:r>
              <a:rPr lang="ru-RU" dirty="0" err="1">
                <a:solidFill>
                  <a:prstClr val="black"/>
                </a:solidFill>
              </a:rPr>
              <a:t>военен</a:t>
            </a:r>
            <a:r>
              <a:rPr lang="ru-RU" dirty="0">
                <a:solidFill>
                  <a:prstClr val="black"/>
                </a:solidFill>
              </a:rPr>
              <a:t> университет „Васил </a:t>
            </a:r>
            <a:r>
              <a:rPr lang="ru-RU" dirty="0" err="1">
                <a:solidFill>
                  <a:prstClr val="black"/>
                </a:solidFill>
              </a:rPr>
              <a:t>Левски</a:t>
            </a:r>
            <a:r>
              <a:rPr lang="ru-RU" dirty="0">
                <a:solidFill>
                  <a:prstClr val="black"/>
                </a:solidFill>
              </a:rPr>
              <a:t>“ </a:t>
            </a:r>
            <a:r>
              <a:rPr lang="ru-RU" dirty="0" err="1">
                <a:solidFill>
                  <a:prstClr val="black"/>
                </a:solidFill>
              </a:rPr>
              <a:t>Некласифицирана</a:t>
            </a:r>
            <a:r>
              <a:rPr lang="ru-RU" dirty="0">
                <a:solidFill>
                  <a:prstClr val="black"/>
                </a:solidFill>
              </a:rPr>
              <a:t> информация</a:t>
            </a:r>
            <a:endParaRPr lang="bg-BG" dirty="0">
              <a:solidFill>
                <a:prstClr val="black"/>
              </a:solidFill>
            </a:endParaRPr>
          </a:p>
        </p:txBody>
      </p:sp>
      <p:sp>
        <p:nvSpPr>
          <p:cNvPr id="9" name="Slide Number Placeholder 5">
            <a:extLst>
              <a:ext uri="{FF2B5EF4-FFF2-40B4-BE49-F238E27FC236}">
                <a16:creationId xmlns:a16="http://schemas.microsoft.com/office/drawing/2014/main" id="{CD8A9181-671C-4915-B292-4367A8CFA80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350052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314A215-DE77-4AC0-8FCB-1D1CD4FFA8F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4C3C6D43-6E0F-49BE-B03B-940F17E21D92}" type="datetime1">
              <a:rPr lang="bg-BG" smtClean="0">
                <a:solidFill>
                  <a:prstClr val="black"/>
                </a:solidFill>
              </a:rPr>
              <a:pPr/>
              <a:t>7.10.2024 г.</a:t>
            </a:fld>
            <a:endParaRPr lang="en-GB" dirty="0">
              <a:solidFill>
                <a:prstClr val="black"/>
              </a:solidFill>
            </a:endParaRPr>
          </a:p>
        </p:txBody>
      </p:sp>
      <p:sp>
        <p:nvSpPr>
          <p:cNvPr id="13" name="Footer Placeholder 4">
            <a:extLst>
              <a:ext uri="{FF2B5EF4-FFF2-40B4-BE49-F238E27FC236}">
                <a16:creationId xmlns:a16="http://schemas.microsoft.com/office/drawing/2014/main" id="{DD274B0C-C0C1-479C-BFCF-8B88549964C7}"/>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17" name="Slide Number Placeholder 5">
            <a:extLst>
              <a:ext uri="{FF2B5EF4-FFF2-40B4-BE49-F238E27FC236}">
                <a16:creationId xmlns:a16="http://schemas.microsoft.com/office/drawing/2014/main" id="{37882860-BAC2-4DAF-A259-3A07E43D476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264945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592EF85-B08C-4109-9BD7-A3E94494671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2EEC062B-8402-47F7-A6CD-F82F5D6AFE17}" type="datetime1">
              <a:rPr lang="bg-BG" smtClean="0">
                <a:solidFill>
                  <a:prstClr val="black"/>
                </a:solidFill>
              </a:rPr>
              <a:pPr/>
              <a:t>7.10.2024 г.</a:t>
            </a:fld>
            <a:endParaRPr lang="en-GB" dirty="0">
              <a:solidFill>
                <a:prstClr val="black"/>
              </a:solidFill>
            </a:endParaRPr>
          </a:p>
        </p:txBody>
      </p:sp>
      <p:sp>
        <p:nvSpPr>
          <p:cNvPr id="8" name="Footer Placeholder 4">
            <a:extLst>
              <a:ext uri="{FF2B5EF4-FFF2-40B4-BE49-F238E27FC236}">
                <a16:creationId xmlns:a16="http://schemas.microsoft.com/office/drawing/2014/main" id="{906C1207-88DB-465D-9133-CD1E5596521F}"/>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dirty="0">
                <a:solidFill>
                  <a:prstClr val="black"/>
                </a:solidFill>
              </a:rPr>
              <a:t>Национален </a:t>
            </a:r>
            <a:r>
              <a:rPr lang="ru-RU" dirty="0" err="1">
                <a:solidFill>
                  <a:prstClr val="black"/>
                </a:solidFill>
              </a:rPr>
              <a:t>военен</a:t>
            </a:r>
            <a:r>
              <a:rPr lang="ru-RU" dirty="0">
                <a:solidFill>
                  <a:prstClr val="black"/>
                </a:solidFill>
              </a:rPr>
              <a:t> университет „Васил </a:t>
            </a:r>
            <a:r>
              <a:rPr lang="ru-RU" dirty="0" err="1">
                <a:solidFill>
                  <a:prstClr val="black"/>
                </a:solidFill>
              </a:rPr>
              <a:t>Левски</a:t>
            </a:r>
            <a:r>
              <a:rPr lang="ru-RU" dirty="0">
                <a:solidFill>
                  <a:prstClr val="black"/>
                </a:solidFill>
              </a:rPr>
              <a:t>“ </a:t>
            </a:r>
            <a:r>
              <a:rPr lang="ru-RU" dirty="0" err="1">
                <a:solidFill>
                  <a:prstClr val="black"/>
                </a:solidFill>
              </a:rPr>
              <a:t>Некласифицирана</a:t>
            </a:r>
            <a:r>
              <a:rPr lang="ru-RU" dirty="0">
                <a:solidFill>
                  <a:prstClr val="black"/>
                </a:solidFill>
              </a:rPr>
              <a:t> информация</a:t>
            </a:r>
            <a:endParaRPr lang="bg-BG" dirty="0">
              <a:solidFill>
                <a:prstClr val="black"/>
              </a:solidFill>
            </a:endParaRPr>
          </a:p>
        </p:txBody>
      </p:sp>
      <p:sp>
        <p:nvSpPr>
          <p:cNvPr id="9" name="Slide Number Placeholder 5">
            <a:extLst>
              <a:ext uri="{FF2B5EF4-FFF2-40B4-BE49-F238E27FC236}">
                <a16:creationId xmlns:a16="http://schemas.microsoft.com/office/drawing/2014/main" id="{CD8A9181-671C-4915-B292-4367A8CFA80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499294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314A215-DE77-4AC0-8FCB-1D1CD4FFA8F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4C3C6D43-6E0F-49BE-B03B-940F17E21D92}" type="datetime1">
              <a:rPr lang="bg-BG" smtClean="0">
                <a:solidFill>
                  <a:prstClr val="black"/>
                </a:solidFill>
              </a:rPr>
              <a:pPr/>
              <a:t>7.10.2024 г.</a:t>
            </a:fld>
            <a:endParaRPr lang="en-GB" dirty="0">
              <a:solidFill>
                <a:prstClr val="black"/>
              </a:solidFill>
            </a:endParaRPr>
          </a:p>
        </p:txBody>
      </p:sp>
      <p:sp>
        <p:nvSpPr>
          <p:cNvPr id="13" name="Footer Placeholder 4">
            <a:extLst>
              <a:ext uri="{FF2B5EF4-FFF2-40B4-BE49-F238E27FC236}">
                <a16:creationId xmlns:a16="http://schemas.microsoft.com/office/drawing/2014/main" id="{DD274B0C-C0C1-479C-BFCF-8B88549964C7}"/>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17" name="Slide Number Placeholder 5">
            <a:extLst>
              <a:ext uri="{FF2B5EF4-FFF2-40B4-BE49-F238E27FC236}">
                <a16:creationId xmlns:a16="http://schemas.microsoft.com/office/drawing/2014/main" id="{37882860-BAC2-4DAF-A259-3A07E43D476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20245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592EF85-B08C-4109-9BD7-A3E94494671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2EEC062B-8402-47F7-A6CD-F82F5D6AFE17}" type="datetime1">
              <a:rPr lang="bg-BG" smtClean="0">
                <a:solidFill>
                  <a:prstClr val="black"/>
                </a:solidFill>
              </a:rPr>
              <a:pPr/>
              <a:t>7.10.2024 г.</a:t>
            </a:fld>
            <a:endParaRPr lang="en-GB" dirty="0">
              <a:solidFill>
                <a:prstClr val="black"/>
              </a:solidFill>
            </a:endParaRPr>
          </a:p>
        </p:txBody>
      </p:sp>
      <p:sp>
        <p:nvSpPr>
          <p:cNvPr id="8" name="Footer Placeholder 4">
            <a:extLst>
              <a:ext uri="{FF2B5EF4-FFF2-40B4-BE49-F238E27FC236}">
                <a16:creationId xmlns:a16="http://schemas.microsoft.com/office/drawing/2014/main" id="{906C1207-88DB-465D-9133-CD1E5596521F}"/>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dirty="0">
                <a:solidFill>
                  <a:prstClr val="black"/>
                </a:solidFill>
              </a:rPr>
              <a:t>Национален </a:t>
            </a:r>
            <a:r>
              <a:rPr lang="ru-RU" dirty="0" err="1">
                <a:solidFill>
                  <a:prstClr val="black"/>
                </a:solidFill>
              </a:rPr>
              <a:t>военен</a:t>
            </a:r>
            <a:r>
              <a:rPr lang="ru-RU" dirty="0">
                <a:solidFill>
                  <a:prstClr val="black"/>
                </a:solidFill>
              </a:rPr>
              <a:t> университет „Васил </a:t>
            </a:r>
            <a:r>
              <a:rPr lang="ru-RU" dirty="0" err="1">
                <a:solidFill>
                  <a:prstClr val="black"/>
                </a:solidFill>
              </a:rPr>
              <a:t>Левски</a:t>
            </a:r>
            <a:r>
              <a:rPr lang="ru-RU" dirty="0">
                <a:solidFill>
                  <a:prstClr val="black"/>
                </a:solidFill>
              </a:rPr>
              <a:t>“ </a:t>
            </a:r>
            <a:r>
              <a:rPr lang="ru-RU" dirty="0" err="1">
                <a:solidFill>
                  <a:prstClr val="black"/>
                </a:solidFill>
              </a:rPr>
              <a:t>Некласифицирана</a:t>
            </a:r>
            <a:r>
              <a:rPr lang="ru-RU" dirty="0">
                <a:solidFill>
                  <a:prstClr val="black"/>
                </a:solidFill>
              </a:rPr>
              <a:t> информация</a:t>
            </a:r>
            <a:endParaRPr lang="bg-BG" dirty="0">
              <a:solidFill>
                <a:prstClr val="black"/>
              </a:solidFill>
            </a:endParaRPr>
          </a:p>
        </p:txBody>
      </p:sp>
      <p:sp>
        <p:nvSpPr>
          <p:cNvPr id="9" name="Slide Number Placeholder 5">
            <a:extLst>
              <a:ext uri="{FF2B5EF4-FFF2-40B4-BE49-F238E27FC236}">
                <a16:creationId xmlns:a16="http://schemas.microsoft.com/office/drawing/2014/main" id="{CD8A9181-671C-4915-B292-4367A8CFA80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985592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314A215-DE77-4AC0-8FCB-1D1CD4FFA8F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4C3C6D43-6E0F-49BE-B03B-940F17E21D92}" type="datetime1">
              <a:rPr lang="bg-BG" smtClean="0">
                <a:solidFill>
                  <a:prstClr val="black"/>
                </a:solidFill>
              </a:rPr>
              <a:pPr/>
              <a:t>7.10.2024 г.</a:t>
            </a:fld>
            <a:endParaRPr lang="en-GB" dirty="0">
              <a:solidFill>
                <a:prstClr val="black"/>
              </a:solidFill>
            </a:endParaRPr>
          </a:p>
        </p:txBody>
      </p:sp>
      <p:sp>
        <p:nvSpPr>
          <p:cNvPr id="13" name="Footer Placeholder 4">
            <a:extLst>
              <a:ext uri="{FF2B5EF4-FFF2-40B4-BE49-F238E27FC236}">
                <a16:creationId xmlns:a16="http://schemas.microsoft.com/office/drawing/2014/main" id="{DD274B0C-C0C1-479C-BFCF-8B88549964C7}"/>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17" name="Slide Number Placeholder 5">
            <a:extLst>
              <a:ext uri="{FF2B5EF4-FFF2-40B4-BE49-F238E27FC236}">
                <a16:creationId xmlns:a16="http://schemas.microsoft.com/office/drawing/2014/main" id="{37882860-BAC2-4DAF-A259-3A07E43D476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2316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314A215-DE77-4AC0-8FCB-1D1CD4FFA8F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4C3C6D43-6E0F-49BE-B03B-940F17E21D92}" type="datetime1">
              <a:rPr lang="bg-BG" smtClean="0">
                <a:solidFill>
                  <a:prstClr val="black"/>
                </a:solidFill>
              </a:rPr>
              <a:pPr/>
              <a:t>7.10.2024 г.</a:t>
            </a:fld>
            <a:endParaRPr lang="en-GB" dirty="0">
              <a:solidFill>
                <a:prstClr val="black"/>
              </a:solidFill>
            </a:endParaRPr>
          </a:p>
        </p:txBody>
      </p:sp>
      <p:sp>
        <p:nvSpPr>
          <p:cNvPr id="13" name="Footer Placeholder 4">
            <a:extLst>
              <a:ext uri="{FF2B5EF4-FFF2-40B4-BE49-F238E27FC236}">
                <a16:creationId xmlns:a16="http://schemas.microsoft.com/office/drawing/2014/main" id="{DD274B0C-C0C1-479C-BFCF-8B88549964C7}"/>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17" name="Slide Number Placeholder 5">
            <a:extLst>
              <a:ext uri="{FF2B5EF4-FFF2-40B4-BE49-F238E27FC236}">
                <a16:creationId xmlns:a16="http://schemas.microsoft.com/office/drawing/2014/main" id="{37882860-BAC2-4DAF-A259-3A07E43D476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46488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fourObj">
  <p:cSld name="Заглавие и 4 съдържания">
    <p:spTree>
      <p:nvGrpSpPr>
        <p:cNvPr id="1" name=""/>
        <p:cNvGrpSpPr/>
        <p:nvPr/>
      </p:nvGrpSpPr>
      <p:grpSpPr>
        <a:xfrm>
          <a:off x="0" y="0"/>
          <a:ext cx="0" cy="0"/>
          <a:chOff x="0" y="0"/>
          <a:chExt cx="0" cy="0"/>
        </a:xfrm>
      </p:grpSpPr>
      <p:sp>
        <p:nvSpPr>
          <p:cNvPr id="2" name="Заглавие 1"/>
          <p:cNvSpPr>
            <a:spLocks noGrp="1"/>
          </p:cNvSpPr>
          <p:nvPr>
            <p:ph type="title" sz="quarter"/>
          </p:nvPr>
        </p:nvSpPr>
        <p:spPr>
          <a:xfrm>
            <a:off x="609600" y="274638"/>
            <a:ext cx="10972800" cy="1143000"/>
          </a:xfrm>
          <a:prstGeom prst="rect">
            <a:avLst/>
          </a:prstGeom>
        </p:spPr>
        <p:txBody>
          <a:bodyPr/>
          <a:lstStyle/>
          <a:p>
            <a:r>
              <a:rPr lang="bg-BG"/>
              <a:t>Редакт. стил загл. образец</a:t>
            </a:r>
          </a:p>
        </p:txBody>
      </p:sp>
      <p:sp>
        <p:nvSpPr>
          <p:cNvPr id="3" name="Контейнер за съдържание 2"/>
          <p:cNvSpPr>
            <a:spLocks noGrp="1"/>
          </p:cNvSpPr>
          <p:nvPr>
            <p:ph sz="quarter" idx="1"/>
          </p:nvPr>
        </p:nvSpPr>
        <p:spPr>
          <a:xfrm>
            <a:off x="609600" y="1600200"/>
            <a:ext cx="5384800" cy="2185988"/>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съдържание 3"/>
          <p:cNvSpPr>
            <a:spLocks noGrp="1"/>
          </p:cNvSpPr>
          <p:nvPr>
            <p:ph sz="quarter" idx="2"/>
          </p:nvPr>
        </p:nvSpPr>
        <p:spPr>
          <a:xfrm>
            <a:off x="6197600" y="1600200"/>
            <a:ext cx="5384800" cy="2185988"/>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Контейнер за съдържание 4"/>
          <p:cNvSpPr>
            <a:spLocks noGrp="1"/>
          </p:cNvSpPr>
          <p:nvPr>
            <p:ph sz="quarter" idx="3"/>
          </p:nvPr>
        </p:nvSpPr>
        <p:spPr>
          <a:xfrm>
            <a:off x="609600" y="3938589"/>
            <a:ext cx="5384800" cy="2187575"/>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6" name="Контейнер за съдържание 5"/>
          <p:cNvSpPr>
            <a:spLocks noGrp="1"/>
          </p:cNvSpPr>
          <p:nvPr>
            <p:ph sz="quarter" idx="4"/>
          </p:nvPr>
        </p:nvSpPr>
        <p:spPr>
          <a:xfrm>
            <a:off x="6197600" y="3938589"/>
            <a:ext cx="5384800" cy="2187575"/>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7" name="Контейнер за дата 6"/>
          <p:cNvSpPr>
            <a:spLocks noGrp="1"/>
          </p:cNvSpPr>
          <p:nvPr>
            <p:ph type="dt" sz="half" idx="10"/>
          </p:nvPr>
        </p:nvSpPr>
        <p:spPr>
          <a:xfrm>
            <a:off x="609600" y="6245225"/>
            <a:ext cx="2844800" cy="476250"/>
          </a:xfrm>
        </p:spPr>
        <p:txBody>
          <a:bodyPr/>
          <a:lstStyle>
            <a:lvl1pPr>
              <a:defRPr/>
            </a:lvl1pPr>
          </a:lstStyle>
          <a:p>
            <a:endParaRPr lang="bg-BG" altLang="bg-BG">
              <a:solidFill>
                <a:prstClr val="black"/>
              </a:solidFill>
            </a:endParaRPr>
          </a:p>
        </p:txBody>
      </p:sp>
      <p:sp>
        <p:nvSpPr>
          <p:cNvPr id="8" name="Контейнер за долния колонтитул 7"/>
          <p:cNvSpPr>
            <a:spLocks noGrp="1"/>
          </p:cNvSpPr>
          <p:nvPr>
            <p:ph type="ftr" sz="quarter" idx="11"/>
          </p:nvPr>
        </p:nvSpPr>
        <p:spPr>
          <a:xfrm>
            <a:off x="4165600" y="6245225"/>
            <a:ext cx="3860800" cy="476250"/>
          </a:xfrm>
        </p:spPr>
        <p:txBody>
          <a:bodyPr/>
          <a:lstStyle>
            <a:lvl1pPr>
              <a:defRPr/>
            </a:lvl1pPr>
          </a:lstStyle>
          <a:p>
            <a:endParaRPr lang="bg-BG" altLang="bg-BG">
              <a:solidFill>
                <a:prstClr val="black"/>
              </a:solidFill>
            </a:endParaRPr>
          </a:p>
        </p:txBody>
      </p:sp>
      <p:sp>
        <p:nvSpPr>
          <p:cNvPr id="9" name="Контейнер за номер на слайда 8"/>
          <p:cNvSpPr>
            <a:spLocks noGrp="1"/>
          </p:cNvSpPr>
          <p:nvPr>
            <p:ph type="sldNum" sz="quarter" idx="12"/>
          </p:nvPr>
        </p:nvSpPr>
        <p:spPr>
          <a:xfrm>
            <a:off x="8737600" y="6245225"/>
            <a:ext cx="2844800" cy="476250"/>
          </a:xfrm>
        </p:spPr>
        <p:txBody>
          <a:bodyPr/>
          <a:lstStyle>
            <a:lvl1pPr>
              <a:defRPr/>
            </a:lvl1pPr>
          </a:lstStyle>
          <a:p>
            <a:fld id="{C20387F4-3B38-4CE4-AD84-FE24278ED2D2}" type="slidenum">
              <a:rPr lang="bg-BG" altLang="bg-BG">
                <a:solidFill>
                  <a:prstClr val="black"/>
                </a:solidFill>
              </a:rPr>
              <a:pPr/>
              <a:t>‹#›</a:t>
            </a:fld>
            <a:endParaRPr lang="bg-BG" altLang="bg-BG">
              <a:solidFill>
                <a:prstClr val="black"/>
              </a:solidFill>
            </a:endParaRPr>
          </a:p>
        </p:txBody>
      </p:sp>
    </p:spTree>
    <p:extLst>
      <p:ext uri="{BB962C8B-B14F-4D97-AF65-F5344CB8AC3E}">
        <p14:creationId xmlns:p14="http://schemas.microsoft.com/office/powerpoint/2010/main" val="829592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592EF85-B08C-4109-9BD7-A3E94494671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2EEC062B-8402-47F7-A6CD-F82F5D6AFE17}" type="datetime1">
              <a:rPr lang="bg-BG" smtClean="0">
                <a:solidFill>
                  <a:prstClr val="black"/>
                </a:solidFill>
              </a:rPr>
              <a:pPr/>
              <a:t>7.10.2024 г.</a:t>
            </a:fld>
            <a:endParaRPr lang="en-GB" dirty="0">
              <a:solidFill>
                <a:prstClr val="black"/>
              </a:solidFill>
            </a:endParaRPr>
          </a:p>
        </p:txBody>
      </p:sp>
      <p:sp>
        <p:nvSpPr>
          <p:cNvPr id="8" name="Footer Placeholder 4">
            <a:extLst>
              <a:ext uri="{FF2B5EF4-FFF2-40B4-BE49-F238E27FC236}">
                <a16:creationId xmlns:a16="http://schemas.microsoft.com/office/drawing/2014/main" id="{906C1207-88DB-465D-9133-CD1E5596521F}"/>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dirty="0">
                <a:solidFill>
                  <a:prstClr val="black"/>
                </a:solidFill>
              </a:rPr>
              <a:t>Национален </a:t>
            </a:r>
            <a:r>
              <a:rPr lang="ru-RU" dirty="0" err="1">
                <a:solidFill>
                  <a:prstClr val="black"/>
                </a:solidFill>
              </a:rPr>
              <a:t>военен</a:t>
            </a:r>
            <a:r>
              <a:rPr lang="ru-RU" dirty="0">
                <a:solidFill>
                  <a:prstClr val="black"/>
                </a:solidFill>
              </a:rPr>
              <a:t> университет „Васил </a:t>
            </a:r>
            <a:r>
              <a:rPr lang="ru-RU" dirty="0" err="1">
                <a:solidFill>
                  <a:prstClr val="black"/>
                </a:solidFill>
              </a:rPr>
              <a:t>Левски</a:t>
            </a:r>
            <a:r>
              <a:rPr lang="ru-RU" dirty="0">
                <a:solidFill>
                  <a:prstClr val="black"/>
                </a:solidFill>
              </a:rPr>
              <a:t>“ </a:t>
            </a:r>
            <a:r>
              <a:rPr lang="ru-RU" dirty="0" err="1">
                <a:solidFill>
                  <a:prstClr val="black"/>
                </a:solidFill>
              </a:rPr>
              <a:t>Некласифицирана</a:t>
            </a:r>
            <a:r>
              <a:rPr lang="ru-RU" dirty="0">
                <a:solidFill>
                  <a:prstClr val="black"/>
                </a:solidFill>
              </a:rPr>
              <a:t> информация</a:t>
            </a:r>
            <a:endParaRPr lang="bg-BG" dirty="0">
              <a:solidFill>
                <a:prstClr val="black"/>
              </a:solidFill>
            </a:endParaRPr>
          </a:p>
        </p:txBody>
      </p:sp>
      <p:sp>
        <p:nvSpPr>
          <p:cNvPr id="9" name="Slide Number Placeholder 5">
            <a:extLst>
              <a:ext uri="{FF2B5EF4-FFF2-40B4-BE49-F238E27FC236}">
                <a16:creationId xmlns:a16="http://schemas.microsoft.com/office/drawing/2014/main" id="{CD8A9181-671C-4915-B292-4367A8CFA80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09779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314A215-DE77-4AC0-8FCB-1D1CD4FFA8F3}"/>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4C3C6D43-6E0F-49BE-B03B-940F17E21D92}" type="datetime1">
              <a:rPr lang="bg-BG" smtClean="0">
                <a:solidFill>
                  <a:prstClr val="black"/>
                </a:solidFill>
              </a:rPr>
              <a:pPr/>
              <a:t>7.10.2024 г.</a:t>
            </a:fld>
            <a:endParaRPr lang="en-GB" dirty="0">
              <a:solidFill>
                <a:prstClr val="black"/>
              </a:solidFill>
            </a:endParaRPr>
          </a:p>
        </p:txBody>
      </p:sp>
      <p:sp>
        <p:nvSpPr>
          <p:cNvPr id="13" name="Footer Placeholder 4">
            <a:extLst>
              <a:ext uri="{FF2B5EF4-FFF2-40B4-BE49-F238E27FC236}">
                <a16:creationId xmlns:a16="http://schemas.microsoft.com/office/drawing/2014/main" id="{DD274B0C-C0C1-479C-BFCF-8B88549964C7}"/>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17" name="Slide Number Placeholder 5">
            <a:extLst>
              <a:ext uri="{FF2B5EF4-FFF2-40B4-BE49-F238E27FC236}">
                <a16:creationId xmlns:a16="http://schemas.microsoft.com/office/drawing/2014/main" id="{37882860-BAC2-4DAF-A259-3A07E43D4762}"/>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33199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fourObj">
  <p:cSld name="Заглавие и 4 съдържания">
    <p:spTree>
      <p:nvGrpSpPr>
        <p:cNvPr id="1" name=""/>
        <p:cNvGrpSpPr/>
        <p:nvPr/>
      </p:nvGrpSpPr>
      <p:grpSpPr>
        <a:xfrm>
          <a:off x="0" y="0"/>
          <a:ext cx="0" cy="0"/>
          <a:chOff x="0" y="0"/>
          <a:chExt cx="0" cy="0"/>
        </a:xfrm>
      </p:grpSpPr>
      <p:sp>
        <p:nvSpPr>
          <p:cNvPr id="2" name="Заглавие 1"/>
          <p:cNvSpPr>
            <a:spLocks noGrp="1"/>
          </p:cNvSpPr>
          <p:nvPr>
            <p:ph type="title" sz="quarter"/>
          </p:nvPr>
        </p:nvSpPr>
        <p:spPr>
          <a:xfrm>
            <a:off x="609600" y="274638"/>
            <a:ext cx="10972800" cy="1143000"/>
          </a:xfrm>
          <a:prstGeom prst="rect">
            <a:avLst/>
          </a:prstGeom>
        </p:spPr>
        <p:txBody>
          <a:bodyPr/>
          <a:lstStyle/>
          <a:p>
            <a:r>
              <a:rPr lang="bg-BG"/>
              <a:t>Редакт. стил загл. образец</a:t>
            </a:r>
          </a:p>
        </p:txBody>
      </p:sp>
      <p:sp>
        <p:nvSpPr>
          <p:cNvPr id="3" name="Контейнер за съдържание 2"/>
          <p:cNvSpPr>
            <a:spLocks noGrp="1"/>
          </p:cNvSpPr>
          <p:nvPr>
            <p:ph sz="quarter" idx="1"/>
          </p:nvPr>
        </p:nvSpPr>
        <p:spPr>
          <a:xfrm>
            <a:off x="609600" y="1600200"/>
            <a:ext cx="5384800" cy="2185988"/>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съдържание 3"/>
          <p:cNvSpPr>
            <a:spLocks noGrp="1"/>
          </p:cNvSpPr>
          <p:nvPr>
            <p:ph sz="quarter" idx="2"/>
          </p:nvPr>
        </p:nvSpPr>
        <p:spPr>
          <a:xfrm>
            <a:off x="6197600" y="1600200"/>
            <a:ext cx="5384800" cy="2185988"/>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Контейнер за съдържание 4"/>
          <p:cNvSpPr>
            <a:spLocks noGrp="1"/>
          </p:cNvSpPr>
          <p:nvPr>
            <p:ph sz="quarter" idx="3"/>
          </p:nvPr>
        </p:nvSpPr>
        <p:spPr>
          <a:xfrm>
            <a:off x="609600" y="3938589"/>
            <a:ext cx="5384800" cy="2187575"/>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6" name="Контейнер за съдържание 5"/>
          <p:cNvSpPr>
            <a:spLocks noGrp="1"/>
          </p:cNvSpPr>
          <p:nvPr>
            <p:ph sz="quarter" idx="4"/>
          </p:nvPr>
        </p:nvSpPr>
        <p:spPr>
          <a:xfrm>
            <a:off x="6197600" y="3938589"/>
            <a:ext cx="5384800" cy="2187575"/>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7" name="Контейнер за дата 6"/>
          <p:cNvSpPr>
            <a:spLocks noGrp="1"/>
          </p:cNvSpPr>
          <p:nvPr>
            <p:ph type="dt" sz="half" idx="10"/>
          </p:nvPr>
        </p:nvSpPr>
        <p:spPr>
          <a:xfrm>
            <a:off x="609600" y="6245225"/>
            <a:ext cx="2844800" cy="476250"/>
          </a:xfrm>
        </p:spPr>
        <p:txBody>
          <a:bodyPr/>
          <a:lstStyle>
            <a:lvl1pPr>
              <a:defRPr/>
            </a:lvl1pPr>
          </a:lstStyle>
          <a:p>
            <a:endParaRPr lang="bg-BG" altLang="bg-BG">
              <a:solidFill>
                <a:prstClr val="black"/>
              </a:solidFill>
            </a:endParaRPr>
          </a:p>
        </p:txBody>
      </p:sp>
      <p:sp>
        <p:nvSpPr>
          <p:cNvPr id="8" name="Контейнер за долния колонтитул 7"/>
          <p:cNvSpPr>
            <a:spLocks noGrp="1"/>
          </p:cNvSpPr>
          <p:nvPr>
            <p:ph type="ftr" sz="quarter" idx="11"/>
          </p:nvPr>
        </p:nvSpPr>
        <p:spPr>
          <a:xfrm>
            <a:off x="4165600" y="6245225"/>
            <a:ext cx="3860800" cy="476250"/>
          </a:xfrm>
        </p:spPr>
        <p:txBody>
          <a:bodyPr/>
          <a:lstStyle>
            <a:lvl1pPr>
              <a:defRPr/>
            </a:lvl1pPr>
          </a:lstStyle>
          <a:p>
            <a:endParaRPr lang="bg-BG" altLang="bg-BG">
              <a:solidFill>
                <a:prstClr val="black"/>
              </a:solidFill>
            </a:endParaRPr>
          </a:p>
        </p:txBody>
      </p:sp>
      <p:sp>
        <p:nvSpPr>
          <p:cNvPr id="9" name="Контейнер за номер на слайда 8"/>
          <p:cNvSpPr>
            <a:spLocks noGrp="1"/>
          </p:cNvSpPr>
          <p:nvPr>
            <p:ph type="sldNum" sz="quarter" idx="12"/>
          </p:nvPr>
        </p:nvSpPr>
        <p:spPr>
          <a:xfrm>
            <a:off x="8737600" y="6245225"/>
            <a:ext cx="2844800" cy="476250"/>
          </a:xfrm>
        </p:spPr>
        <p:txBody>
          <a:bodyPr/>
          <a:lstStyle>
            <a:lvl1pPr>
              <a:defRPr/>
            </a:lvl1pPr>
          </a:lstStyle>
          <a:p>
            <a:fld id="{C20387F4-3B38-4CE4-AD84-FE24278ED2D2}" type="slidenum">
              <a:rPr lang="bg-BG" altLang="bg-BG">
                <a:solidFill>
                  <a:prstClr val="black"/>
                </a:solidFill>
              </a:rPr>
              <a:pPr/>
              <a:t>‹#›</a:t>
            </a:fld>
            <a:endParaRPr lang="bg-BG" altLang="bg-BG">
              <a:solidFill>
                <a:prstClr val="black"/>
              </a:solidFill>
            </a:endParaRPr>
          </a:p>
        </p:txBody>
      </p:sp>
    </p:spTree>
    <p:extLst>
      <p:ext uri="{BB962C8B-B14F-4D97-AF65-F5344CB8AC3E}">
        <p14:creationId xmlns:p14="http://schemas.microsoft.com/office/powerpoint/2010/main" val="8259991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jpe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3.jpe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3.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3.jpe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09B58756-84CA-4FCC-A301-B77EE68A1EB0}"/>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A64C468B-8CF3-4285-8E12-75B555337786}" type="datetime1">
              <a:rPr lang="bg-BG" smtClean="0"/>
              <a:pPr/>
              <a:t>7.10.2024 г.</a:t>
            </a:fld>
            <a:endParaRPr lang="en-GB" dirty="0"/>
          </a:p>
        </p:txBody>
      </p:sp>
      <p:sp>
        <p:nvSpPr>
          <p:cNvPr id="18" name="Footer Placeholder 4">
            <a:extLst>
              <a:ext uri="{FF2B5EF4-FFF2-40B4-BE49-F238E27FC236}">
                <a16:creationId xmlns:a16="http://schemas.microsoft.com/office/drawing/2014/main" id="{03687148-6518-4E31-B535-904305F4C6E0}"/>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bg-BG" dirty="0"/>
              <a:t>Национален военен университет „Васил Левски“</a:t>
            </a:r>
            <a:endParaRPr lang="x-none" dirty="0"/>
          </a:p>
          <a:p>
            <a:r>
              <a:rPr lang="bg-BG" dirty="0"/>
              <a:t>Некласифицирана информация</a:t>
            </a:r>
          </a:p>
        </p:txBody>
      </p:sp>
      <p:sp>
        <p:nvSpPr>
          <p:cNvPr id="19" name="Slide Number Placeholder 5">
            <a:extLst>
              <a:ext uri="{FF2B5EF4-FFF2-40B4-BE49-F238E27FC236}">
                <a16:creationId xmlns:a16="http://schemas.microsoft.com/office/drawing/2014/main" id="{5D972420-1AE6-4A0C-A233-C8AEE79893C1}"/>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pPr/>
              <a:t>‹#›</a:t>
            </a:fld>
            <a:endParaRPr lang="en-GB" dirty="0"/>
          </a:p>
        </p:txBody>
      </p:sp>
      <p:pic>
        <p:nvPicPr>
          <p:cNvPr id="20" name="Picture 1">
            <a:extLst>
              <a:ext uri="{FF2B5EF4-FFF2-40B4-BE49-F238E27FC236}">
                <a16:creationId xmlns:a16="http://schemas.microsoft.com/office/drawing/2014/main" id="{24F0A116-FCC9-4DB6-8469-68771FA8D1EE}"/>
              </a:ext>
            </a:extLst>
          </p:cNvPr>
          <p:cNvPicPr>
            <a:picLocks noChangeAspect="1"/>
          </p:cNvPicPr>
          <p:nvPr userDrawn="1"/>
        </p:nvPicPr>
        <p:blipFill>
          <a:blip r:embed="rId5" cstate="print"/>
          <a:srcRect/>
          <a:stretch>
            <a:fillRect/>
          </a:stretch>
        </p:blipFill>
        <p:spPr bwMode="auto">
          <a:xfrm>
            <a:off x="11634150" y="63500"/>
            <a:ext cx="482824" cy="6120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85E88B19-6333-496D-AF84-0485E6A29A40}"/>
              </a:ext>
            </a:extLst>
          </p:cNvPr>
          <p:cNvCxnSpPr/>
          <p:nvPr userDrawn="1"/>
        </p:nvCxnSpPr>
        <p:spPr>
          <a:xfrm>
            <a:off x="88488" y="806243"/>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552451-8381-40F4-A4B8-1A15D4032D71}"/>
              </a:ext>
            </a:extLst>
          </p:cNvPr>
          <p:cNvCxnSpPr/>
          <p:nvPr userDrawn="1"/>
        </p:nvCxnSpPr>
        <p:spPr>
          <a:xfrm>
            <a:off x="84000" y="6334452"/>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99CFC9-D9C8-4254-8864-B427D7D1C0E6}"/>
              </a:ext>
            </a:extLst>
          </p:cNvPr>
          <p:cNvCxnSpPr>
            <a:cxnSpLocks/>
          </p:cNvCxnSpPr>
          <p:nvPr userDrawn="1"/>
        </p:nvCxnSpPr>
        <p:spPr>
          <a:xfrm>
            <a:off x="4038600" y="6645709"/>
            <a:ext cx="4114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
            <a:extLst>
              <a:ext uri="{FF2B5EF4-FFF2-40B4-BE49-F238E27FC236}">
                <a16:creationId xmlns:a16="http://schemas.microsoft.com/office/drawing/2014/main" id="{BBF4E25D-0FDB-4F56-A762-E24AF973DAD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158687" y="476466"/>
            <a:ext cx="1182374" cy="252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924B04A-413B-40A5-9430-462B87E1437A}"/>
              </a:ext>
            </a:extLst>
          </p:cNvPr>
          <p:cNvSpPr txBox="1"/>
          <p:nvPr userDrawn="1"/>
        </p:nvSpPr>
        <p:spPr>
          <a:xfrm>
            <a:off x="4447148" y="340856"/>
            <a:ext cx="5885795" cy="523220"/>
          </a:xfrm>
          <a:prstGeom prst="rect">
            <a:avLst/>
          </a:prstGeom>
          <a:noFill/>
        </p:spPr>
        <p:txBody>
          <a:bodyPr wrap="square" rtlCol="0">
            <a:spAutoFit/>
          </a:bodyPr>
          <a:lstStyle/>
          <a:p>
            <a:r>
              <a:rPr lang="bg-BG" sz="2800" b="0" i="1" dirty="0">
                <a:latin typeface="Monotype Corsiva" panose="03010101010201010101" pitchFamily="66" charset="0"/>
                <a:cs typeface="Arabic Typesetting" panose="020B0604020202020204" pitchFamily="66" charset="-78"/>
              </a:rPr>
              <a:t>Времето е в нас и ние сме във времето</a:t>
            </a:r>
            <a:r>
              <a:rPr lang="x-none" sz="2800" b="0" i="1" dirty="0">
                <a:latin typeface="Monotype Corsiva" panose="03010101010201010101" pitchFamily="66" charset="0"/>
                <a:cs typeface="Arabic Typesetting" panose="020B0604020202020204" pitchFamily="66" charset="-78"/>
              </a:rPr>
              <a:t>...</a:t>
            </a:r>
            <a:endParaRPr lang="en-GB" sz="2800" b="0" i="1" dirty="0">
              <a:latin typeface="Monotype Corsiva" panose="03010101010201010101" pitchFamily="66" charset="0"/>
              <a:cs typeface="Arabic Typesetting" panose="020B0604020202020204" pitchFamily="66" charset="-78"/>
            </a:endParaRPr>
          </a:p>
        </p:txBody>
      </p:sp>
      <p:pic>
        <p:nvPicPr>
          <p:cNvPr id="26" name="Picture 25" descr="A picture containing drawing, box, room&#10;&#10;Description automatically generated">
            <a:extLst>
              <a:ext uri="{FF2B5EF4-FFF2-40B4-BE49-F238E27FC236}">
                <a16:creationId xmlns:a16="http://schemas.microsoft.com/office/drawing/2014/main" id="{B73C1D33-7C05-4B74-A179-892D501FA6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6003" y="63500"/>
            <a:ext cx="725586" cy="612000"/>
          </a:xfrm>
          <a:prstGeom prst="rect">
            <a:avLst/>
          </a:prstGeom>
          <a:effectLst/>
        </p:spPr>
      </p:pic>
    </p:spTree>
    <p:extLst>
      <p:ext uri="{BB962C8B-B14F-4D97-AF65-F5344CB8AC3E}">
        <p14:creationId xmlns:p14="http://schemas.microsoft.com/office/powerpoint/2010/main" val="4029771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09B58756-84CA-4FCC-A301-B77EE68A1EB0}"/>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A64C468B-8CF3-4285-8E12-75B555337786}" type="datetime1">
              <a:rPr lang="bg-BG" smtClean="0">
                <a:solidFill>
                  <a:prstClr val="black"/>
                </a:solidFill>
              </a:rPr>
              <a:pPr/>
              <a:t>7.10.2024 г.</a:t>
            </a:fld>
            <a:endParaRPr lang="en-GB" dirty="0">
              <a:solidFill>
                <a:prstClr val="black"/>
              </a:solidFill>
            </a:endParaRPr>
          </a:p>
        </p:txBody>
      </p:sp>
      <p:sp>
        <p:nvSpPr>
          <p:cNvPr id="18" name="Footer Placeholder 4">
            <a:extLst>
              <a:ext uri="{FF2B5EF4-FFF2-40B4-BE49-F238E27FC236}">
                <a16:creationId xmlns:a16="http://schemas.microsoft.com/office/drawing/2014/main" id="{03687148-6518-4E31-B535-904305F4C6E0}"/>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bg-BG" dirty="0">
                <a:solidFill>
                  <a:prstClr val="black"/>
                </a:solidFill>
              </a:rPr>
              <a:t>Национален военен университет „Васил Левски“</a:t>
            </a:r>
            <a:endParaRPr lang="x-none" dirty="0">
              <a:solidFill>
                <a:prstClr val="black"/>
              </a:solidFill>
            </a:endParaRPr>
          </a:p>
          <a:p>
            <a:r>
              <a:rPr lang="bg-BG" dirty="0">
                <a:solidFill>
                  <a:prstClr val="black"/>
                </a:solidFill>
              </a:rPr>
              <a:t>Некласифицирана информация</a:t>
            </a:r>
          </a:p>
        </p:txBody>
      </p:sp>
      <p:sp>
        <p:nvSpPr>
          <p:cNvPr id="19" name="Slide Number Placeholder 5">
            <a:extLst>
              <a:ext uri="{FF2B5EF4-FFF2-40B4-BE49-F238E27FC236}">
                <a16:creationId xmlns:a16="http://schemas.microsoft.com/office/drawing/2014/main" id="{5D972420-1AE6-4A0C-A233-C8AEE79893C1}"/>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pic>
        <p:nvPicPr>
          <p:cNvPr id="20" name="Picture 1">
            <a:extLst>
              <a:ext uri="{FF2B5EF4-FFF2-40B4-BE49-F238E27FC236}">
                <a16:creationId xmlns:a16="http://schemas.microsoft.com/office/drawing/2014/main" id="{24F0A116-FCC9-4DB6-8469-68771FA8D1EE}"/>
              </a:ext>
            </a:extLst>
          </p:cNvPr>
          <p:cNvPicPr>
            <a:picLocks noChangeAspect="1"/>
          </p:cNvPicPr>
          <p:nvPr userDrawn="1"/>
        </p:nvPicPr>
        <p:blipFill>
          <a:blip r:embed="rId4" cstate="print"/>
          <a:srcRect/>
          <a:stretch>
            <a:fillRect/>
          </a:stretch>
        </p:blipFill>
        <p:spPr bwMode="auto">
          <a:xfrm>
            <a:off x="11634150" y="63500"/>
            <a:ext cx="482824" cy="6120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85E88B19-6333-496D-AF84-0485E6A29A40}"/>
              </a:ext>
            </a:extLst>
          </p:cNvPr>
          <p:cNvCxnSpPr/>
          <p:nvPr userDrawn="1"/>
        </p:nvCxnSpPr>
        <p:spPr>
          <a:xfrm>
            <a:off x="88488" y="806243"/>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552451-8381-40F4-A4B8-1A15D4032D71}"/>
              </a:ext>
            </a:extLst>
          </p:cNvPr>
          <p:cNvCxnSpPr/>
          <p:nvPr userDrawn="1"/>
        </p:nvCxnSpPr>
        <p:spPr>
          <a:xfrm>
            <a:off x="84000" y="6334452"/>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99CFC9-D9C8-4254-8864-B427D7D1C0E6}"/>
              </a:ext>
            </a:extLst>
          </p:cNvPr>
          <p:cNvCxnSpPr>
            <a:cxnSpLocks/>
          </p:cNvCxnSpPr>
          <p:nvPr userDrawn="1"/>
        </p:nvCxnSpPr>
        <p:spPr>
          <a:xfrm>
            <a:off x="4038600" y="6645709"/>
            <a:ext cx="4114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
            <a:extLst>
              <a:ext uri="{FF2B5EF4-FFF2-40B4-BE49-F238E27FC236}">
                <a16:creationId xmlns:a16="http://schemas.microsoft.com/office/drawing/2014/main" id="{BBF4E25D-0FDB-4F56-A762-E24AF973DAD7}"/>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158687" y="476466"/>
            <a:ext cx="1182374" cy="252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924B04A-413B-40A5-9430-462B87E1437A}"/>
              </a:ext>
            </a:extLst>
          </p:cNvPr>
          <p:cNvSpPr txBox="1"/>
          <p:nvPr userDrawn="1"/>
        </p:nvSpPr>
        <p:spPr>
          <a:xfrm>
            <a:off x="4447148" y="340856"/>
            <a:ext cx="5885795" cy="523220"/>
          </a:xfrm>
          <a:prstGeom prst="rect">
            <a:avLst/>
          </a:prstGeom>
          <a:noFill/>
        </p:spPr>
        <p:txBody>
          <a:bodyPr wrap="square" rtlCol="0">
            <a:spAutoFit/>
          </a:bodyPr>
          <a:lstStyle/>
          <a:p>
            <a:r>
              <a:rPr lang="bg-BG" sz="2800" i="1" dirty="0">
                <a:solidFill>
                  <a:prstClr val="black"/>
                </a:solidFill>
                <a:latin typeface="Monotype Corsiva" panose="03010101010201010101" pitchFamily="66" charset="0"/>
                <a:cs typeface="Arabic Typesetting" panose="020B0604020202020204" pitchFamily="66" charset="-78"/>
              </a:rPr>
              <a:t>Времето е в нас и ние сме във времето</a:t>
            </a:r>
            <a:r>
              <a:rPr lang="x-none" sz="2800" i="1" dirty="0">
                <a:solidFill>
                  <a:prstClr val="black"/>
                </a:solidFill>
                <a:latin typeface="Monotype Corsiva" panose="03010101010201010101" pitchFamily="66" charset="0"/>
                <a:cs typeface="Arabic Typesetting" panose="020B0604020202020204" pitchFamily="66" charset="-78"/>
              </a:rPr>
              <a:t>...</a:t>
            </a:r>
            <a:endParaRPr lang="en-GB" sz="2800" i="1" dirty="0">
              <a:solidFill>
                <a:prstClr val="black"/>
              </a:solidFill>
              <a:latin typeface="Monotype Corsiva" panose="03010101010201010101" pitchFamily="66" charset="0"/>
              <a:cs typeface="Arabic Typesetting" panose="020B0604020202020204" pitchFamily="66" charset="-78"/>
            </a:endParaRPr>
          </a:p>
        </p:txBody>
      </p:sp>
      <p:pic>
        <p:nvPicPr>
          <p:cNvPr id="26" name="Picture 25" descr="A picture containing drawing, box, room&#10;&#10;Description automatically generated">
            <a:extLst>
              <a:ext uri="{FF2B5EF4-FFF2-40B4-BE49-F238E27FC236}">
                <a16:creationId xmlns:a16="http://schemas.microsoft.com/office/drawing/2014/main" id="{B73C1D33-7C05-4B74-A179-892D501FA62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6003" y="63500"/>
            <a:ext cx="725586" cy="612000"/>
          </a:xfrm>
          <a:prstGeom prst="rect">
            <a:avLst/>
          </a:prstGeom>
          <a:effectLst/>
        </p:spPr>
      </p:pic>
    </p:spTree>
    <p:extLst>
      <p:ext uri="{BB962C8B-B14F-4D97-AF65-F5344CB8AC3E}">
        <p14:creationId xmlns:p14="http://schemas.microsoft.com/office/powerpoint/2010/main" val="3939666517"/>
      </p:ext>
    </p:extLst>
  </p:cSld>
  <p:clrMap bg1="lt1" tx1="dk1" bg2="lt2" tx2="dk2" accent1="accent1" accent2="accent2" accent3="accent3" accent4="accent4" accent5="accent5" accent6="accent6" hlink="hlink" folHlink="folHlink"/>
  <p:sldLayoutIdLst>
    <p:sldLayoutId id="2147483689" r:id="rId1"/>
    <p:sldLayoutId id="2147483690"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09B58756-84CA-4FCC-A301-B77EE68A1EB0}"/>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A64C468B-8CF3-4285-8E12-75B555337786}" type="datetime1">
              <a:rPr lang="bg-BG" smtClean="0">
                <a:solidFill>
                  <a:prstClr val="black"/>
                </a:solidFill>
              </a:rPr>
              <a:pPr/>
              <a:t>7.10.2024 г.</a:t>
            </a:fld>
            <a:endParaRPr lang="en-GB" dirty="0">
              <a:solidFill>
                <a:prstClr val="black"/>
              </a:solidFill>
            </a:endParaRPr>
          </a:p>
        </p:txBody>
      </p:sp>
      <p:sp>
        <p:nvSpPr>
          <p:cNvPr id="18" name="Footer Placeholder 4">
            <a:extLst>
              <a:ext uri="{FF2B5EF4-FFF2-40B4-BE49-F238E27FC236}">
                <a16:creationId xmlns:a16="http://schemas.microsoft.com/office/drawing/2014/main" id="{03687148-6518-4E31-B535-904305F4C6E0}"/>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bg-BG" dirty="0">
                <a:solidFill>
                  <a:prstClr val="black"/>
                </a:solidFill>
              </a:rPr>
              <a:t>Национален военен университет „Васил Левски“</a:t>
            </a:r>
            <a:endParaRPr lang="x-none" dirty="0">
              <a:solidFill>
                <a:prstClr val="black"/>
              </a:solidFill>
            </a:endParaRPr>
          </a:p>
          <a:p>
            <a:r>
              <a:rPr lang="bg-BG" dirty="0">
                <a:solidFill>
                  <a:prstClr val="black"/>
                </a:solidFill>
              </a:rPr>
              <a:t>Некласифицирана информация</a:t>
            </a:r>
          </a:p>
        </p:txBody>
      </p:sp>
      <p:sp>
        <p:nvSpPr>
          <p:cNvPr id="19" name="Slide Number Placeholder 5">
            <a:extLst>
              <a:ext uri="{FF2B5EF4-FFF2-40B4-BE49-F238E27FC236}">
                <a16:creationId xmlns:a16="http://schemas.microsoft.com/office/drawing/2014/main" id="{5D972420-1AE6-4A0C-A233-C8AEE79893C1}"/>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pic>
        <p:nvPicPr>
          <p:cNvPr id="20" name="Picture 1">
            <a:extLst>
              <a:ext uri="{FF2B5EF4-FFF2-40B4-BE49-F238E27FC236}">
                <a16:creationId xmlns:a16="http://schemas.microsoft.com/office/drawing/2014/main" id="{24F0A116-FCC9-4DB6-8469-68771FA8D1EE}"/>
              </a:ext>
            </a:extLst>
          </p:cNvPr>
          <p:cNvPicPr>
            <a:picLocks noChangeAspect="1"/>
          </p:cNvPicPr>
          <p:nvPr userDrawn="1"/>
        </p:nvPicPr>
        <p:blipFill>
          <a:blip r:embed="rId4" cstate="print"/>
          <a:srcRect/>
          <a:stretch>
            <a:fillRect/>
          </a:stretch>
        </p:blipFill>
        <p:spPr bwMode="auto">
          <a:xfrm>
            <a:off x="11634150" y="63500"/>
            <a:ext cx="482824" cy="6120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85E88B19-6333-496D-AF84-0485E6A29A40}"/>
              </a:ext>
            </a:extLst>
          </p:cNvPr>
          <p:cNvCxnSpPr/>
          <p:nvPr userDrawn="1"/>
        </p:nvCxnSpPr>
        <p:spPr>
          <a:xfrm>
            <a:off x="88488" y="806243"/>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552451-8381-40F4-A4B8-1A15D4032D71}"/>
              </a:ext>
            </a:extLst>
          </p:cNvPr>
          <p:cNvCxnSpPr/>
          <p:nvPr userDrawn="1"/>
        </p:nvCxnSpPr>
        <p:spPr>
          <a:xfrm>
            <a:off x="84000" y="6334452"/>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99CFC9-D9C8-4254-8864-B427D7D1C0E6}"/>
              </a:ext>
            </a:extLst>
          </p:cNvPr>
          <p:cNvCxnSpPr>
            <a:cxnSpLocks/>
          </p:cNvCxnSpPr>
          <p:nvPr userDrawn="1"/>
        </p:nvCxnSpPr>
        <p:spPr>
          <a:xfrm>
            <a:off x="4038600" y="6645709"/>
            <a:ext cx="4114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
            <a:extLst>
              <a:ext uri="{FF2B5EF4-FFF2-40B4-BE49-F238E27FC236}">
                <a16:creationId xmlns:a16="http://schemas.microsoft.com/office/drawing/2014/main" id="{BBF4E25D-0FDB-4F56-A762-E24AF973DAD7}"/>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158687" y="476466"/>
            <a:ext cx="1182374" cy="252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924B04A-413B-40A5-9430-462B87E1437A}"/>
              </a:ext>
            </a:extLst>
          </p:cNvPr>
          <p:cNvSpPr txBox="1"/>
          <p:nvPr userDrawn="1"/>
        </p:nvSpPr>
        <p:spPr>
          <a:xfrm>
            <a:off x="4447148" y="340856"/>
            <a:ext cx="5885795" cy="523220"/>
          </a:xfrm>
          <a:prstGeom prst="rect">
            <a:avLst/>
          </a:prstGeom>
          <a:noFill/>
        </p:spPr>
        <p:txBody>
          <a:bodyPr wrap="square" rtlCol="0">
            <a:spAutoFit/>
          </a:bodyPr>
          <a:lstStyle/>
          <a:p>
            <a:r>
              <a:rPr lang="bg-BG" sz="2800" i="1" dirty="0">
                <a:solidFill>
                  <a:prstClr val="black"/>
                </a:solidFill>
                <a:latin typeface="Monotype Corsiva" panose="03010101010201010101" pitchFamily="66" charset="0"/>
                <a:cs typeface="Arabic Typesetting" panose="020B0604020202020204" pitchFamily="66" charset="-78"/>
              </a:rPr>
              <a:t>Времето е в нас и ние сме във времето</a:t>
            </a:r>
            <a:r>
              <a:rPr lang="x-none" sz="2800" i="1" dirty="0">
                <a:solidFill>
                  <a:prstClr val="black"/>
                </a:solidFill>
                <a:latin typeface="Monotype Corsiva" panose="03010101010201010101" pitchFamily="66" charset="0"/>
                <a:cs typeface="Arabic Typesetting" panose="020B0604020202020204" pitchFamily="66" charset="-78"/>
              </a:rPr>
              <a:t>...</a:t>
            </a:r>
            <a:endParaRPr lang="en-GB" sz="2800" i="1" dirty="0">
              <a:solidFill>
                <a:prstClr val="black"/>
              </a:solidFill>
              <a:latin typeface="Monotype Corsiva" panose="03010101010201010101" pitchFamily="66" charset="0"/>
              <a:cs typeface="Arabic Typesetting" panose="020B0604020202020204" pitchFamily="66" charset="-78"/>
            </a:endParaRPr>
          </a:p>
        </p:txBody>
      </p:sp>
      <p:pic>
        <p:nvPicPr>
          <p:cNvPr id="26" name="Picture 25" descr="A picture containing drawing, box, room&#10;&#10;Description automatically generated">
            <a:extLst>
              <a:ext uri="{FF2B5EF4-FFF2-40B4-BE49-F238E27FC236}">
                <a16:creationId xmlns:a16="http://schemas.microsoft.com/office/drawing/2014/main" id="{B73C1D33-7C05-4B74-A179-892D501FA62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6003" y="63500"/>
            <a:ext cx="725586" cy="612000"/>
          </a:xfrm>
          <a:prstGeom prst="rect">
            <a:avLst/>
          </a:prstGeom>
          <a:effectLst/>
        </p:spPr>
      </p:pic>
    </p:spTree>
    <p:extLst>
      <p:ext uri="{BB962C8B-B14F-4D97-AF65-F5344CB8AC3E}">
        <p14:creationId xmlns:p14="http://schemas.microsoft.com/office/powerpoint/2010/main" val="2262428628"/>
      </p:ext>
    </p:extLst>
  </p:cSld>
  <p:clrMap bg1="lt1" tx1="dk1" bg2="lt2" tx2="dk2" accent1="accent1" accent2="accent2" accent3="accent3" accent4="accent4" accent5="accent5" accent6="accent6" hlink="hlink" folHlink="folHlink"/>
  <p:sldLayoutIdLst>
    <p:sldLayoutId id="2147483692" r:id="rId1"/>
    <p:sldLayoutId id="2147483693"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09B58756-84CA-4FCC-A301-B77EE68A1EB0}"/>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A64C468B-8CF3-4285-8E12-75B555337786}" type="datetime1">
              <a:rPr lang="bg-BG" smtClean="0">
                <a:solidFill>
                  <a:prstClr val="black"/>
                </a:solidFill>
              </a:rPr>
              <a:pPr/>
              <a:t>7.10.2024 г.</a:t>
            </a:fld>
            <a:endParaRPr lang="en-GB" dirty="0">
              <a:solidFill>
                <a:prstClr val="black"/>
              </a:solidFill>
            </a:endParaRPr>
          </a:p>
        </p:txBody>
      </p:sp>
      <p:sp>
        <p:nvSpPr>
          <p:cNvPr id="18" name="Footer Placeholder 4">
            <a:extLst>
              <a:ext uri="{FF2B5EF4-FFF2-40B4-BE49-F238E27FC236}">
                <a16:creationId xmlns:a16="http://schemas.microsoft.com/office/drawing/2014/main" id="{03687148-6518-4E31-B535-904305F4C6E0}"/>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bg-BG" dirty="0">
                <a:solidFill>
                  <a:prstClr val="black"/>
                </a:solidFill>
              </a:rPr>
              <a:t>Национален военен университет „Васил Левски“</a:t>
            </a:r>
            <a:endParaRPr lang="x-none" dirty="0">
              <a:solidFill>
                <a:prstClr val="black"/>
              </a:solidFill>
            </a:endParaRPr>
          </a:p>
          <a:p>
            <a:r>
              <a:rPr lang="bg-BG" dirty="0">
                <a:solidFill>
                  <a:prstClr val="black"/>
                </a:solidFill>
              </a:rPr>
              <a:t>Некласифицирана информация</a:t>
            </a:r>
          </a:p>
        </p:txBody>
      </p:sp>
      <p:sp>
        <p:nvSpPr>
          <p:cNvPr id="19" name="Slide Number Placeholder 5">
            <a:extLst>
              <a:ext uri="{FF2B5EF4-FFF2-40B4-BE49-F238E27FC236}">
                <a16:creationId xmlns:a16="http://schemas.microsoft.com/office/drawing/2014/main" id="{5D972420-1AE6-4A0C-A233-C8AEE79893C1}"/>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pic>
        <p:nvPicPr>
          <p:cNvPr id="20" name="Picture 1">
            <a:extLst>
              <a:ext uri="{FF2B5EF4-FFF2-40B4-BE49-F238E27FC236}">
                <a16:creationId xmlns:a16="http://schemas.microsoft.com/office/drawing/2014/main" id="{24F0A116-FCC9-4DB6-8469-68771FA8D1EE}"/>
              </a:ext>
            </a:extLst>
          </p:cNvPr>
          <p:cNvPicPr>
            <a:picLocks noChangeAspect="1"/>
          </p:cNvPicPr>
          <p:nvPr userDrawn="1"/>
        </p:nvPicPr>
        <p:blipFill>
          <a:blip r:embed="rId4" cstate="print"/>
          <a:srcRect/>
          <a:stretch>
            <a:fillRect/>
          </a:stretch>
        </p:blipFill>
        <p:spPr bwMode="auto">
          <a:xfrm>
            <a:off x="11634150" y="63500"/>
            <a:ext cx="482824" cy="6120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85E88B19-6333-496D-AF84-0485E6A29A40}"/>
              </a:ext>
            </a:extLst>
          </p:cNvPr>
          <p:cNvCxnSpPr/>
          <p:nvPr userDrawn="1"/>
        </p:nvCxnSpPr>
        <p:spPr>
          <a:xfrm>
            <a:off x="88488" y="806243"/>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552451-8381-40F4-A4B8-1A15D4032D71}"/>
              </a:ext>
            </a:extLst>
          </p:cNvPr>
          <p:cNvCxnSpPr/>
          <p:nvPr userDrawn="1"/>
        </p:nvCxnSpPr>
        <p:spPr>
          <a:xfrm>
            <a:off x="84000" y="6334452"/>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99CFC9-D9C8-4254-8864-B427D7D1C0E6}"/>
              </a:ext>
            </a:extLst>
          </p:cNvPr>
          <p:cNvCxnSpPr>
            <a:cxnSpLocks/>
          </p:cNvCxnSpPr>
          <p:nvPr userDrawn="1"/>
        </p:nvCxnSpPr>
        <p:spPr>
          <a:xfrm>
            <a:off x="4038600" y="6645709"/>
            <a:ext cx="4114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
            <a:extLst>
              <a:ext uri="{FF2B5EF4-FFF2-40B4-BE49-F238E27FC236}">
                <a16:creationId xmlns:a16="http://schemas.microsoft.com/office/drawing/2014/main" id="{BBF4E25D-0FDB-4F56-A762-E24AF973DAD7}"/>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158687" y="476466"/>
            <a:ext cx="1182374" cy="252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924B04A-413B-40A5-9430-462B87E1437A}"/>
              </a:ext>
            </a:extLst>
          </p:cNvPr>
          <p:cNvSpPr txBox="1"/>
          <p:nvPr userDrawn="1"/>
        </p:nvSpPr>
        <p:spPr>
          <a:xfrm>
            <a:off x="4447148" y="340856"/>
            <a:ext cx="5885795" cy="523220"/>
          </a:xfrm>
          <a:prstGeom prst="rect">
            <a:avLst/>
          </a:prstGeom>
          <a:noFill/>
        </p:spPr>
        <p:txBody>
          <a:bodyPr wrap="square" rtlCol="0">
            <a:spAutoFit/>
          </a:bodyPr>
          <a:lstStyle/>
          <a:p>
            <a:r>
              <a:rPr lang="bg-BG" sz="2800" i="1" dirty="0">
                <a:solidFill>
                  <a:prstClr val="black"/>
                </a:solidFill>
                <a:latin typeface="Monotype Corsiva" panose="03010101010201010101" pitchFamily="66" charset="0"/>
                <a:cs typeface="Arabic Typesetting" panose="020B0604020202020204" pitchFamily="66" charset="-78"/>
              </a:rPr>
              <a:t>Времето е в нас и ние сме във времето</a:t>
            </a:r>
            <a:r>
              <a:rPr lang="x-none" sz="2800" i="1" dirty="0">
                <a:solidFill>
                  <a:prstClr val="black"/>
                </a:solidFill>
                <a:latin typeface="Monotype Corsiva" panose="03010101010201010101" pitchFamily="66" charset="0"/>
                <a:cs typeface="Arabic Typesetting" panose="020B0604020202020204" pitchFamily="66" charset="-78"/>
              </a:rPr>
              <a:t>...</a:t>
            </a:r>
            <a:endParaRPr lang="en-GB" sz="2800" i="1" dirty="0">
              <a:solidFill>
                <a:prstClr val="black"/>
              </a:solidFill>
              <a:latin typeface="Monotype Corsiva" panose="03010101010201010101" pitchFamily="66" charset="0"/>
              <a:cs typeface="Arabic Typesetting" panose="020B0604020202020204" pitchFamily="66" charset="-78"/>
            </a:endParaRPr>
          </a:p>
        </p:txBody>
      </p:sp>
      <p:pic>
        <p:nvPicPr>
          <p:cNvPr id="26" name="Picture 25" descr="A picture containing drawing, box, room&#10;&#10;Description automatically generated">
            <a:extLst>
              <a:ext uri="{FF2B5EF4-FFF2-40B4-BE49-F238E27FC236}">
                <a16:creationId xmlns:a16="http://schemas.microsoft.com/office/drawing/2014/main" id="{B73C1D33-7C05-4B74-A179-892D501FA62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6003" y="63500"/>
            <a:ext cx="725586" cy="612000"/>
          </a:xfrm>
          <a:prstGeom prst="rect">
            <a:avLst/>
          </a:prstGeom>
          <a:effectLst/>
        </p:spPr>
      </p:pic>
    </p:spTree>
    <p:extLst>
      <p:ext uri="{BB962C8B-B14F-4D97-AF65-F5344CB8AC3E}">
        <p14:creationId xmlns:p14="http://schemas.microsoft.com/office/powerpoint/2010/main" val="1647886151"/>
      </p:ext>
    </p:extLst>
  </p:cSld>
  <p:clrMap bg1="lt1" tx1="dk1" bg2="lt2" tx2="dk2" accent1="accent1" accent2="accent2" accent3="accent3" accent4="accent4" accent5="accent5" accent6="accent6" hlink="hlink" folHlink="folHlink"/>
  <p:sldLayoutIdLst>
    <p:sldLayoutId id="2147483695" r:id="rId1"/>
    <p:sldLayoutId id="2147483696"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09B58756-84CA-4FCC-A301-B77EE68A1EB0}"/>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A64C468B-8CF3-4285-8E12-75B555337786}" type="datetime1">
              <a:rPr lang="bg-BG" smtClean="0">
                <a:solidFill>
                  <a:prstClr val="black"/>
                </a:solidFill>
              </a:rPr>
              <a:pPr/>
              <a:t>7.10.2024 г.</a:t>
            </a:fld>
            <a:endParaRPr lang="en-GB" dirty="0">
              <a:solidFill>
                <a:prstClr val="black"/>
              </a:solidFill>
            </a:endParaRPr>
          </a:p>
        </p:txBody>
      </p:sp>
      <p:sp>
        <p:nvSpPr>
          <p:cNvPr id="18" name="Footer Placeholder 4">
            <a:extLst>
              <a:ext uri="{FF2B5EF4-FFF2-40B4-BE49-F238E27FC236}">
                <a16:creationId xmlns:a16="http://schemas.microsoft.com/office/drawing/2014/main" id="{03687148-6518-4E31-B535-904305F4C6E0}"/>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bg-BG" dirty="0">
                <a:solidFill>
                  <a:prstClr val="black"/>
                </a:solidFill>
              </a:rPr>
              <a:t>Национален военен университет „Васил Левски“</a:t>
            </a:r>
            <a:endParaRPr lang="x-none" dirty="0">
              <a:solidFill>
                <a:prstClr val="black"/>
              </a:solidFill>
            </a:endParaRPr>
          </a:p>
          <a:p>
            <a:r>
              <a:rPr lang="bg-BG" dirty="0">
                <a:solidFill>
                  <a:prstClr val="black"/>
                </a:solidFill>
              </a:rPr>
              <a:t>Некласифицирана информация</a:t>
            </a:r>
          </a:p>
        </p:txBody>
      </p:sp>
      <p:sp>
        <p:nvSpPr>
          <p:cNvPr id="19" name="Slide Number Placeholder 5">
            <a:extLst>
              <a:ext uri="{FF2B5EF4-FFF2-40B4-BE49-F238E27FC236}">
                <a16:creationId xmlns:a16="http://schemas.microsoft.com/office/drawing/2014/main" id="{5D972420-1AE6-4A0C-A233-C8AEE79893C1}"/>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pic>
        <p:nvPicPr>
          <p:cNvPr id="20" name="Picture 1">
            <a:extLst>
              <a:ext uri="{FF2B5EF4-FFF2-40B4-BE49-F238E27FC236}">
                <a16:creationId xmlns:a16="http://schemas.microsoft.com/office/drawing/2014/main" id="{24F0A116-FCC9-4DB6-8469-68771FA8D1EE}"/>
              </a:ext>
            </a:extLst>
          </p:cNvPr>
          <p:cNvPicPr>
            <a:picLocks noChangeAspect="1"/>
          </p:cNvPicPr>
          <p:nvPr userDrawn="1"/>
        </p:nvPicPr>
        <p:blipFill>
          <a:blip r:embed="rId4" cstate="print"/>
          <a:srcRect/>
          <a:stretch>
            <a:fillRect/>
          </a:stretch>
        </p:blipFill>
        <p:spPr bwMode="auto">
          <a:xfrm>
            <a:off x="11634150" y="63500"/>
            <a:ext cx="482824" cy="6120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85E88B19-6333-496D-AF84-0485E6A29A40}"/>
              </a:ext>
            </a:extLst>
          </p:cNvPr>
          <p:cNvCxnSpPr/>
          <p:nvPr userDrawn="1"/>
        </p:nvCxnSpPr>
        <p:spPr>
          <a:xfrm>
            <a:off x="88488" y="806243"/>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552451-8381-40F4-A4B8-1A15D4032D71}"/>
              </a:ext>
            </a:extLst>
          </p:cNvPr>
          <p:cNvCxnSpPr/>
          <p:nvPr userDrawn="1"/>
        </p:nvCxnSpPr>
        <p:spPr>
          <a:xfrm>
            <a:off x="84000" y="6334452"/>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99CFC9-D9C8-4254-8864-B427D7D1C0E6}"/>
              </a:ext>
            </a:extLst>
          </p:cNvPr>
          <p:cNvCxnSpPr>
            <a:cxnSpLocks/>
          </p:cNvCxnSpPr>
          <p:nvPr userDrawn="1"/>
        </p:nvCxnSpPr>
        <p:spPr>
          <a:xfrm>
            <a:off x="4038600" y="6645709"/>
            <a:ext cx="4114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
            <a:extLst>
              <a:ext uri="{FF2B5EF4-FFF2-40B4-BE49-F238E27FC236}">
                <a16:creationId xmlns:a16="http://schemas.microsoft.com/office/drawing/2014/main" id="{BBF4E25D-0FDB-4F56-A762-E24AF973DAD7}"/>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158687" y="476466"/>
            <a:ext cx="1182374" cy="252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924B04A-413B-40A5-9430-462B87E1437A}"/>
              </a:ext>
            </a:extLst>
          </p:cNvPr>
          <p:cNvSpPr txBox="1"/>
          <p:nvPr userDrawn="1"/>
        </p:nvSpPr>
        <p:spPr>
          <a:xfrm>
            <a:off x="4447148" y="340856"/>
            <a:ext cx="5885795" cy="523220"/>
          </a:xfrm>
          <a:prstGeom prst="rect">
            <a:avLst/>
          </a:prstGeom>
          <a:noFill/>
        </p:spPr>
        <p:txBody>
          <a:bodyPr wrap="square" rtlCol="0">
            <a:spAutoFit/>
          </a:bodyPr>
          <a:lstStyle/>
          <a:p>
            <a:r>
              <a:rPr lang="bg-BG" sz="2800" i="1" dirty="0">
                <a:solidFill>
                  <a:prstClr val="black"/>
                </a:solidFill>
                <a:latin typeface="Monotype Corsiva" panose="03010101010201010101" pitchFamily="66" charset="0"/>
                <a:cs typeface="Arabic Typesetting" panose="020B0604020202020204" pitchFamily="66" charset="-78"/>
              </a:rPr>
              <a:t>Времето е в нас и ние сме във времето</a:t>
            </a:r>
            <a:r>
              <a:rPr lang="x-none" sz="2800" i="1" dirty="0">
                <a:solidFill>
                  <a:prstClr val="black"/>
                </a:solidFill>
                <a:latin typeface="Monotype Corsiva" panose="03010101010201010101" pitchFamily="66" charset="0"/>
                <a:cs typeface="Arabic Typesetting" panose="020B0604020202020204" pitchFamily="66" charset="-78"/>
              </a:rPr>
              <a:t>...</a:t>
            </a:r>
            <a:endParaRPr lang="en-GB" sz="2800" i="1" dirty="0">
              <a:solidFill>
                <a:prstClr val="black"/>
              </a:solidFill>
              <a:latin typeface="Monotype Corsiva" panose="03010101010201010101" pitchFamily="66" charset="0"/>
              <a:cs typeface="Arabic Typesetting" panose="020B0604020202020204" pitchFamily="66" charset="-78"/>
            </a:endParaRPr>
          </a:p>
        </p:txBody>
      </p:sp>
      <p:pic>
        <p:nvPicPr>
          <p:cNvPr id="26" name="Picture 25" descr="A picture containing drawing, box, room&#10;&#10;Description automatically generated">
            <a:extLst>
              <a:ext uri="{FF2B5EF4-FFF2-40B4-BE49-F238E27FC236}">
                <a16:creationId xmlns:a16="http://schemas.microsoft.com/office/drawing/2014/main" id="{B73C1D33-7C05-4B74-A179-892D501FA62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6003" y="63500"/>
            <a:ext cx="725586" cy="612000"/>
          </a:xfrm>
          <a:prstGeom prst="rect">
            <a:avLst/>
          </a:prstGeom>
          <a:effectLst/>
        </p:spPr>
      </p:pic>
    </p:spTree>
    <p:extLst>
      <p:ext uri="{BB962C8B-B14F-4D97-AF65-F5344CB8AC3E}">
        <p14:creationId xmlns:p14="http://schemas.microsoft.com/office/powerpoint/2010/main" val="3597297937"/>
      </p:ext>
    </p:extLst>
  </p:cSld>
  <p:clrMap bg1="lt1" tx1="dk1" bg2="lt2" tx2="dk2" accent1="accent1" accent2="accent2" accent3="accent3" accent4="accent4" accent5="accent5" accent6="accent6" hlink="hlink" folHlink="folHlink"/>
  <p:sldLayoutIdLst>
    <p:sldLayoutId id="2147483698" r:id="rId1"/>
    <p:sldLayoutId id="2147483699"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09B58756-84CA-4FCC-A301-B77EE68A1EB0}"/>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A64C468B-8CF3-4285-8E12-75B555337786}" type="datetime1">
              <a:rPr lang="bg-BG" smtClean="0">
                <a:solidFill>
                  <a:prstClr val="black"/>
                </a:solidFill>
              </a:rPr>
              <a:pPr/>
              <a:t>7.10.2024 г.</a:t>
            </a:fld>
            <a:endParaRPr lang="en-GB" dirty="0">
              <a:solidFill>
                <a:prstClr val="black"/>
              </a:solidFill>
            </a:endParaRPr>
          </a:p>
        </p:txBody>
      </p:sp>
      <p:sp>
        <p:nvSpPr>
          <p:cNvPr id="18" name="Footer Placeholder 4">
            <a:extLst>
              <a:ext uri="{FF2B5EF4-FFF2-40B4-BE49-F238E27FC236}">
                <a16:creationId xmlns:a16="http://schemas.microsoft.com/office/drawing/2014/main" id="{03687148-6518-4E31-B535-904305F4C6E0}"/>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bg-BG" dirty="0">
                <a:solidFill>
                  <a:prstClr val="black"/>
                </a:solidFill>
              </a:rPr>
              <a:t>Национален военен университет „Васил Левски“</a:t>
            </a:r>
            <a:endParaRPr lang="x-none" dirty="0">
              <a:solidFill>
                <a:prstClr val="black"/>
              </a:solidFill>
            </a:endParaRPr>
          </a:p>
          <a:p>
            <a:r>
              <a:rPr lang="bg-BG" dirty="0">
                <a:solidFill>
                  <a:prstClr val="black"/>
                </a:solidFill>
              </a:rPr>
              <a:t>Некласифицирана информация</a:t>
            </a:r>
          </a:p>
        </p:txBody>
      </p:sp>
      <p:sp>
        <p:nvSpPr>
          <p:cNvPr id="19" name="Slide Number Placeholder 5">
            <a:extLst>
              <a:ext uri="{FF2B5EF4-FFF2-40B4-BE49-F238E27FC236}">
                <a16:creationId xmlns:a16="http://schemas.microsoft.com/office/drawing/2014/main" id="{5D972420-1AE6-4A0C-A233-C8AEE79893C1}"/>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pic>
        <p:nvPicPr>
          <p:cNvPr id="20" name="Picture 1">
            <a:extLst>
              <a:ext uri="{FF2B5EF4-FFF2-40B4-BE49-F238E27FC236}">
                <a16:creationId xmlns:a16="http://schemas.microsoft.com/office/drawing/2014/main" id="{24F0A116-FCC9-4DB6-8469-68771FA8D1EE}"/>
              </a:ext>
            </a:extLst>
          </p:cNvPr>
          <p:cNvPicPr>
            <a:picLocks noChangeAspect="1"/>
          </p:cNvPicPr>
          <p:nvPr userDrawn="1"/>
        </p:nvPicPr>
        <p:blipFill>
          <a:blip r:embed="rId4" cstate="print"/>
          <a:srcRect/>
          <a:stretch>
            <a:fillRect/>
          </a:stretch>
        </p:blipFill>
        <p:spPr bwMode="auto">
          <a:xfrm>
            <a:off x="11634150" y="63500"/>
            <a:ext cx="482824" cy="6120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85E88B19-6333-496D-AF84-0485E6A29A40}"/>
              </a:ext>
            </a:extLst>
          </p:cNvPr>
          <p:cNvCxnSpPr/>
          <p:nvPr userDrawn="1"/>
        </p:nvCxnSpPr>
        <p:spPr>
          <a:xfrm>
            <a:off x="88488" y="806243"/>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552451-8381-40F4-A4B8-1A15D4032D71}"/>
              </a:ext>
            </a:extLst>
          </p:cNvPr>
          <p:cNvCxnSpPr/>
          <p:nvPr userDrawn="1"/>
        </p:nvCxnSpPr>
        <p:spPr>
          <a:xfrm>
            <a:off x="84000" y="6334452"/>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99CFC9-D9C8-4254-8864-B427D7D1C0E6}"/>
              </a:ext>
            </a:extLst>
          </p:cNvPr>
          <p:cNvCxnSpPr>
            <a:cxnSpLocks/>
          </p:cNvCxnSpPr>
          <p:nvPr userDrawn="1"/>
        </p:nvCxnSpPr>
        <p:spPr>
          <a:xfrm>
            <a:off x="4038600" y="6645709"/>
            <a:ext cx="4114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
            <a:extLst>
              <a:ext uri="{FF2B5EF4-FFF2-40B4-BE49-F238E27FC236}">
                <a16:creationId xmlns:a16="http://schemas.microsoft.com/office/drawing/2014/main" id="{BBF4E25D-0FDB-4F56-A762-E24AF973DAD7}"/>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158687" y="476466"/>
            <a:ext cx="1182374" cy="252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924B04A-413B-40A5-9430-462B87E1437A}"/>
              </a:ext>
            </a:extLst>
          </p:cNvPr>
          <p:cNvSpPr txBox="1"/>
          <p:nvPr userDrawn="1"/>
        </p:nvSpPr>
        <p:spPr>
          <a:xfrm>
            <a:off x="4447148" y="340856"/>
            <a:ext cx="5885795" cy="523220"/>
          </a:xfrm>
          <a:prstGeom prst="rect">
            <a:avLst/>
          </a:prstGeom>
          <a:noFill/>
        </p:spPr>
        <p:txBody>
          <a:bodyPr wrap="square" rtlCol="0">
            <a:spAutoFit/>
          </a:bodyPr>
          <a:lstStyle/>
          <a:p>
            <a:r>
              <a:rPr lang="bg-BG" sz="2800" i="1" dirty="0">
                <a:solidFill>
                  <a:prstClr val="black"/>
                </a:solidFill>
                <a:latin typeface="Monotype Corsiva" panose="03010101010201010101" pitchFamily="66" charset="0"/>
                <a:cs typeface="Arabic Typesetting" panose="020B0604020202020204" pitchFamily="66" charset="-78"/>
              </a:rPr>
              <a:t>Времето е в нас и ние сме във времето</a:t>
            </a:r>
            <a:r>
              <a:rPr lang="x-none" sz="2800" i="1" dirty="0">
                <a:solidFill>
                  <a:prstClr val="black"/>
                </a:solidFill>
                <a:latin typeface="Monotype Corsiva" panose="03010101010201010101" pitchFamily="66" charset="0"/>
                <a:cs typeface="Arabic Typesetting" panose="020B0604020202020204" pitchFamily="66" charset="-78"/>
              </a:rPr>
              <a:t>...</a:t>
            </a:r>
            <a:endParaRPr lang="en-GB" sz="2800" i="1" dirty="0">
              <a:solidFill>
                <a:prstClr val="black"/>
              </a:solidFill>
              <a:latin typeface="Monotype Corsiva" panose="03010101010201010101" pitchFamily="66" charset="0"/>
              <a:cs typeface="Arabic Typesetting" panose="020B0604020202020204" pitchFamily="66" charset="-78"/>
            </a:endParaRPr>
          </a:p>
        </p:txBody>
      </p:sp>
      <p:pic>
        <p:nvPicPr>
          <p:cNvPr id="26" name="Picture 25" descr="A picture containing drawing, box, room&#10;&#10;Description automatically generated">
            <a:extLst>
              <a:ext uri="{FF2B5EF4-FFF2-40B4-BE49-F238E27FC236}">
                <a16:creationId xmlns:a16="http://schemas.microsoft.com/office/drawing/2014/main" id="{B73C1D33-7C05-4B74-A179-892D501FA62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6003" y="63500"/>
            <a:ext cx="725586" cy="612000"/>
          </a:xfrm>
          <a:prstGeom prst="rect">
            <a:avLst/>
          </a:prstGeom>
          <a:effectLst/>
        </p:spPr>
      </p:pic>
    </p:spTree>
    <p:extLst>
      <p:ext uri="{BB962C8B-B14F-4D97-AF65-F5344CB8AC3E}">
        <p14:creationId xmlns:p14="http://schemas.microsoft.com/office/powerpoint/2010/main" val="1788487163"/>
      </p:ext>
    </p:extLst>
  </p:cSld>
  <p:clrMap bg1="lt1" tx1="dk1" bg2="lt2" tx2="dk2" accent1="accent1" accent2="accent2" accent3="accent3" accent4="accent4" accent5="accent5" accent6="accent6" hlink="hlink" folHlink="folHlink"/>
  <p:sldLayoutIdLst>
    <p:sldLayoutId id="2147483701" r:id="rId1"/>
    <p:sldLayoutId id="2147483702"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09B58756-84CA-4FCC-A301-B77EE68A1EB0}"/>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A64C468B-8CF3-4285-8E12-75B555337786}" type="datetime1">
              <a:rPr lang="bg-BG" smtClean="0">
                <a:solidFill>
                  <a:prstClr val="black"/>
                </a:solidFill>
              </a:rPr>
              <a:pPr/>
              <a:t>7.10.2024 г.</a:t>
            </a:fld>
            <a:endParaRPr lang="en-GB" dirty="0">
              <a:solidFill>
                <a:prstClr val="black"/>
              </a:solidFill>
            </a:endParaRPr>
          </a:p>
        </p:txBody>
      </p:sp>
      <p:sp>
        <p:nvSpPr>
          <p:cNvPr id="18" name="Footer Placeholder 4">
            <a:extLst>
              <a:ext uri="{FF2B5EF4-FFF2-40B4-BE49-F238E27FC236}">
                <a16:creationId xmlns:a16="http://schemas.microsoft.com/office/drawing/2014/main" id="{03687148-6518-4E31-B535-904305F4C6E0}"/>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bg-BG" dirty="0">
                <a:solidFill>
                  <a:prstClr val="black"/>
                </a:solidFill>
              </a:rPr>
              <a:t>Национален военен университет „Васил Левски“</a:t>
            </a:r>
            <a:endParaRPr lang="x-none" dirty="0">
              <a:solidFill>
                <a:prstClr val="black"/>
              </a:solidFill>
            </a:endParaRPr>
          </a:p>
          <a:p>
            <a:r>
              <a:rPr lang="bg-BG" dirty="0">
                <a:solidFill>
                  <a:prstClr val="black"/>
                </a:solidFill>
              </a:rPr>
              <a:t>Некласифицирана информация</a:t>
            </a:r>
          </a:p>
        </p:txBody>
      </p:sp>
      <p:sp>
        <p:nvSpPr>
          <p:cNvPr id="19" name="Slide Number Placeholder 5">
            <a:extLst>
              <a:ext uri="{FF2B5EF4-FFF2-40B4-BE49-F238E27FC236}">
                <a16:creationId xmlns:a16="http://schemas.microsoft.com/office/drawing/2014/main" id="{5D972420-1AE6-4A0C-A233-C8AEE79893C1}"/>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pic>
        <p:nvPicPr>
          <p:cNvPr id="20" name="Picture 1">
            <a:extLst>
              <a:ext uri="{FF2B5EF4-FFF2-40B4-BE49-F238E27FC236}">
                <a16:creationId xmlns:a16="http://schemas.microsoft.com/office/drawing/2014/main" id="{24F0A116-FCC9-4DB6-8469-68771FA8D1EE}"/>
              </a:ext>
            </a:extLst>
          </p:cNvPr>
          <p:cNvPicPr>
            <a:picLocks noChangeAspect="1"/>
          </p:cNvPicPr>
          <p:nvPr userDrawn="1"/>
        </p:nvPicPr>
        <p:blipFill>
          <a:blip r:embed="rId4" cstate="print"/>
          <a:srcRect/>
          <a:stretch>
            <a:fillRect/>
          </a:stretch>
        </p:blipFill>
        <p:spPr bwMode="auto">
          <a:xfrm>
            <a:off x="11634150" y="63500"/>
            <a:ext cx="482824" cy="6120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85E88B19-6333-496D-AF84-0485E6A29A40}"/>
              </a:ext>
            </a:extLst>
          </p:cNvPr>
          <p:cNvCxnSpPr/>
          <p:nvPr userDrawn="1"/>
        </p:nvCxnSpPr>
        <p:spPr>
          <a:xfrm>
            <a:off x="88488" y="806243"/>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552451-8381-40F4-A4B8-1A15D4032D71}"/>
              </a:ext>
            </a:extLst>
          </p:cNvPr>
          <p:cNvCxnSpPr/>
          <p:nvPr userDrawn="1"/>
        </p:nvCxnSpPr>
        <p:spPr>
          <a:xfrm>
            <a:off x="84000" y="6334452"/>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99CFC9-D9C8-4254-8864-B427D7D1C0E6}"/>
              </a:ext>
            </a:extLst>
          </p:cNvPr>
          <p:cNvCxnSpPr>
            <a:cxnSpLocks/>
          </p:cNvCxnSpPr>
          <p:nvPr userDrawn="1"/>
        </p:nvCxnSpPr>
        <p:spPr>
          <a:xfrm>
            <a:off x="4038600" y="6645709"/>
            <a:ext cx="4114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
            <a:extLst>
              <a:ext uri="{FF2B5EF4-FFF2-40B4-BE49-F238E27FC236}">
                <a16:creationId xmlns:a16="http://schemas.microsoft.com/office/drawing/2014/main" id="{BBF4E25D-0FDB-4F56-A762-E24AF973DAD7}"/>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158687" y="476466"/>
            <a:ext cx="1182374" cy="252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924B04A-413B-40A5-9430-462B87E1437A}"/>
              </a:ext>
            </a:extLst>
          </p:cNvPr>
          <p:cNvSpPr txBox="1"/>
          <p:nvPr userDrawn="1"/>
        </p:nvSpPr>
        <p:spPr>
          <a:xfrm>
            <a:off x="4447148" y="340856"/>
            <a:ext cx="5885795" cy="523220"/>
          </a:xfrm>
          <a:prstGeom prst="rect">
            <a:avLst/>
          </a:prstGeom>
          <a:noFill/>
        </p:spPr>
        <p:txBody>
          <a:bodyPr wrap="square" rtlCol="0">
            <a:spAutoFit/>
          </a:bodyPr>
          <a:lstStyle/>
          <a:p>
            <a:r>
              <a:rPr lang="bg-BG" sz="2800" i="1" dirty="0">
                <a:solidFill>
                  <a:prstClr val="black"/>
                </a:solidFill>
                <a:latin typeface="Monotype Corsiva" panose="03010101010201010101" pitchFamily="66" charset="0"/>
                <a:cs typeface="Arabic Typesetting" panose="020B0604020202020204" pitchFamily="66" charset="-78"/>
              </a:rPr>
              <a:t>Времето е в нас и ние сме във времето</a:t>
            </a:r>
            <a:r>
              <a:rPr lang="x-none" sz="2800" i="1" dirty="0">
                <a:solidFill>
                  <a:prstClr val="black"/>
                </a:solidFill>
                <a:latin typeface="Monotype Corsiva" panose="03010101010201010101" pitchFamily="66" charset="0"/>
                <a:cs typeface="Arabic Typesetting" panose="020B0604020202020204" pitchFamily="66" charset="-78"/>
              </a:rPr>
              <a:t>...</a:t>
            </a:r>
            <a:endParaRPr lang="en-GB" sz="2800" i="1" dirty="0">
              <a:solidFill>
                <a:prstClr val="black"/>
              </a:solidFill>
              <a:latin typeface="Monotype Corsiva" panose="03010101010201010101" pitchFamily="66" charset="0"/>
              <a:cs typeface="Arabic Typesetting" panose="020B0604020202020204" pitchFamily="66" charset="-78"/>
            </a:endParaRPr>
          </a:p>
        </p:txBody>
      </p:sp>
      <p:pic>
        <p:nvPicPr>
          <p:cNvPr id="26" name="Picture 25" descr="A picture containing drawing, box, room&#10;&#10;Description automatically generated">
            <a:extLst>
              <a:ext uri="{FF2B5EF4-FFF2-40B4-BE49-F238E27FC236}">
                <a16:creationId xmlns:a16="http://schemas.microsoft.com/office/drawing/2014/main" id="{B73C1D33-7C05-4B74-A179-892D501FA62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6003" y="63500"/>
            <a:ext cx="725586" cy="612000"/>
          </a:xfrm>
          <a:prstGeom prst="rect">
            <a:avLst/>
          </a:prstGeom>
          <a:effectLst/>
        </p:spPr>
      </p:pic>
    </p:spTree>
    <p:extLst>
      <p:ext uri="{BB962C8B-B14F-4D97-AF65-F5344CB8AC3E}">
        <p14:creationId xmlns:p14="http://schemas.microsoft.com/office/powerpoint/2010/main" val="3197019354"/>
      </p:ext>
    </p:extLst>
  </p:cSld>
  <p:clrMap bg1="lt1" tx1="dk1" bg2="lt2" tx2="dk2" accent1="accent1" accent2="accent2" accent3="accent3" accent4="accent4" accent5="accent5" accent6="accent6" hlink="hlink" folHlink="folHlink"/>
  <p:sldLayoutIdLst>
    <p:sldLayoutId id="2147483704" r:id="rId1"/>
    <p:sldLayoutId id="2147483705"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09B58756-84CA-4FCC-A301-B77EE68A1EB0}"/>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A64C468B-8CF3-4285-8E12-75B555337786}" type="datetime1">
              <a:rPr lang="bg-BG" smtClean="0">
                <a:solidFill>
                  <a:prstClr val="black"/>
                </a:solidFill>
              </a:rPr>
              <a:pPr/>
              <a:t>7.10.2024 г.</a:t>
            </a:fld>
            <a:endParaRPr lang="en-GB" dirty="0">
              <a:solidFill>
                <a:prstClr val="black"/>
              </a:solidFill>
            </a:endParaRPr>
          </a:p>
        </p:txBody>
      </p:sp>
      <p:sp>
        <p:nvSpPr>
          <p:cNvPr id="18" name="Footer Placeholder 4">
            <a:extLst>
              <a:ext uri="{FF2B5EF4-FFF2-40B4-BE49-F238E27FC236}">
                <a16:creationId xmlns:a16="http://schemas.microsoft.com/office/drawing/2014/main" id="{03687148-6518-4E31-B535-904305F4C6E0}"/>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bg-BG" dirty="0">
                <a:solidFill>
                  <a:prstClr val="black"/>
                </a:solidFill>
              </a:rPr>
              <a:t>Национален военен университет „Васил Левски“</a:t>
            </a:r>
            <a:endParaRPr lang="x-none" dirty="0">
              <a:solidFill>
                <a:prstClr val="black"/>
              </a:solidFill>
            </a:endParaRPr>
          </a:p>
          <a:p>
            <a:r>
              <a:rPr lang="bg-BG" dirty="0">
                <a:solidFill>
                  <a:prstClr val="black"/>
                </a:solidFill>
              </a:rPr>
              <a:t>Некласифицирана информация</a:t>
            </a:r>
          </a:p>
        </p:txBody>
      </p:sp>
      <p:sp>
        <p:nvSpPr>
          <p:cNvPr id="19" name="Slide Number Placeholder 5">
            <a:extLst>
              <a:ext uri="{FF2B5EF4-FFF2-40B4-BE49-F238E27FC236}">
                <a16:creationId xmlns:a16="http://schemas.microsoft.com/office/drawing/2014/main" id="{5D972420-1AE6-4A0C-A233-C8AEE79893C1}"/>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pic>
        <p:nvPicPr>
          <p:cNvPr id="20" name="Picture 1">
            <a:extLst>
              <a:ext uri="{FF2B5EF4-FFF2-40B4-BE49-F238E27FC236}">
                <a16:creationId xmlns:a16="http://schemas.microsoft.com/office/drawing/2014/main" id="{24F0A116-FCC9-4DB6-8469-68771FA8D1EE}"/>
              </a:ext>
            </a:extLst>
          </p:cNvPr>
          <p:cNvPicPr>
            <a:picLocks noChangeAspect="1"/>
          </p:cNvPicPr>
          <p:nvPr userDrawn="1"/>
        </p:nvPicPr>
        <p:blipFill>
          <a:blip r:embed="rId4" cstate="print"/>
          <a:srcRect/>
          <a:stretch>
            <a:fillRect/>
          </a:stretch>
        </p:blipFill>
        <p:spPr bwMode="auto">
          <a:xfrm>
            <a:off x="11634150" y="63500"/>
            <a:ext cx="482824" cy="6120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85E88B19-6333-496D-AF84-0485E6A29A40}"/>
              </a:ext>
            </a:extLst>
          </p:cNvPr>
          <p:cNvCxnSpPr/>
          <p:nvPr userDrawn="1"/>
        </p:nvCxnSpPr>
        <p:spPr>
          <a:xfrm>
            <a:off x="88488" y="806243"/>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552451-8381-40F4-A4B8-1A15D4032D71}"/>
              </a:ext>
            </a:extLst>
          </p:cNvPr>
          <p:cNvCxnSpPr/>
          <p:nvPr userDrawn="1"/>
        </p:nvCxnSpPr>
        <p:spPr>
          <a:xfrm>
            <a:off x="84000" y="6334452"/>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99CFC9-D9C8-4254-8864-B427D7D1C0E6}"/>
              </a:ext>
            </a:extLst>
          </p:cNvPr>
          <p:cNvCxnSpPr>
            <a:cxnSpLocks/>
          </p:cNvCxnSpPr>
          <p:nvPr userDrawn="1"/>
        </p:nvCxnSpPr>
        <p:spPr>
          <a:xfrm>
            <a:off x="4038600" y="6645709"/>
            <a:ext cx="4114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
            <a:extLst>
              <a:ext uri="{FF2B5EF4-FFF2-40B4-BE49-F238E27FC236}">
                <a16:creationId xmlns:a16="http://schemas.microsoft.com/office/drawing/2014/main" id="{BBF4E25D-0FDB-4F56-A762-E24AF973DAD7}"/>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158687" y="476466"/>
            <a:ext cx="1182374" cy="252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924B04A-413B-40A5-9430-462B87E1437A}"/>
              </a:ext>
            </a:extLst>
          </p:cNvPr>
          <p:cNvSpPr txBox="1"/>
          <p:nvPr userDrawn="1"/>
        </p:nvSpPr>
        <p:spPr>
          <a:xfrm>
            <a:off x="4447148" y="340856"/>
            <a:ext cx="5885795" cy="523220"/>
          </a:xfrm>
          <a:prstGeom prst="rect">
            <a:avLst/>
          </a:prstGeom>
          <a:noFill/>
        </p:spPr>
        <p:txBody>
          <a:bodyPr wrap="square" rtlCol="0">
            <a:spAutoFit/>
          </a:bodyPr>
          <a:lstStyle/>
          <a:p>
            <a:r>
              <a:rPr lang="bg-BG" sz="2800" i="1" dirty="0">
                <a:solidFill>
                  <a:prstClr val="black"/>
                </a:solidFill>
                <a:latin typeface="Monotype Corsiva" panose="03010101010201010101" pitchFamily="66" charset="0"/>
                <a:cs typeface="Arabic Typesetting" panose="020B0604020202020204" pitchFamily="66" charset="-78"/>
              </a:rPr>
              <a:t>Времето е в нас и ние сме във времето</a:t>
            </a:r>
            <a:r>
              <a:rPr lang="x-none" sz="2800" i="1" dirty="0">
                <a:solidFill>
                  <a:prstClr val="black"/>
                </a:solidFill>
                <a:latin typeface="Monotype Corsiva" panose="03010101010201010101" pitchFamily="66" charset="0"/>
                <a:cs typeface="Arabic Typesetting" panose="020B0604020202020204" pitchFamily="66" charset="-78"/>
              </a:rPr>
              <a:t>...</a:t>
            </a:r>
            <a:endParaRPr lang="en-GB" sz="2800" i="1" dirty="0">
              <a:solidFill>
                <a:prstClr val="black"/>
              </a:solidFill>
              <a:latin typeface="Monotype Corsiva" panose="03010101010201010101" pitchFamily="66" charset="0"/>
              <a:cs typeface="Arabic Typesetting" panose="020B0604020202020204" pitchFamily="66" charset="-78"/>
            </a:endParaRPr>
          </a:p>
        </p:txBody>
      </p:sp>
      <p:pic>
        <p:nvPicPr>
          <p:cNvPr id="26" name="Picture 25" descr="A picture containing drawing, box, room&#10;&#10;Description automatically generated">
            <a:extLst>
              <a:ext uri="{FF2B5EF4-FFF2-40B4-BE49-F238E27FC236}">
                <a16:creationId xmlns:a16="http://schemas.microsoft.com/office/drawing/2014/main" id="{B73C1D33-7C05-4B74-A179-892D501FA62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6003" y="63500"/>
            <a:ext cx="725586" cy="612000"/>
          </a:xfrm>
          <a:prstGeom prst="rect">
            <a:avLst/>
          </a:prstGeom>
          <a:effectLst/>
        </p:spPr>
      </p:pic>
    </p:spTree>
    <p:extLst>
      <p:ext uri="{BB962C8B-B14F-4D97-AF65-F5344CB8AC3E}">
        <p14:creationId xmlns:p14="http://schemas.microsoft.com/office/powerpoint/2010/main" val="3915512138"/>
      </p:ext>
    </p:extLst>
  </p:cSld>
  <p:clrMap bg1="lt1" tx1="dk1" bg2="lt2" tx2="dk2" accent1="accent1" accent2="accent2" accent3="accent3" accent4="accent4" accent5="accent5" accent6="accent6" hlink="hlink" folHlink="folHlink"/>
  <p:sldLayoutIdLst>
    <p:sldLayoutId id="2147483707" r:id="rId1"/>
    <p:sldLayoutId id="2147483708"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09B58756-84CA-4FCC-A301-B77EE68A1EB0}"/>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A64C468B-8CF3-4285-8E12-75B555337786}" type="datetime1">
              <a:rPr lang="bg-BG" smtClean="0">
                <a:solidFill>
                  <a:prstClr val="black"/>
                </a:solidFill>
              </a:rPr>
              <a:pPr/>
              <a:t>7.10.2024 г.</a:t>
            </a:fld>
            <a:endParaRPr lang="en-GB" dirty="0">
              <a:solidFill>
                <a:prstClr val="black"/>
              </a:solidFill>
            </a:endParaRPr>
          </a:p>
        </p:txBody>
      </p:sp>
      <p:sp>
        <p:nvSpPr>
          <p:cNvPr id="18" name="Footer Placeholder 4">
            <a:extLst>
              <a:ext uri="{FF2B5EF4-FFF2-40B4-BE49-F238E27FC236}">
                <a16:creationId xmlns:a16="http://schemas.microsoft.com/office/drawing/2014/main" id="{03687148-6518-4E31-B535-904305F4C6E0}"/>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bg-BG" dirty="0">
                <a:solidFill>
                  <a:prstClr val="black"/>
                </a:solidFill>
              </a:rPr>
              <a:t>Национален военен университет „Васил Левски“</a:t>
            </a:r>
            <a:endParaRPr lang="x-none" dirty="0">
              <a:solidFill>
                <a:prstClr val="black"/>
              </a:solidFill>
            </a:endParaRPr>
          </a:p>
          <a:p>
            <a:r>
              <a:rPr lang="bg-BG" dirty="0">
                <a:solidFill>
                  <a:prstClr val="black"/>
                </a:solidFill>
              </a:rPr>
              <a:t>Некласифицирана информация</a:t>
            </a:r>
          </a:p>
        </p:txBody>
      </p:sp>
      <p:sp>
        <p:nvSpPr>
          <p:cNvPr id="19" name="Slide Number Placeholder 5">
            <a:extLst>
              <a:ext uri="{FF2B5EF4-FFF2-40B4-BE49-F238E27FC236}">
                <a16:creationId xmlns:a16="http://schemas.microsoft.com/office/drawing/2014/main" id="{5D972420-1AE6-4A0C-A233-C8AEE79893C1}"/>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pic>
        <p:nvPicPr>
          <p:cNvPr id="20" name="Picture 1">
            <a:extLst>
              <a:ext uri="{FF2B5EF4-FFF2-40B4-BE49-F238E27FC236}">
                <a16:creationId xmlns:a16="http://schemas.microsoft.com/office/drawing/2014/main" id="{24F0A116-FCC9-4DB6-8469-68771FA8D1EE}"/>
              </a:ext>
            </a:extLst>
          </p:cNvPr>
          <p:cNvPicPr>
            <a:picLocks noChangeAspect="1"/>
          </p:cNvPicPr>
          <p:nvPr userDrawn="1"/>
        </p:nvPicPr>
        <p:blipFill>
          <a:blip r:embed="rId4" cstate="print"/>
          <a:srcRect/>
          <a:stretch>
            <a:fillRect/>
          </a:stretch>
        </p:blipFill>
        <p:spPr bwMode="auto">
          <a:xfrm>
            <a:off x="11634150" y="63500"/>
            <a:ext cx="482824" cy="6120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85E88B19-6333-496D-AF84-0485E6A29A40}"/>
              </a:ext>
            </a:extLst>
          </p:cNvPr>
          <p:cNvCxnSpPr/>
          <p:nvPr userDrawn="1"/>
        </p:nvCxnSpPr>
        <p:spPr>
          <a:xfrm>
            <a:off x="88488" y="806243"/>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552451-8381-40F4-A4B8-1A15D4032D71}"/>
              </a:ext>
            </a:extLst>
          </p:cNvPr>
          <p:cNvCxnSpPr/>
          <p:nvPr userDrawn="1"/>
        </p:nvCxnSpPr>
        <p:spPr>
          <a:xfrm>
            <a:off x="84000" y="6334452"/>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99CFC9-D9C8-4254-8864-B427D7D1C0E6}"/>
              </a:ext>
            </a:extLst>
          </p:cNvPr>
          <p:cNvCxnSpPr>
            <a:cxnSpLocks/>
          </p:cNvCxnSpPr>
          <p:nvPr userDrawn="1"/>
        </p:nvCxnSpPr>
        <p:spPr>
          <a:xfrm>
            <a:off x="4038600" y="6645709"/>
            <a:ext cx="4114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
            <a:extLst>
              <a:ext uri="{FF2B5EF4-FFF2-40B4-BE49-F238E27FC236}">
                <a16:creationId xmlns:a16="http://schemas.microsoft.com/office/drawing/2014/main" id="{BBF4E25D-0FDB-4F56-A762-E24AF973DAD7}"/>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158687" y="476466"/>
            <a:ext cx="1182374" cy="252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924B04A-413B-40A5-9430-462B87E1437A}"/>
              </a:ext>
            </a:extLst>
          </p:cNvPr>
          <p:cNvSpPr txBox="1"/>
          <p:nvPr userDrawn="1"/>
        </p:nvSpPr>
        <p:spPr>
          <a:xfrm>
            <a:off x="4447148" y="340856"/>
            <a:ext cx="5885795" cy="523220"/>
          </a:xfrm>
          <a:prstGeom prst="rect">
            <a:avLst/>
          </a:prstGeom>
          <a:noFill/>
        </p:spPr>
        <p:txBody>
          <a:bodyPr wrap="square" rtlCol="0">
            <a:spAutoFit/>
          </a:bodyPr>
          <a:lstStyle/>
          <a:p>
            <a:r>
              <a:rPr lang="bg-BG" sz="2800" i="1" dirty="0">
                <a:solidFill>
                  <a:prstClr val="black"/>
                </a:solidFill>
                <a:latin typeface="Monotype Corsiva" panose="03010101010201010101" pitchFamily="66" charset="0"/>
                <a:cs typeface="Arabic Typesetting" panose="020B0604020202020204" pitchFamily="66" charset="-78"/>
              </a:rPr>
              <a:t>Времето е в нас и ние сме във времето</a:t>
            </a:r>
            <a:r>
              <a:rPr lang="x-none" sz="2800" i="1" dirty="0">
                <a:solidFill>
                  <a:prstClr val="black"/>
                </a:solidFill>
                <a:latin typeface="Monotype Corsiva" panose="03010101010201010101" pitchFamily="66" charset="0"/>
                <a:cs typeface="Arabic Typesetting" panose="020B0604020202020204" pitchFamily="66" charset="-78"/>
              </a:rPr>
              <a:t>...</a:t>
            </a:r>
            <a:endParaRPr lang="en-GB" sz="2800" i="1" dirty="0">
              <a:solidFill>
                <a:prstClr val="black"/>
              </a:solidFill>
              <a:latin typeface="Monotype Corsiva" panose="03010101010201010101" pitchFamily="66" charset="0"/>
              <a:cs typeface="Arabic Typesetting" panose="020B0604020202020204" pitchFamily="66" charset="-78"/>
            </a:endParaRPr>
          </a:p>
        </p:txBody>
      </p:sp>
      <p:pic>
        <p:nvPicPr>
          <p:cNvPr id="26" name="Picture 25" descr="A picture containing drawing, box, room&#10;&#10;Description automatically generated">
            <a:extLst>
              <a:ext uri="{FF2B5EF4-FFF2-40B4-BE49-F238E27FC236}">
                <a16:creationId xmlns:a16="http://schemas.microsoft.com/office/drawing/2014/main" id="{B73C1D33-7C05-4B74-A179-892D501FA62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6003" y="63500"/>
            <a:ext cx="725586" cy="612000"/>
          </a:xfrm>
          <a:prstGeom prst="rect">
            <a:avLst/>
          </a:prstGeom>
          <a:effectLst/>
        </p:spPr>
      </p:pic>
    </p:spTree>
    <p:extLst>
      <p:ext uri="{BB962C8B-B14F-4D97-AF65-F5344CB8AC3E}">
        <p14:creationId xmlns:p14="http://schemas.microsoft.com/office/powerpoint/2010/main" val="327249098"/>
      </p:ext>
    </p:extLst>
  </p:cSld>
  <p:clrMap bg1="lt1" tx1="dk1" bg2="lt2" tx2="dk2" accent1="accent1" accent2="accent2" accent3="accent3" accent4="accent4" accent5="accent5" accent6="accent6" hlink="hlink" folHlink="folHlink"/>
  <p:sldLayoutIdLst>
    <p:sldLayoutId id="2147483710" r:id="rId1"/>
    <p:sldLayoutId id="2147483711"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09B58756-84CA-4FCC-A301-B77EE68A1EB0}"/>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A64C468B-8CF3-4285-8E12-75B555337786}" type="datetime1">
              <a:rPr lang="bg-BG" smtClean="0">
                <a:solidFill>
                  <a:prstClr val="black"/>
                </a:solidFill>
              </a:rPr>
              <a:pPr/>
              <a:t>7.10.2024 г.</a:t>
            </a:fld>
            <a:endParaRPr lang="en-GB" dirty="0">
              <a:solidFill>
                <a:prstClr val="black"/>
              </a:solidFill>
            </a:endParaRPr>
          </a:p>
        </p:txBody>
      </p:sp>
      <p:sp>
        <p:nvSpPr>
          <p:cNvPr id="18" name="Footer Placeholder 4">
            <a:extLst>
              <a:ext uri="{FF2B5EF4-FFF2-40B4-BE49-F238E27FC236}">
                <a16:creationId xmlns:a16="http://schemas.microsoft.com/office/drawing/2014/main" id="{03687148-6518-4E31-B535-904305F4C6E0}"/>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bg-BG" dirty="0">
                <a:solidFill>
                  <a:prstClr val="black"/>
                </a:solidFill>
              </a:rPr>
              <a:t>Национален военен университет „Васил Левски“</a:t>
            </a:r>
            <a:endParaRPr lang="x-none" dirty="0">
              <a:solidFill>
                <a:prstClr val="black"/>
              </a:solidFill>
            </a:endParaRPr>
          </a:p>
          <a:p>
            <a:r>
              <a:rPr lang="bg-BG" dirty="0">
                <a:solidFill>
                  <a:prstClr val="black"/>
                </a:solidFill>
              </a:rPr>
              <a:t>Некласифицирана информация</a:t>
            </a:r>
          </a:p>
        </p:txBody>
      </p:sp>
      <p:sp>
        <p:nvSpPr>
          <p:cNvPr id="19" name="Slide Number Placeholder 5">
            <a:extLst>
              <a:ext uri="{FF2B5EF4-FFF2-40B4-BE49-F238E27FC236}">
                <a16:creationId xmlns:a16="http://schemas.microsoft.com/office/drawing/2014/main" id="{5D972420-1AE6-4A0C-A233-C8AEE79893C1}"/>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pic>
        <p:nvPicPr>
          <p:cNvPr id="20" name="Picture 1">
            <a:extLst>
              <a:ext uri="{FF2B5EF4-FFF2-40B4-BE49-F238E27FC236}">
                <a16:creationId xmlns:a16="http://schemas.microsoft.com/office/drawing/2014/main" id="{24F0A116-FCC9-4DB6-8469-68771FA8D1EE}"/>
              </a:ext>
            </a:extLst>
          </p:cNvPr>
          <p:cNvPicPr>
            <a:picLocks noChangeAspect="1"/>
          </p:cNvPicPr>
          <p:nvPr userDrawn="1"/>
        </p:nvPicPr>
        <p:blipFill>
          <a:blip r:embed="rId4" cstate="print"/>
          <a:srcRect/>
          <a:stretch>
            <a:fillRect/>
          </a:stretch>
        </p:blipFill>
        <p:spPr bwMode="auto">
          <a:xfrm>
            <a:off x="11634150" y="63500"/>
            <a:ext cx="482824" cy="6120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85E88B19-6333-496D-AF84-0485E6A29A40}"/>
              </a:ext>
            </a:extLst>
          </p:cNvPr>
          <p:cNvCxnSpPr/>
          <p:nvPr userDrawn="1"/>
        </p:nvCxnSpPr>
        <p:spPr>
          <a:xfrm>
            <a:off x="88488" y="806243"/>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552451-8381-40F4-A4B8-1A15D4032D71}"/>
              </a:ext>
            </a:extLst>
          </p:cNvPr>
          <p:cNvCxnSpPr/>
          <p:nvPr userDrawn="1"/>
        </p:nvCxnSpPr>
        <p:spPr>
          <a:xfrm>
            <a:off x="84000" y="6334452"/>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99CFC9-D9C8-4254-8864-B427D7D1C0E6}"/>
              </a:ext>
            </a:extLst>
          </p:cNvPr>
          <p:cNvCxnSpPr>
            <a:cxnSpLocks/>
          </p:cNvCxnSpPr>
          <p:nvPr userDrawn="1"/>
        </p:nvCxnSpPr>
        <p:spPr>
          <a:xfrm>
            <a:off x="4038600" y="6645709"/>
            <a:ext cx="4114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
            <a:extLst>
              <a:ext uri="{FF2B5EF4-FFF2-40B4-BE49-F238E27FC236}">
                <a16:creationId xmlns:a16="http://schemas.microsoft.com/office/drawing/2014/main" id="{BBF4E25D-0FDB-4F56-A762-E24AF973DAD7}"/>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158687" y="476466"/>
            <a:ext cx="1182374" cy="252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924B04A-413B-40A5-9430-462B87E1437A}"/>
              </a:ext>
            </a:extLst>
          </p:cNvPr>
          <p:cNvSpPr txBox="1"/>
          <p:nvPr userDrawn="1"/>
        </p:nvSpPr>
        <p:spPr>
          <a:xfrm>
            <a:off x="4447148" y="340856"/>
            <a:ext cx="5885795" cy="523220"/>
          </a:xfrm>
          <a:prstGeom prst="rect">
            <a:avLst/>
          </a:prstGeom>
          <a:noFill/>
        </p:spPr>
        <p:txBody>
          <a:bodyPr wrap="square" rtlCol="0">
            <a:spAutoFit/>
          </a:bodyPr>
          <a:lstStyle/>
          <a:p>
            <a:r>
              <a:rPr lang="bg-BG" sz="2800" i="1" dirty="0">
                <a:solidFill>
                  <a:prstClr val="black"/>
                </a:solidFill>
                <a:latin typeface="Monotype Corsiva" panose="03010101010201010101" pitchFamily="66" charset="0"/>
                <a:cs typeface="Arabic Typesetting" panose="020B0604020202020204" pitchFamily="66" charset="-78"/>
              </a:rPr>
              <a:t>Времето е в нас и ние сме във времето</a:t>
            </a:r>
            <a:r>
              <a:rPr lang="x-none" sz="2800" i="1" dirty="0">
                <a:solidFill>
                  <a:prstClr val="black"/>
                </a:solidFill>
                <a:latin typeface="Monotype Corsiva" panose="03010101010201010101" pitchFamily="66" charset="0"/>
                <a:cs typeface="Arabic Typesetting" panose="020B0604020202020204" pitchFamily="66" charset="-78"/>
              </a:rPr>
              <a:t>...</a:t>
            </a:r>
            <a:endParaRPr lang="en-GB" sz="2800" i="1" dirty="0">
              <a:solidFill>
                <a:prstClr val="black"/>
              </a:solidFill>
              <a:latin typeface="Monotype Corsiva" panose="03010101010201010101" pitchFamily="66" charset="0"/>
              <a:cs typeface="Arabic Typesetting" panose="020B0604020202020204" pitchFamily="66" charset="-78"/>
            </a:endParaRPr>
          </a:p>
        </p:txBody>
      </p:sp>
      <p:pic>
        <p:nvPicPr>
          <p:cNvPr id="26" name="Picture 25" descr="A picture containing drawing, box, room&#10;&#10;Description automatically generated">
            <a:extLst>
              <a:ext uri="{FF2B5EF4-FFF2-40B4-BE49-F238E27FC236}">
                <a16:creationId xmlns:a16="http://schemas.microsoft.com/office/drawing/2014/main" id="{B73C1D33-7C05-4B74-A179-892D501FA62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6003" y="63500"/>
            <a:ext cx="725586" cy="612000"/>
          </a:xfrm>
          <a:prstGeom prst="rect">
            <a:avLst/>
          </a:prstGeom>
          <a:effectLst/>
        </p:spPr>
      </p:pic>
    </p:spTree>
    <p:extLst>
      <p:ext uri="{BB962C8B-B14F-4D97-AF65-F5344CB8AC3E}">
        <p14:creationId xmlns:p14="http://schemas.microsoft.com/office/powerpoint/2010/main" val="679374432"/>
      </p:ext>
    </p:extLst>
  </p:cSld>
  <p:clrMap bg1="lt1" tx1="dk1" bg2="lt2" tx2="dk2" accent1="accent1" accent2="accent2" accent3="accent3" accent4="accent4" accent5="accent5" accent6="accent6" hlink="hlink" folHlink="folHlink"/>
  <p:sldLayoutIdLst>
    <p:sldLayoutId id="2147483713" r:id="rId1"/>
    <p:sldLayoutId id="2147483714"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09B58756-84CA-4FCC-A301-B77EE68A1EB0}"/>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A64C468B-8CF3-4285-8E12-75B555337786}" type="datetime1">
              <a:rPr lang="bg-BG" smtClean="0">
                <a:solidFill>
                  <a:prstClr val="black"/>
                </a:solidFill>
              </a:rPr>
              <a:pPr/>
              <a:t>7.10.2024 г.</a:t>
            </a:fld>
            <a:endParaRPr lang="en-GB" dirty="0">
              <a:solidFill>
                <a:prstClr val="black"/>
              </a:solidFill>
            </a:endParaRPr>
          </a:p>
        </p:txBody>
      </p:sp>
      <p:sp>
        <p:nvSpPr>
          <p:cNvPr id="18" name="Footer Placeholder 4">
            <a:extLst>
              <a:ext uri="{FF2B5EF4-FFF2-40B4-BE49-F238E27FC236}">
                <a16:creationId xmlns:a16="http://schemas.microsoft.com/office/drawing/2014/main" id="{03687148-6518-4E31-B535-904305F4C6E0}"/>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bg-BG" dirty="0">
                <a:solidFill>
                  <a:prstClr val="black"/>
                </a:solidFill>
              </a:rPr>
              <a:t>Национален военен университет „Васил Левски“</a:t>
            </a:r>
            <a:endParaRPr lang="x-none" dirty="0">
              <a:solidFill>
                <a:prstClr val="black"/>
              </a:solidFill>
            </a:endParaRPr>
          </a:p>
          <a:p>
            <a:r>
              <a:rPr lang="bg-BG" dirty="0">
                <a:solidFill>
                  <a:prstClr val="black"/>
                </a:solidFill>
              </a:rPr>
              <a:t>Некласифицирана информация</a:t>
            </a:r>
          </a:p>
        </p:txBody>
      </p:sp>
      <p:sp>
        <p:nvSpPr>
          <p:cNvPr id="19" name="Slide Number Placeholder 5">
            <a:extLst>
              <a:ext uri="{FF2B5EF4-FFF2-40B4-BE49-F238E27FC236}">
                <a16:creationId xmlns:a16="http://schemas.microsoft.com/office/drawing/2014/main" id="{5D972420-1AE6-4A0C-A233-C8AEE79893C1}"/>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pic>
        <p:nvPicPr>
          <p:cNvPr id="20" name="Picture 1">
            <a:extLst>
              <a:ext uri="{FF2B5EF4-FFF2-40B4-BE49-F238E27FC236}">
                <a16:creationId xmlns:a16="http://schemas.microsoft.com/office/drawing/2014/main" id="{24F0A116-FCC9-4DB6-8469-68771FA8D1EE}"/>
              </a:ext>
            </a:extLst>
          </p:cNvPr>
          <p:cNvPicPr>
            <a:picLocks noChangeAspect="1"/>
          </p:cNvPicPr>
          <p:nvPr userDrawn="1"/>
        </p:nvPicPr>
        <p:blipFill>
          <a:blip r:embed="rId5" cstate="print"/>
          <a:srcRect/>
          <a:stretch>
            <a:fillRect/>
          </a:stretch>
        </p:blipFill>
        <p:spPr bwMode="auto">
          <a:xfrm>
            <a:off x="11634150" y="63500"/>
            <a:ext cx="482824" cy="6120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85E88B19-6333-496D-AF84-0485E6A29A40}"/>
              </a:ext>
            </a:extLst>
          </p:cNvPr>
          <p:cNvCxnSpPr/>
          <p:nvPr userDrawn="1"/>
        </p:nvCxnSpPr>
        <p:spPr>
          <a:xfrm>
            <a:off x="88488" y="806243"/>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552451-8381-40F4-A4B8-1A15D4032D71}"/>
              </a:ext>
            </a:extLst>
          </p:cNvPr>
          <p:cNvCxnSpPr/>
          <p:nvPr userDrawn="1"/>
        </p:nvCxnSpPr>
        <p:spPr>
          <a:xfrm>
            <a:off x="84000" y="6334452"/>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99CFC9-D9C8-4254-8864-B427D7D1C0E6}"/>
              </a:ext>
            </a:extLst>
          </p:cNvPr>
          <p:cNvCxnSpPr>
            <a:cxnSpLocks/>
          </p:cNvCxnSpPr>
          <p:nvPr userDrawn="1"/>
        </p:nvCxnSpPr>
        <p:spPr>
          <a:xfrm>
            <a:off x="4038600" y="6645709"/>
            <a:ext cx="4114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
            <a:extLst>
              <a:ext uri="{FF2B5EF4-FFF2-40B4-BE49-F238E27FC236}">
                <a16:creationId xmlns:a16="http://schemas.microsoft.com/office/drawing/2014/main" id="{BBF4E25D-0FDB-4F56-A762-E24AF973DAD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158687" y="476466"/>
            <a:ext cx="1182374" cy="252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924B04A-413B-40A5-9430-462B87E1437A}"/>
              </a:ext>
            </a:extLst>
          </p:cNvPr>
          <p:cNvSpPr txBox="1"/>
          <p:nvPr userDrawn="1"/>
        </p:nvSpPr>
        <p:spPr>
          <a:xfrm>
            <a:off x="4447148" y="340856"/>
            <a:ext cx="5885795" cy="523220"/>
          </a:xfrm>
          <a:prstGeom prst="rect">
            <a:avLst/>
          </a:prstGeom>
          <a:noFill/>
        </p:spPr>
        <p:txBody>
          <a:bodyPr wrap="square" rtlCol="0">
            <a:spAutoFit/>
          </a:bodyPr>
          <a:lstStyle/>
          <a:p>
            <a:r>
              <a:rPr lang="bg-BG" sz="2800" i="1" dirty="0">
                <a:solidFill>
                  <a:prstClr val="black"/>
                </a:solidFill>
                <a:latin typeface="Monotype Corsiva" panose="03010101010201010101" pitchFamily="66" charset="0"/>
                <a:cs typeface="Arabic Typesetting" panose="020B0604020202020204" pitchFamily="66" charset="-78"/>
              </a:rPr>
              <a:t>Времето е в нас и ние сме във времето</a:t>
            </a:r>
            <a:r>
              <a:rPr lang="x-none" sz="2800" i="1" dirty="0">
                <a:solidFill>
                  <a:prstClr val="black"/>
                </a:solidFill>
                <a:latin typeface="Monotype Corsiva" panose="03010101010201010101" pitchFamily="66" charset="0"/>
                <a:cs typeface="Arabic Typesetting" panose="020B0604020202020204" pitchFamily="66" charset="-78"/>
              </a:rPr>
              <a:t>...</a:t>
            </a:r>
            <a:endParaRPr lang="en-GB" sz="2800" i="1" dirty="0">
              <a:solidFill>
                <a:prstClr val="black"/>
              </a:solidFill>
              <a:latin typeface="Monotype Corsiva" panose="03010101010201010101" pitchFamily="66" charset="0"/>
              <a:cs typeface="Arabic Typesetting" panose="020B0604020202020204" pitchFamily="66" charset="-78"/>
            </a:endParaRPr>
          </a:p>
        </p:txBody>
      </p:sp>
      <p:pic>
        <p:nvPicPr>
          <p:cNvPr id="26" name="Picture 25" descr="A picture containing drawing, box, room&#10;&#10;Description automatically generated">
            <a:extLst>
              <a:ext uri="{FF2B5EF4-FFF2-40B4-BE49-F238E27FC236}">
                <a16:creationId xmlns:a16="http://schemas.microsoft.com/office/drawing/2014/main" id="{B73C1D33-7C05-4B74-A179-892D501FA6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6003" y="63500"/>
            <a:ext cx="725586" cy="612000"/>
          </a:xfrm>
          <a:prstGeom prst="rect">
            <a:avLst/>
          </a:prstGeom>
          <a:effectLst/>
        </p:spPr>
      </p:pic>
    </p:spTree>
    <p:extLst>
      <p:ext uri="{BB962C8B-B14F-4D97-AF65-F5344CB8AC3E}">
        <p14:creationId xmlns:p14="http://schemas.microsoft.com/office/powerpoint/2010/main" val="359568559"/>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09B58756-84CA-4FCC-A301-B77EE68A1EB0}"/>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A64C468B-8CF3-4285-8E12-75B555337786}" type="datetime1">
              <a:rPr lang="bg-BG" smtClean="0">
                <a:solidFill>
                  <a:prstClr val="black"/>
                </a:solidFill>
              </a:rPr>
              <a:pPr/>
              <a:t>7.10.2024 г.</a:t>
            </a:fld>
            <a:endParaRPr lang="en-GB" dirty="0">
              <a:solidFill>
                <a:prstClr val="black"/>
              </a:solidFill>
            </a:endParaRPr>
          </a:p>
        </p:txBody>
      </p:sp>
      <p:sp>
        <p:nvSpPr>
          <p:cNvPr id="18" name="Footer Placeholder 4">
            <a:extLst>
              <a:ext uri="{FF2B5EF4-FFF2-40B4-BE49-F238E27FC236}">
                <a16:creationId xmlns:a16="http://schemas.microsoft.com/office/drawing/2014/main" id="{03687148-6518-4E31-B535-904305F4C6E0}"/>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bg-BG" dirty="0">
                <a:solidFill>
                  <a:prstClr val="black"/>
                </a:solidFill>
              </a:rPr>
              <a:t>Национален военен университет „Васил Левски“</a:t>
            </a:r>
            <a:endParaRPr lang="x-none" dirty="0">
              <a:solidFill>
                <a:prstClr val="black"/>
              </a:solidFill>
            </a:endParaRPr>
          </a:p>
          <a:p>
            <a:r>
              <a:rPr lang="bg-BG" dirty="0">
                <a:solidFill>
                  <a:prstClr val="black"/>
                </a:solidFill>
              </a:rPr>
              <a:t>Некласифицирана информация</a:t>
            </a:r>
          </a:p>
        </p:txBody>
      </p:sp>
      <p:sp>
        <p:nvSpPr>
          <p:cNvPr id="19" name="Slide Number Placeholder 5">
            <a:extLst>
              <a:ext uri="{FF2B5EF4-FFF2-40B4-BE49-F238E27FC236}">
                <a16:creationId xmlns:a16="http://schemas.microsoft.com/office/drawing/2014/main" id="{5D972420-1AE6-4A0C-A233-C8AEE79893C1}"/>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pic>
        <p:nvPicPr>
          <p:cNvPr id="20" name="Picture 1">
            <a:extLst>
              <a:ext uri="{FF2B5EF4-FFF2-40B4-BE49-F238E27FC236}">
                <a16:creationId xmlns:a16="http://schemas.microsoft.com/office/drawing/2014/main" id="{24F0A116-FCC9-4DB6-8469-68771FA8D1EE}"/>
              </a:ext>
            </a:extLst>
          </p:cNvPr>
          <p:cNvPicPr>
            <a:picLocks noChangeAspect="1"/>
          </p:cNvPicPr>
          <p:nvPr userDrawn="1"/>
        </p:nvPicPr>
        <p:blipFill>
          <a:blip r:embed="rId5" cstate="print"/>
          <a:srcRect/>
          <a:stretch>
            <a:fillRect/>
          </a:stretch>
        </p:blipFill>
        <p:spPr bwMode="auto">
          <a:xfrm>
            <a:off x="11634150" y="63500"/>
            <a:ext cx="482824" cy="6120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85E88B19-6333-496D-AF84-0485E6A29A40}"/>
              </a:ext>
            </a:extLst>
          </p:cNvPr>
          <p:cNvCxnSpPr/>
          <p:nvPr userDrawn="1"/>
        </p:nvCxnSpPr>
        <p:spPr>
          <a:xfrm>
            <a:off x="88488" y="806243"/>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552451-8381-40F4-A4B8-1A15D4032D71}"/>
              </a:ext>
            </a:extLst>
          </p:cNvPr>
          <p:cNvCxnSpPr/>
          <p:nvPr userDrawn="1"/>
        </p:nvCxnSpPr>
        <p:spPr>
          <a:xfrm>
            <a:off x="84000" y="6334452"/>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99CFC9-D9C8-4254-8864-B427D7D1C0E6}"/>
              </a:ext>
            </a:extLst>
          </p:cNvPr>
          <p:cNvCxnSpPr>
            <a:cxnSpLocks/>
          </p:cNvCxnSpPr>
          <p:nvPr userDrawn="1"/>
        </p:nvCxnSpPr>
        <p:spPr>
          <a:xfrm>
            <a:off x="4038600" y="6645709"/>
            <a:ext cx="4114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
            <a:extLst>
              <a:ext uri="{FF2B5EF4-FFF2-40B4-BE49-F238E27FC236}">
                <a16:creationId xmlns:a16="http://schemas.microsoft.com/office/drawing/2014/main" id="{BBF4E25D-0FDB-4F56-A762-E24AF973DAD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158687" y="476466"/>
            <a:ext cx="1182374" cy="252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924B04A-413B-40A5-9430-462B87E1437A}"/>
              </a:ext>
            </a:extLst>
          </p:cNvPr>
          <p:cNvSpPr txBox="1"/>
          <p:nvPr userDrawn="1"/>
        </p:nvSpPr>
        <p:spPr>
          <a:xfrm>
            <a:off x="4447148" y="340856"/>
            <a:ext cx="5885795" cy="523220"/>
          </a:xfrm>
          <a:prstGeom prst="rect">
            <a:avLst/>
          </a:prstGeom>
          <a:noFill/>
        </p:spPr>
        <p:txBody>
          <a:bodyPr wrap="square" rtlCol="0">
            <a:spAutoFit/>
          </a:bodyPr>
          <a:lstStyle/>
          <a:p>
            <a:r>
              <a:rPr lang="bg-BG" sz="2800" i="1" dirty="0">
                <a:solidFill>
                  <a:prstClr val="black"/>
                </a:solidFill>
                <a:latin typeface="Monotype Corsiva" panose="03010101010201010101" pitchFamily="66" charset="0"/>
                <a:cs typeface="Arabic Typesetting" panose="020B0604020202020204" pitchFamily="66" charset="-78"/>
              </a:rPr>
              <a:t>Времето е в нас и ние сме във времето</a:t>
            </a:r>
            <a:r>
              <a:rPr lang="x-none" sz="2800" i="1" dirty="0">
                <a:solidFill>
                  <a:prstClr val="black"/>
                </a:solidFill>
                <a:latin typeface="Monotype Corsiva" panose="03010101010201010101" pitchFamily="66" charset="0"/>
                <a:cs typeface="Arabic Typesetting" panose="020B0604020202020204" pitchFamily="66" charset="-78"/>
              </a:rPr>
              <a:t>...</a:t>
            </a:r>
            <a:endParaRPr lang="en-GB" sz="2800" i="1" dirty="0">
              <a:solidFill>
                <a:prstClr val="black"/>
              </a:solidFill>
              <a:latin typeface="Monotype Corsiva" panose="03010101010201010101" pitchFamily="66" charset="0"/>
              <a:cs typeface="Arabic Typesetting" panose="020B0604020202020204" pitchFamily="66" charset="-78"/>
            </a:endParaRPr>
          </a:p>
        </p:txBody>
      </p:sp>
      <p:pic>
        <p:nvPicPr>
          <p:cNvPr id="26" name="Picture 25" descr="A picture containing drawing, box, room&#10;&#10;Description automatically generated">
            <a:extLst>
              <a:ext uri="{FF2B5EF4-FFF2-40B4-BE49-F238E27FC236}">
                <a16:creationId xmlns:a16="http://schemas.microsoft.com/office/drawing/2014/main" id="{B73C1D33-7C05-4B74-A179-892D501FA6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6003" y="63500"/>
            <a:ext cx="725586" cy="612000"/>
          </a:xfrm>
          <a:prstGeom prst="rect">
            <a:avLst/>
          </a:prstGeom>
          <a:effectLst/>
        </p:spPr>
      </p:pic>
    </p:spTree>
    <p:extLst>
      <p:ext uri="{BB962C8B-B14F-4D97-AF65-F5344CB8AC3E}">
        <p14:creationId xmlns:p14="http://schemas.microsoft.com/office/powerpoint/2010/main" val="3160276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09B58756-84CA-4FCC-A301-B77EE68A1EB0}"/>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A64C468B-8CF3-4285-8E12-75B555337786}" type="datetime1">
              <a:rPr lang="bg-BG" smtClean="0">
                <a:solidFill>
                  <a:prstClr val="black"/>
                </a:solidFill>
              </a:rPr>
              <a:pPr/>
              <a:t>7.10.2024 г.</a:t>
            </a:fld>
            <a:endParaRPr lang="en-GB" dirty="0">
              <a:solidFill>
                <a:prstClr val="black"/>
              </a:solidFill>
            </a:endParaRPr>
          </a:p>
        </p:txBody>
      </p:sp>
      <p:sp>
        <p:nvSpPr>
          <p:cNvPr id="18" name="Footer Placeholder 4">
            <a:extLst>
              <a:ext uri="{FF2B5EF4-FFF2-40B4-BE49-F238E27FC236}">
                <a16:creationId xmlns:a16="http://schemas.microsoft.com/office/drawing/2014/main" id="{03687148-6518-4E31-B535-904305F4C6E0}"/>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bg-BG" dirty="0">
                <a:solidFill>
                  <a:prstClr val="black"/>
                </a:solidFill>
              </a:rPr>
              <a:t>Национален военен университет „Васил Левски“</a:t>
            </a:r>
            <a:endParaRPr lang="x-none" dirty="0">
              <a:solidFill>
                <a:prstClr val="black"/>
              </a:solidFill>
            </a:endParaRPr>
          </a:p>
          <a:p>
            <a:r>
              <a:rPr lang="bg-BG" dirty="0">
                <a:solidFill>
                  <a:prstClr val="black"/>
                </a:solidFill>
              </a:rPr>
              <a:t>Некласифицирана информация</a:t>
            </a:r>
          </a:p>
        </p:txBody>
      </p:sp>
      <p:sp>
        <p:nvSpPr>
          <p:cNvPr id="19" name="Slide Number Placeholder 5">
            <a:extLst>
              <a:ext uri="{FF2B5EF4-FFF2-40B4-BE49-F238E27FC236}">
                <a16:creationId xmlns:a16="http://schemas.microsoft.com/office/drawing/2014/main" id="{5D972420-1AE6-4A0C-A233-C8AEE79893C1}"/>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pic>
        <p:nvPicPr>
          <p:cNvPr id="20" name="Picture 1">
            <a:extLst>
              <a:ext uri="{FF2B5EF4-FFF2-40B4-BE49-F238E27FC236}">
                <a16:creationId xmlns:a16="http://schemas.microsoft.com/office/drawing/2014/main" id="{24F0A116-FCC9-4DB6-8469-68771FA8D1EE}"/>
              </a:ext>
            </a:extLst>
          </p:cNvPr>
          <p:cNvPicPr>
            <a:picLocks noChangeAspect="1"/>
          </p:cNvPicPr>
          <p:nvPr userDrawn="1"/>
        </p:nvPicPr>
        <p:blipFill>
          <a:blip r:embed="rId5" cstate="print"/>
          <a:srcRect/>
          <a:stretch>
            <a:fillRect/>
          </a:stretch>
        </p:blipFill>
        <p:spPr bwMode="auto">
          <a:xfrm>
            <a:off x="11634150" y="63500"/>
            <a:ext cx="482824" cy="6120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85E88B19-6333-496D-AF84-0485E6A29A40}"/>
              </a:ext>
            </a:extLst>
          </p:cNvPr>
          <p:cNvCxnSpPr/>
          <p:nvPr userDrawn="1"/>
        </p:nvCxnSpPr>
        <p:spPr>
          <a:xfrm>
            <a:off x="88488" y="806243"/>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552451-8381-40F4-A4B8-1A15D4032D71}"/>
              </a:ext>
            </a:extLst>
          </p:cNvPr>
          <p:cNvCxnSpPr/>
          <p:nvPr userDrawn="1"/>
        </p:nvCxnSpPr>
        <p:spPr>
          <a:xfrm>
            <a:off x="84000" y="6334452"/>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99CFC9-D9C8-4254-8864-B427D7D1C0E6}"/>
              </a:ext>
            </a:extLst>
          </p:cNvPr>
          <p:cNvCxnSpPr>
            <a:cxnSpLocks/>
          </p:cNvCxnSpPr>
          <p:nvPr userDrawn="1"/>
        </p:nvCxnSpPr>
        <p:spPr>
          <a:xfrm>
            <a:off x="4038600" y="6645709"/>
            <a:ext cx="4114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
            <a:extLst>
              <a:ext uri="{FF2B5EF4-FFF2-40B4-BE49-F238E27FC236}">
                <a16:creationId xmlns:a16="http://schemas.microsoft.com/office/drawing/2014/main" id="{BBF4E25D-0FDB-4F56-A762-E24AF973DAD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158687" y="476466"/>
            <a:ext cx="1182374" cy="252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924B04A-413B-40A5-9430-462B87E1437A}"/>
              </a:ext>
            </a:extLst>
          </p:cNvPr>
          <p:cNvSpPr txBox="1"/>
          <p:nvPr userDrawn="1"/>
        </p:nvSpPr>
        <p:spPr>
          <a:xfrm>
            <a:off x="4447148" y="340856"/>
            <a:ext cx="5885795" cy="523220"/>
          </a:xfrm>
          <a:prstGeom prst="rect">
            <a:avLst/>
          </a:prstGeom>
          <a:noFill/>
        </p:spPr>
        <p:txBody>
          <a:bodyPr wrap="square" rtlCol="0">
            <a:spAutoFit/>
          </a:bodyPr>
          <a:lstStyle/>
          <a:p>
            <a:r>
              <a:rPr lang="bg-BG" sz="2800" i="1" dirty="0">
                <a:solidFill>
                  <a:prstClr val="black"/>
                </a:solidFill>
                <a:latin typeface="Monotype Corsiva" panose="03010101010201010101" pitchFamily="66" charset="0"/>
                <a:cs typeface="Arabic Typesetting" panose="020B0604020202020204" pitchFamily="66" charset="-78"/>
              </a:rPr>
              <a:t>Времето е в нас и ние сме във времето</a:t>
            </a:r>
            <a:r>
              <a:rPr lang="x-none" sz="2800" i="1" dirty="0">
                <a:solidFill>
                  <a:prstClr val="black"/>
                </a:solidFill>
                <a:latin typeface="Monotype Corsiva" panose="03010101010201010101" pitchFamily="66" charset="0"/>
                <a:cs typeface="Arabic Typesetting" panose="020B0604020202020204" pitchFamily="66" charset="-78"/>
              </a:rPr>
              <a:t>...</a:t>
            </a:r>
            <a:endParaRPr lang="en-GB" sz="2800" i="1" dirty="0">
              <a:solidFill>
                <a:prstClr val="black"/>
              </a:solidFill>
              <a:latin typeface="Monotype Corsiva" panose="03010101010201010101" pitchFamily="66" charset="0"/>
              <a:cs typeface="Arabic Typesetting" panose="020B0604020202020204" pitchFamily="66" charset="-78"/>
            </a:endParaRPr>
          </a:p>
        </p:txBody>
      </p:sp>
      <p:pic>
        <p:nvPicPr>
          <p:cNvPr id="26" name="Picture 25" descr="A picture containing drawing, box, room&#10;&#10;Description automatically generated">
            <a:extLst>
              <a:ext uri="{FF2B5EF4-FFF2-40B4-BE49-F238E27FC236}">
                <a16:creationId xmlns:a16="http://schemas.microsoft.com/office/drawing/2014/main" id="{B73C1D33-7C05-4B74-A179-892D501FA6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6003" y="63500"/>
            <a:ext cx="725586" cy="612000"/>
          </a:xfrm>
          <a:prstGeom prst="rect">
            <a:avLst/>
          </a:prstGeom>
          <a:effectLst/>
        </p:spPr>
      </p:pic>
    </p:spTree>
    <p:extLst>
      <p:ext uri="{BB962C8B-B14F-4D97-AF65-F5344CB8AC3E}">
        <p14:creationId xmlns:p14="http://schemas.microsoft.com/office/powerpoint/2010/main" val="41952309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09B58756-84CA-4FCC-A301-B77EE68A1EB0}"/>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A64C468B-8CF3-4285-8E12-75B555337786}" type="datetime1">
              <a:rPr lang="bg-BG" smtClean="0">
                <a:solidFill>
                  <a:prstClr val="black"/>
                </a:solidFill>
              </a:rPr>
              <a:pPr/>
              <a:t>7.10.2024 г.</a:t>
            </a:fld>
            <a:endParaRPr lang="en-GB" dirty="0">
              <a:solidFill>
                <a:prstClr val="black"/>
              </a:solidFill>
            </a:endParaRPr>
          </a:p>
        </p:txBody>
      </p:sp>
      <p:sp>
        <p:nvSpPr>
          <p:cNvPr id="18" name="Footer Placeholder 4">
            <a:extLst>
              <a:ext uri="{FF2B5EF4-FFF2-40B4-BE49-F238E27FC236}">
                <a16:creationId xmlns:a16="http://schemas.microsoft.com/office/drawing/2014/main" id="{03687148-6518-4E31-B535-904305F4C6E0}"/>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bg-BG" dirty="0">
                <a:solidFill>
                  <a:prstClr val="black"/>
                </a:solidFill>
              </a:rPr>
              <a:t>Национален военен университет „Васил Левски“</a:t>
            </a:r>
            <a:endParaRPr lang="x-none" dirty="0">
              <a:solidFill>
                <a:prstClr val="black"/>
              </a:solidFill>
            </a:endParaRPr>
          </a:p>
          <a:p>
            <a:r>
              <a:rPr lang="bg-BG" dirty="0">
                <a:solidFill>
                  <a:prstClr val="black"/>
                </a:solidFill>
              </a:rPr>
              <a:t>Некласифицирана информация</a:t>
            </a:r>
          </a:p>
        </p:txBody>
      </p:sp>
      <p:sp>
        <p:nvSpPr>
          <p:cNvPr id="19" name="Slide Number Placeholder 5">
            <a:extLst>
              <a:ext uri="{FF2B5EF4-FFF2-40B4-BE49-F238E27FC236}">
                <a16:creationId xmlns:a16="http://schemas.microsoft.com/office/drawing/2014/main" id="{5D972420-1AE6-4A0C-A233-C8AEE79893C1}"/>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pic>
        <p:nvPicPr>
          <p:cNvPr id="20" name="Picture 1">
            <a:extLst>
              <a:ext uri="{FF2B5EF4-FFF2-40B4-BE49-F238E27FC236}">
                <a16:creationId xmlns:a16="http://schemas.microsoft.com/office/drawing/2014/main" id="{24F0A116-FCC9-4DB6-8469-68771FA8D1EE}"/>
              </a:ext>
            </a:extLst>
          </p:cNvPr>
          <p:cNvPicPr>
            <a:picLocks noChangeAspect="1"/>
          </p:cNvPicPr>
          <p:nvPr userDrawn="1"/>
        </p:nvPicPr>
        <p:blipFill>
          <a:blip r:embed="rId5" cstate="print"/>
          <a:srcRect/>
          <a:stretch>
            <a:fillRect/>
          </a:stretch>
        </p:blipFill>
        <p:spPr bwMode="auto">
          <a:xfrm>
            <a:off x="11634150" y="63500"/>
            <a:ext cx="482824" cy="6120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85E88B19-6333-496D-AF84-0485E6A29A40}"/>
              </a:ext>
            </a:extLst>
          </p:cNvPr>
          <p:cNvCxnSpPr/>
          <p:nvPr userDrawn="1"/>
        </p:nvCxnSpPr>
        <p:spPr>
          <a:xfrm>
            <a:off x="88488" y="806243"/>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552451-8381-40F4-A4B8-1A15D4032D71}"/>
              </a:ext>
            </a:extLst>
          </p:cNvPr>
          <p:cNvCxnSpPr/>
          <p:nvPr userDrawn="1"/>
        </p:nvCxnSpPr>
        <p:spPr>
          <a:xfrm>
            <a:off x="84000" y="6334452"/>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99CFC9-D9C8-4254-8864-B427D7D1C0E6}"/>
              </a:ext>
            </a:extLst>
          </p:cNvPr>
          <p:cNvCxnSpPr>
            <a:cxnSpLocks/>
          </p:cNvCxnSpPr>
          <p:nvPr userDrawn="1"/>
        </p:nvCxnSpPr>
        <p:spPr>
          <a:xfrm>
            <a:off x="4038600" y="6645709"/>
            <a:ext cx="4114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
            <a:extLst>
              <a:ext uri="{FF2B5EF4-FFF2-40B4-BE49-F238E27FC236}">
                <a16:creationId xmlns:a16="http://schemas.microsoft.com/office/drawing/2014/main" id="{BBF4E25D-0FDB-4F56-A762-E24AF973DAD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158687" y="476466"/>
            <a:ext cx="1182374" cy="252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924B04A-413B-40A5-9430-462B87E1437A}"/>
              </a:ext>
            </a:extLst>
          </p:cNvPr>
          <p:cNvSpPr txBox="1"/>
          <p:nvPr userDrawn="1"/>
        </p:nvSpPr>
        <p:spPr>
          <a:xfrm>
            <a:off x="4447148" y="340856"/>
            <a:ext cx="5885795" cy="523220"/>
          </a:xfrm>
          <a:prstGeom prst="rect">
            <a:avLst/>
          </a:prstGeom>
          <a:noFill/>
        </p:spPr>
        <p:txBody>
          <a:bodyPr wrap="square" rtlCol="0">
            <a:spAutoFit/>
          </a:bodyPr>
          <a:lstStyle/>
          <a:p>
            <a:r>
              <a:rPr lang="bg-BG" sz="2800" i="1" dirty="0">
                <a:solidFill>
                  <a:prstClr val="black"/>
                </a:solidFill>
                <a:latin typeface="Monotype Corsiva" panose="03010101010201010101" pitchFamily="66" charset="0"/>
                <a:cs typeface="Arabic Typesetting" panose="020B0604020202020204" pitchFamily="66" charset="-78"/>
              </a:rPr>
              <a:t>Времето е в нас и ние сме във времето</a:t>
            </a:r>
            <a:r>
              <a:rPr lang="x-none" sz="2800" i="1" dirty="0">
                <a:solidFill>
                  <a:prstClr val="black"/>
                </a:solidFill>
                <a:latin typeface="Monotype Corsiva" panose="03010101010201010101" pitchFamily="66" charset="0"/>
                <a:cs typeface="Arabic Typesetting" panose="020B0604020202020204" pitchFamily="66" charset="-78"/>
              </a:rPr>
              <a:t>...</a:t>
            </a:r>
            <a:endParaRPr lang="en-GB" sz="2800" i="1" dirty="0">
              <a:solidFill>
                <a:prstClr val="black"/>
              </a:solidFill>
              <a:latin typeface="Monotype Corsiva" panose="03010101010201010101" pitchFamily="66" charset="0"/>
              <a:cs typeface="Arabic Typesetting" panose="020B0604020202020204" pitchFamily="66" charset="-78"/>
            </a:endParaRPr>
          </a:p>
        </p:txBody>
      </p:sp>
      <p:pic>
        <p:nvPicPr>
          <p:cNvPr id="26" name="Picture 25" descr="A picture containing drawing, box, room&#10;&#10;Description automatically generated">
            <a:extLst>
              <a:ext uri="{FF2B5EF4-FFF2-40B4-BE49-F238E27FC236}">
                <a16:creationId xmlns:a16="http://schemas.microsoft.com/office/drawing/2014/main" id="{B73C1D33-7C05-4B74-A179-892D501FA6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6003" y="63500"/>
            <a:ext cx="725586" cy="612000"/>
          </a:xfrm>
          <a:prstGeom prst="rect">
            <a:avLst/>
          </a:prstGeom>
          <a:effectLst/>
        </p:spPr>
      </p:pic>
    </p:spTree>
    <p:extLst>
      <p:ext uri="{BB962C8B-B14F-4D97-AF65-F5344CB8AC3E}">
        <p14:creationId xmlns:p14="http://schemas.microsoft.com/office/powerpoint/2010/main" val="161196270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09B58756-84CA-4FCC-A301-B77EE68A1EB0}"/>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A64C468B-8CF3-4285-8E12-75B555337786}" type="datetime1">
              <a:rPr lang="bg-BG" smtClean="0">
                <a:solidFill>
                  <a:prstClr val="black"/>
                </a:solidFill>
              </a:rPr>
              <a:pPr/>
              <a:t>7.10.2024 г.</a:t>
            </a:fld>
            <a:endParaRPr lang="en-GB" dirty="0">
              <a:solidFill>
                <a:prstClr val="black"/>
              </a:solidFill>
            </a:endParaRPr>
          </a:p>
        </p:txBody>
      </p:sp>
      <p:sp>
        <p:nvSpPr>
          <p:cNvPr id="18" name="Footer Placeholder 4">
            <a:extLst>
              <a:ext uri="{FF2B5EF4-FFF2-40B4-BE49-F238E27FC236}">
                <a16:creationId xmlns:a16="http://schemas.microsoft.com/office/drawing/2014/main" id="{03687148-6518-4E31-B535-904305F4C6E0}"/>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bg-BG" dirty="0">
                <a:solidFill>
                  <a:prstClr val="black"/>
                </a:solidFill>
              </a:rPr>
              <a:t>Национален военен университет „Васил Левски“</a:t>
            </a:r>
            <a:endParaRPr lang="x-none" dirty="0">
              <a:solidFill>
                <a:prstClr val="black"/>
              </a:solidFill>
            </a:endParaRPr>
          </a:p>
          <a:p>
            <a:r>
              <a:rPr lang="bg-BG" dirty="0">
                <a:solidFill>
                  <a:prstClr val="black"/>
                </a:solidFill>
              </a:rPr>
              <a:t>Некласифицирана информация</a:t>
            </a:r>
          </a:p>
        </p:txBody>
      </p:sp>
      <p:sp>
        <p:nvSpPr>
          <p:cNvPr id="19" name="Slide Number Placeholder 5">
            <a:extLst>
              <a:ext uri="{FF2B5EF4-FFF2-40B4-BE49-F238E27FC236}">
                <a16:creationId xmlns:a16="http://schemas.microsoft.com/office/drawing/2014/main" id="{5D972420-1AE6-4A0C-A233-C8AEE79893C1}"/>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pic>
        <p:nvPicPr>
          <p:cNvPr id="20" name="Picture 1">
            <a:extLst>
              <a:ext uri="{FF2B5EF4-FFF2-40B4-BE49-F238E27FC236}">
                <a16:creationId xmlns:a16="http://schemas.microsoft.com/office/drawing/2014/main" id="{24F0A116-FCC9-4DB6-8469-68771FA8D1EE}"/>
              </a:ext>
            </a:extLst>
          </p:cNvPr>
          <p:cNvPicPr>
            <a:picLocks noChangeAspect="1"/>
          </p:cNvPicPr>
          <p:nvPr userDrawn="1"/>
        </p:nvPicPr>
        <p:blipFill>
          <a:blip r:embed="rId5" cstate="print"/>
          <a:srcRect/>
          <a:stretch>
            <a:fillRect/>
          </a:stretch>
        </p:blipFill>
        <p:spPr bwMode="auto">
          <a:xfrm>
            <a:off x="11634150" y="63500"/>
            <a:ext cx="482824" cy="6120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85E88B19-6333-496D-AF84-0485E6A29A40}"/>
              </a:ext>
            </a:extLst>
          </p:cNvPr>
          <p:cNvCxnSpPr/>
          <p:nvPr userDrawn="1"/>
        </p:nvCxnSpPr>
        <p:spPr>
          <a:xfrm>
            <a:off x="88488" y="806243"/>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552451-8381-40F4-A4B8-1A15D4032D71}"/>
              </a:ext>
            </a:extLst>
          </p:cNvPr>
          <p:cNvCxnSpPr/>
          <p:nvPr userDrawn="1"/>
        </p:nvCxnSpPr>
        <p:spPr>
          <a:xfrm>
            <a:off x="84000" y="6334452"/>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99CFC9-D9C8-4254-8864-B427D7D1C0E6}"/>
              </a:ext>
            </a:extLst>
          </p:cNvPr>
          <p:cNvCxnSpPr>
            <a:cxnSpLocks/>
          </p:cNvCxnSpPr>
          <p:nvPr userDrawn="1"/>
        </p:nvCxnSpPr>
        <p:spPr>
          <a:xfrm>
            <a:off x="4038600" y="6645709"/>
            <a:ext cx="4114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
            <a:extLst>
              <a:ext uri="{FF2B5EF4-FFF2-40B4-BE49-F238E27FC236}">
                <a16:creationId xmlns:a16="http://schemas.microsoft.com/office/drawing/2014/main" id="{BBF4E25D-0FDB-4F56-A762-E24AF973DAD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158687" y="476466"/>
            <a:ext cx="1182374" cy="252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924B04A-413B-40A5-9430-462B87E1437A}"/>
              </a:ext>
            </a:extLst>
          </p:cNvPr>
          <p:cNvSpPr txBox="1"/>
          <p:nvPr userDrawn="1"/>
        </p:nvSpPr>
        <p:spPr>
          <a:xfrm>
            <a:off x="4447148" y="340856"/>
            <a:ext cx="5885795" cy="523220"/>
          </a:xfrm>
          <a:prstGeom prst="rect">
            <a:avLst/>
          </a:prstGeom>
          <a:noFill/>
        </p:spPr>
        <p:txBody>
          <a:bodyPr wrap="square" rtlCol="0">
            <a:spAutoFit/>
          </a:bodyPr>
          <a:lstStyle/>
          <a:p>
            <a:r>
              <a:rPr lang="bg-BG" sz="2800" i="1" dirty="0">
                <a:solidFill>
                  <a:prstClr val="black"/>
                </a:solidFill>
                <a:latin typeface="Monotype Corsiva" panose="03010101010201010101" pitchFamily="66" charset="0"/>
                <a:cs typeface="Arabic Typesetting" panose="020B0604020202020204" pitchFamily="66" charset="-78"/>
              </a:rPr>
              <a:t>Времето е в нас и ние сме във времето</a:t>
            </a:r>
            <a:r>
              <a:rPr lang="x-none" sz="2800" i="1" dirty="0">
                <a:solidFill>
                  <a:prstClr val="black"/>
                </a:solidFill>
                <a:latin typeface="Monotype Corsiva" panose="03010101010201010101" pitchFamily="66" charset="0"/>
                <a:cs typeface="Arabic Typesetting" panose="020B0604020202020204" pitchFamily="66" charset="-78"/>
              </a:rPr>
              <a:t>...</a:t>
            </a:r>
            <a:endParaRPr lang="en-GB" sz="2800" i="1" dirty="0">
              <a:solidFill>
                <a:prstClr val="black"/>
              </a:solidFill>
              <a:latin typeface="Monotype Corsiva" panose="03010101010201010101" pitchFamily="66" charset="0"/>
              <a:cs typeface="Arabic Typesetting" panose="020B0604020202020204" pitchFamily="66" charset="-78"/>
            </a:endParaRPr>
          </a:p>
        </p:txBody>
      </p:sp>
      <p:pic>
        <p:nvPicPr>
          <p:cNvPr id="26" name="Picture 25" descr="A picture containing drawing, box, room&#10;&#10;Description automatically generated">
            <a:extLst>
              <a:ext uri="{FF2B5EF4-FFF2-40B4-BE49-F238E27FC236}">
                <a16:creationId xmlns:a16="http://schemas.microsoft.com/office/drawing/2014/main" id="{B73C1D33-7C05-4B74-A179-892D501FA6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6003" y="63500"/>
            <a:ext cx="725586" cy="612000"/>
          </a:xfrm>
          <a:prstGeom prst="rect">
            <a:avLst/>
          </a:prstGeom>
          <a:effectLst/>
        </p:spPr>
      </p:pic>
    </p:spTree>
    <p:extLst>
      <p:ext uri="{BB962C8B-B14F-4D97-AF65-F5344CB8AC3E}">
        <p14:creationId xmlns:p14="http://schemas.microsoft.com/office/powerpoint/2010/main" val="14021413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09B58756-84CA-4FCC-A301-B77EE68A1EB0}"/>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A64C468B-8CF3-4285-8E12-75B555337786}" type="datetime1">
              <a:rPr lang="bg-BG" smtClean="0">
                <a:solidFill>
                  <a:prstClr val="black"/>
                </a:solidFill>
              </a:rPr>
              <a:pPr/>
              <a:t>7.10.2024 г.</a:t>
            </a:fld>
            <a:endParaRPr lang="en-GB" dirty="0">
              <a:solidFill>
                <a:prstClr val="black"/>
              </a:solidFill>
            </a:endParaRPr>
          </a:p>
        </p:txBody>
      </p:sp>
      <p:sp>
        <p:nvSpPr>
          <p:cNvPr id="18" name="Footer Placeholder 4">
            <a:extLst>
              <a:ext uri="{FF2B5EF4-FFF2-40B4-BE49-F238E27FC236}">
                <a16:creationId xmlns:a16="http://schemas.microsoft.com/office/drawing/2014/main" id="{03687148-6518-4E31-B535-904305F4C6E0}"/>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bg-BG" dirty="0">
                <a:solidFill>
                  <a:prstClr val="black"/>
                </a:solidFill>
              </a:rPr>
              <a:t>Национален военен университет „Васил Левски“</a:t>
            </a:r>
            <a:endParaRPr lang="x-none" dirty="0">
              <a:solidFill>
                <a:prstClr val="black"/>
              </a:solidFill>
            </a:endParaRPr>
          </a:p>
          <a:p>
            <a:r>
              <a:rPr lang="bg-BG" dirty="0">
                <a:solidFill>
                  <a:prstClr val="black"/>
                </a:solidFill>
              </a:rPr>
              <a:t>Некласифицирана информация</a:t>
            </a:r>
          </a:p>
        </p:txBody>
      </p:sp>
      <p:sp>
        <p:nvSpPr>
          <p:cNvPr id="19" name="Slide Number Placeholder 5">
            <a:extLst>
              <a:ext uri="{FF2B5EF4-FFF2-40B4-BE49-F238E27FC236}">
                <a16:creationId xmlns:a16="http://schemas.microsoft.com/office/drawing/2014/main" id="{5D972420-1AE6-4A0C-A233-C8AEE79893C1}"/>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pic>
        <p:nvPicPr>
          <p:cNvPr id="20" name="Picture 1">
            <a:extLst>
              <a:ext uri="{FF2B5EF4-FFF2-40B4-BE49-F238E27FC236}">
                <a16:creationId xmlns:a16="http://schemas.microsoft.com/office/drawing/2014/main" id="{24F0A116-FCC9-4DB6-8469-68771FA8D1EE}"/>
              </a:ext>
            </a:extLst>
          </p:cNvPr>
          <p:cNvPicPr>
            <a:picLocks noChangeAspect="1"/>
          </p:cNvPicPr>
          <p:nvPr userDrawn="1"/>
        </p:nvPicPr>
        <p:blipFill>
          <a:blip r:embed="rId5" cstate="print"/>
          <a:srcRect/>
          <a:stretch>
            <a:fillRect/>
          </a:stretch>
        </p:blipFill>
        <p:spPr bwMode="auto">
          <a:xfrm>
            <a:off x="11634150" y="63500"/>
            <a:ext cx="482824" cy="6120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85E88B19-6333-496D-AF84-0485E6A29A40}"/>
              </a:ext>
            </a:extLst>
          </p:cNvPr>
          <p:cNvCxnSpPr/>
          <p:nvPr userDrawn="1"/>
        </p:nvCxnSpPr>
        <p:spPr>
          <a:xfrm>
            <a:off x="88488" y="806243"/>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552451-8381-40F4-A4B8-1A15D4032D71}"/>
              </a:ext>
            </a:extLst>
          </p:cNvPr>
          <p:cNvCxnSpPr/>
          <p:nvPr userDrawn="1"/>
        </p:nvCxnSpPr>
        <p:spPr>
          <a:xfrm>
            <a:off x="84000" y="6334452"/>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99CFC9-D9C8-4254-8864-B427D7D1C0E6}"/>
              </a:ext>
            </a:extLst>
          </p:cNvPr>
          <p:cNvCxnSpPr>
            <a:cxnSpLocks/>
          </p:cNvCxnSpPr>
          <p:nvPr userDrawn="1"/>
        </p:nvCxnSpPr>
        <p:spPr>
          <a:xfrm>
            <a:off x="4038600" y="6645709"/>
            <a:ext cx="4114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
            <a:extLst>
              <a:ext uri="{FF2B5EF4-FFF2-40B4-BE49-F238E27FC236}">
                <a16:creationId xmlns:a16="http://schemas.microsoft.com/office/drawing/2014/main" id="{BBF4E25D-0FDB-4F56-A762-E24AF973DAD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158687" y="476466"/>
            <a:ext cx="1182374" cy="252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924B04A-413B-40A5-9430-462B87E1437A}"/>
              </a:ext>
            </a:extLst>
          </p:cNvPr>
          <p:cNvSpPr txBox="1"/>
          <p:nvPr userDrawn="1"/>
        </p:nvSpPr>
        <p:spPr>
          <a:xfrm>
            <a:off x="4447148" y="340856"/>
            <a:ext cx="5885795" cy="523220"/>
          </a:xfrm>
          <a:prstGeom prst="rect">
            <a:avLst/>
          </a:prstGeom>
          <a:noFill/>
        </p:spPr>
        <p:txBody>
          <a:bodyPr wrap="square" rtlCol="0">
            <a:spAutoFit/>
          </a:bodyPr>
          <a:lstStyle/>
          <a:p>
            <a:r>
              <a:rPr lang="bg-BG" sz="2800" i="1" dirty="0">
                <a:solidFill>
                  <a:prstClr val="black"/>
                </a:solidFill>
                <a:latin typeface="Monotype Corsiva" panose="03010101010201010101" pitchFamily="66" charset="0"/>
                <a:cs typeface="Arabic Typesetting" panose="020B0604020202020204" pitchFamily="66" charset="-78"/>
              </a:rPr>
              <a:t>Времето е в нас и ние сме във времето</a:t>
            </a:r>
            <a:r>
              <a:rPr lang="x-none" sz="2800" i="1" dirty="0">
                <a:solidFill>
                  <a:prstClr val="black"/>
                </a:solidFill>
                <a:latin typeface="Monotype Corsiva" panose="03010101010201010101" pitchFamily="66" charset="0"/>
                <a:cs typeface="Arabic Typesetting" panose="020B0604020202020204" pitchFamily="66" charset="-78"/>
              </a:rPr>
              <a:t>...</a:t>
            </a:r>
            <a:endParaRPr lang="en-GB" sz="2800" i="1" dirty="0">
              <a:solidFill>
                <a:prstClr val="black"/>
              </a:solidFill>
              <a:latin typeface="Monotype Corsiva" panose="03010101010201010101" pitchFamily="66" charset="0"/>
              <a:cs typeface="Arabic Typesetting" panose="020B0604020202020204" pitchFamily="66" charset="-78"/>
            </a:endParaRPr>
          </a:p>
        </p:txBody>
      </p:sp>
      <p:pic>
        <p:nvPicPr>
          <p:cNvPr id="26" name="Picture 25" descr="A picture containing drawing, box, room&#10;&#10;Description automatically generated">
            <a:extLst>
              <a:ext uri="{FF2B5EF4-FFF2-40B4-BE49-F238E27FC236}">
                <a16:creationId xmlns:a16="http://schemas.microsoft.com/office/drawing/2014/main" id="{B73C1D33-7C05-4B74-A179-892D501FA6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6003" y="63500"/>
            <a:ext cx="725586" cy="612000"/>
          </a:xfrm>
          <a:prstGeom prst="rect">
            <a:avLst/>
          </a:prstGeom>
          <a:effectLst/>
        </p:spPr>
      </p:pic>
    </p:spTree>
    <p:extLst>
      <p:ext uri="{BB962C8B-B14F-4D97-AF65-F5344CB8AC3E}">
        <p14:creationId xmlns:p14="http://schemas.microsoft.com/office/powerpoint/2010/main" val="33117458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09B58756-84CA-4FCC-A301-B77EE68A1EB0}"/>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A64C468B-8CF3-4285-8E12-75B555337786}" type="datetime1">
              <a:rPr lang="bg-BG" smtClean="0">
                <a:solidFill>
                  <a:prstClr val="black"/>
                </a:solidFill>
              </a:rPr>
              <a:pPr/>
              <a:t>7.10.2024 г.</a:t>
            </a:fld>
            <a:endParaRPr lang="en-GB" dirty="0">
              <a:solidFill>
                <a:prstClr val="black"/>
              </a:solidFill>
            </a:endParaRPr>
          </a:p>
        </p:txBody>
      </p:sp>
      <p:sp>
        <p:nvSpPr>
          <p:cNvPr id="18" name="Footer Placeholder 4">
            <a:extLst>
              <a:ext uri="{FF2B5EF4-FFF2-40B4-BE49-F238E27FC236}">
                <a16:creationId xmlns:a16="http://schemas.microsoft.com/office/drawing/2014/main" id="{03687148-6518-4E31-B535-904305F4C6E0}"/>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bg-BG" dirty="0">
                <a:solidFill>
                  <a:prstClr val="black"/>
                </a:solidFill>
              </a:rPr>
              <a:t>Национален военен университет „Васил Левски“</a:t>
            </a:r>
            <a:endParaRPr lang="x-none" dirty="0">
              <a:solidFill>
                <a:prstClr val="black"/>
              </a:solidFill>
            </a:endParaRPr>
          </a:p>
          <a:p>
            <a:r>
              <a:rPr lang="bg-BG" dirty="0">
                <a:solidFill>
                  <a:prstClr val="black"/>
                </a:solidFill>
              </a:rPr>
              <a:t>Некласифицирана информация</a:t>
            </a:r>
          </a:p>
        </p:txBody>
      </p:sp>
      <p:sp>
        <p:nvSpPr>
          <p:cNvPr id="19" name="Slide Number Placeholder 5">
            <a:extLst>
              <a:ext uri="{FF2B5EF4-FFF2-40B4-BE49-F238E27FC236}">
                <a16:creationId xmlns:a16="http://schemas.microsoft.com/office/drawing/2014/main" id="{5D972420-1AE6-4A0C-A233-C8AEE79893C1}"/>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pic>
        <p:nvPicPr>
          <p:cNvPr id="20" name="Picture 1">
            <a:extLst>
              <a:ext uri="{FF2B5EF4-FFF2-40B4-BE49-F238E27FC236}">
                <a16:creationId xmlns:a16="http://schemas.microsoft.com/office/drawing/2014/main" id="{24F0A116-FCC9-4DB6-8469-68771FA8D1EE}"/>
              </a:ext>
            </a:extLst>
          </p:cNvPr>
          <p:cNvPicPr>
            <a:picLocks noChangeAspect="1"/>
          </p:cNvPicPr>
          <p:nvPr userDrawn="1"/>
        </p:nvPicPr>
        <p:blipFill>
          <a:blip r:embed="rId5" cstate="print"/>
          <a:srcRect/>
          <a:stretch>
            <a:fillRect/>
          </a:stretch>
        </p:blipFill>
        <p:spPr bwMode="auto">
          <a:xfrm>
            <a:off x="11634150" y="63500"/>
            <a:ext cx="482824" cy="6120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85E88B19-6333-496D-AF84-0485E6A29A40}"/>
              </a:ext>
            </a:extLst>
          </p:cNvPr>
          <p:cNvCxnSpPr/>
          <p:nvPr userDrawn="1"/>
        </p:nvCxnSpPr>
        <p:spPr>
          <a:xfrm>
            <a:off x="88488" y="806243"/>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552451-8381-40F4-A4B8-1A15D4032D71}"/>
              </a:ext>
            </a:extLst>
          </p:cNvPr>
          <p:cNvCxnSpPr/>
          <p:nvPr userDrawn="1"/>
        </p:nvCxnSpPr>
        <p:spPr>
          <a:xfrm>
            <a:off x="84000" y="6334452"/>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99CFC9-D9C8-4254-8864-B427D7D1C0E6}"/>
              </a:ext>
            </a:extLst>
          </p:cNvPr>
          <p:cNvCxnSpPr>
            <a:cxnSpLocks/>
          </p:cNvCxnSpPr>
          <p:nvPr userDrawn="1"/>
        </p:nvCxnSpPr>
        <p:spPr>
          <a:xfrm>
            <a:off x="4038600" y="6645709"/>
            <a:ext cx="4114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
            <a:extLst>
              <a:ext uri="{FF2B5EF4-FFF2-40B4-BE49-F238E27FC236}">
                <a16:creationId xmlns:a16="http://schemas.microsoft.com/office/drawing/2014/main" id="{BBF4E25D-0FDB-4F56-A762-E24AF973DAD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158687" y="476466"/>
            <a:ext cx="1182374" cy="252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924B04A-413B-40A5-9430-462B87E1437A}"/>
              </a:ext>
            </a:extLst>
          </p:cNvPr>
          <p:cNvSpPr txBox="1"/>
          <p:nvPr userDrawn="1"/>
        </p:nvSpPr>
        <p:spPr>
          <a:xfrm>
            <a:off x="4447148" y="340856"/>
            <a:ext cx="5885795" cy="523220"/>
          </a:xfrm>
          <a:prstGeom prst="rect">
            <a:avLst/>
          </a:prstGeom>
          <a:noFill/>
        </p:spPr>
        <p:txBody>
          <a:bodyPr wrap="square" rtlCol="0">
            <a:spAutoFit/>
          </a:bodyPr>
          <a:lstStyle/>
          <a:p>
            <a:r>
              <a:rPr lang="bg-BG" sz="2800" i="1" dirty="0">
                <a:solidFill>
                  <a:prstClr val="black"/>
                </a:solidFill>
                <a:latin typeface="Monotype Corsiva" panose="03010101010201010101" pitchFamily="66" charset="0"/>
                <a:cs typeface="Arabic Typesetting" panose="020B0604020202020204" pitchFamily="66" charset="-78"/>
              </a:rPr>
              <a:t>Времето е в нас и ние сме във времето</a:t>
            </a:r>
            <a:r>
              <a:rPr lang="x-none" sz="2800" i="1" dirty="0">
                <a:solidFill>
                  <a:prstClr val="black"/>
                </a:solidFill>
                <a:latin typeface="Monotype Corsiva" panose="03010101010201010101" pitchFamily="66" charset="0"/>
                <a:cs typeface="Arabic Typesetting" panose="020B0604020202020204" pitchFamily="66" charset="-78"/>
              </a:rPr>
              <a:t>...</a:t>
            </a:r>
            <a:endParaRPr lang="en-GB" sz="2800" i="1" dirty="0">
              <a:solidFill>
                <a:prstClr val="black"/>
              </a:solidFill>
              <a:latin typeface="Monotype Corsiva" panose="03010101010201010101" pitchFamily="66" charset="0"/>
              <a:cs typeface="Arabic Typesetting" panose="020B0604020202020204" pitchFamily="66" charset="-78"/>
            </a:endParaRPr>
          </a:p>
        </p:txBody>
      </p:sp>
      <p:pic>
        <p:nvPicPr>
          <p:cNvPr id="26" name="Picture 25" descr="A picture containing drawing, box, room&#10;&#10;Description automatically generated">
            <a:extLst>
              <a:ext uri="{FF2B5EF4-FFF2-40B4-BE49-F238E27FC236}">
                <a16:creationId xmlns:a16="http://schemas.microsoft.com/office/drawing/2014/main" id="{B73C1D33-7C05-4B74-A179-892D501FA6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6003" y="63500"/>
            <a:ext cx="725586" cy="612000"/>
          </a:xfrm>
          <a:prstGeom prst="rect">
            <a:avLst/>
          </a:prstGeom>
          <a:effectLst/>
        </p:spPr>
      </p:pic>
    </p:spTree>
    <p:extLst>
      <p:ext uri="{BB962C8B-B14F-4D97-AF65-F5344CB8AC3E}">
        <p14:creationId xmlns:p14="http://schemas.microsoft.com/office/powerpoint/2010/main" val="1940004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09B58756-84CA-4FCC-A301-B77EE68A1EB0}"/>
              </a:ext>
            </a:extLst>
          </p:cNvPr>
          <p:cNvSpPr>
            <a:spLocks noGrp="1"/>
          </p:cNvSpPr>
          <p:nvPr>
            <p:ph type="dt" sz="half" idx="10"/>
          </p:nvPr>
        </p:nvSpPr>
        <p:spPr>
          <a:xfrm>
            <a:off x="0" y="6452636"/>
            <a:ext cx="3581400" cy="365125"/>
          </a:xfrm>
          <a:prstGeom prst="rect">
            <a:avLst/>
          </a:prstGeom>
        </p:spPr>
        <p:txBody>
          <a:bodyPr/>
          <a:lstStyle>
            <a:lvl1pPr>
              <a:defRPr sz="1400" b="1">
                <a:solidFill>
                  <a:schemeClr val="tx1"/>
                </a:solidFill>
              </a:defRPr>
            </a:lvl1pPr>
          </a:lstStyle>
          <a:p>
            <a:fld id="{A64C468B-8CF3-4285-8E12-75B555337786}" type="datetime1">
              <a:rPr lang="bg-BG" smtClean="0">
                <a:solidFill>
                  <a:prstClr val="black"/>
                </a:solidFill>
              </a:rPr>
              <a:pPr/>
              <a:t>7.10.2024 г.</a:t>
            </a:fld>
            <a:endParaRPr lang="en-GB" dirty="0">
              <a:solidFill>
                <a:prstClr val="black"/>
              </a:solidFill>
            </a:endParaRPr>
          </a:p>
        </p:txBody>
      </p:sp>
      <p:sp>
        <p:nvSpPr>
          <p:cNvPr id="18" name="Footer Placeholder 4">
            <a:extLst>
              <a:ext uri="{FF2B5EF4-FFF2-40B4-BE49-F238E27FC236}">
                <a16:creationId xmlns:a16="http://schemas.microsoft.com/office/drawing/2014/main" id="{03687148-6518-4E31-B535-904305F4C6E0}"/>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bg-BG" dirty="0">
                <a:solidFill>
                  <a:prstClr val="black"/>
                </a:solidFill>
              </a:rPr>
              <a:t>Национален военен университет „Васил Левски“</a:t>
            </a:r>
            <a:endParaRPr lang="x-none" dirty="0">
              <a:solidFill>
                <a:prstClr val="black"/>
              </a:solidFill>
            </a:endParaRPr>
          </a:p>
          <a:p>
            <a:r>
              <a:rPr lang="bg-BG" dirty="0">
                <a:solidFill>
                  <a:prstClr val="black"/>
                </a:solidFill>
              </a:rPr>
              <a:t>Некласифицирана информация</a:t>
            </a:r>
          </a:p>
        </p:txBody>
      </p:sp>
      <p:sp>
        <p:nvSpPr>
          <p:cNvPr id="19" name="Slide Number Placeholder 5">
            <a:extLst>
              <a:ext uri="{FF2B5EF4-FFF2-40B4-BE49-F238E27FC236}">
                <a16:creationId xmlns:a16="http://schemas.microsoft.com/office/drawing/2014/main" id="{5D972420-1AE6-4A0C-A233-C8AEE79893C1}"/>
              </a:ext>
            </a:extLst>
          </p:cNvPr>
          <p:cNvSpPr>
            <a:spLocks noGrp="1"/>
          </p:cNvSpPr>
          <p:nvPr>
            <p:ph type="sldNum" sz="quarter" idx="12"/>
          </p:nvPr>
        </p:nvSpPr>
        <p:spPr>
          <a:xfrm>
            <a:off x="8610600" y="6452636"/>
            <a:ext cx="3581400" cy="365125"/>
          </a:xfrm>
          <a:prstGeom prst="rect">
            <a:avLst/>
          </a:prstGeom>
        </p:spPr>
        <p:txBody>
          <a:bodyPr/>
          <a:lstStyle>
            <a:lvl1pPr algn="r">
              <a:defRPr sz="1400" b="1">
                <a:solidFill>
                  <a:schemeClr val="tx1"/>
                </a:solidFill>
              </a:defRPr>
            </a:lvl1pPr>
          </a:lstStyle>
          <a:p>
            <a:fld id="{309220AF-99D2-4088-BF11-A2536404386D}" type="slidenum">
              <a:rPr lang="en-GB" smtClean="0">
                <a:solidFill>
                  <a:prstClr val="black"/>
                </a:solidFill>
              </a:rPr>
              <a:pPr/>
              <a:t>‹#›</a:t>
            </a:fld>
            <a:endParaRPr lang="en-GB" dirty="0">
              <a:solidFill>
                <a:prstClr val="black"/>
              </a:solidFill>
            </a:endParaRPr>
          </a:p>
        </p:txBody>
      </p:sp>
      <p:pic>
        <p:nvPicPr>
          <p:cNvPr id="20" name="Picture 1">
            <a:extLst>
              <a:ext uri="{FF2B5EF4-FFF2-40B4-BE49-F238E27FC236}">
                <a16:creationId xmlns:a16="http://schemas.microsoft.com/office/drawing/2014/main" id="{24F0A116-FCC9-4DB6-8469-68771FA8D1EE}"/>
              </a:ext>
            </a:extLst>
          </p:cNvPr>
          <p:cNvPicPr>
            <a:picLocks noChangeAspect="1"/>
          </p:cNvPicPr>
          <p:nvPr userDrawn="1"/>
        </p:nvPicPr>
        <p:blipFill>
          <a:blip r:embed="rId5" cstate="print"/>
          <a:srcRect/>
          <a:stretch>
            <a:fillRect/>
          </a:stretch>
        </p:blipFill>
        <p:spPr bwMode="auto">
          <a:xfrm>
            <a:off x="11634150" y="63500"/>
            <a:ext cx="482824" cy="6120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85E88B19-6333-496D-AF84-0485E6A29A40}"/>
              </a:ext>
            </a:extLst>
          </p:cNvPr>
          <p:cNvCxnSpPr/>
          <p:nvPr userDrawn="1"/>
        </p:nvCxnSpPr>
        <p:spPr>
          <a:xfrm>
            <a:off x="88488" y="806243"/>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552451-8381-40F4-A4B8-1A15D4032D71}"/>
              </a:ext>
            </a:extLst>
          </p:cNvPr>
          <p:cNvCxnSpPr/>
          <p:nvPr userDrawn="1"/>
        </p:nvCxnSpPr>
        <p:spPr>
          <a:xfrm>
            <a:off x="84000" y="6334452"/>
            <a:ext cx="12024000"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99CFC9-D9C8-4254-8864-B427D7D1C0E6}"/>
              </a:ext>
            </a:extLst>
          </p:cNvPr>
          <p:cNvCxnSpPr>
            <a:cxnSpLocks/>
          </p:cNvCxnSpPr>
          <p:nvPr userDrawn="1"/>
        </p:nvCxnSpPr>
        <p:spPr>
          <a:xfrm>
            <a:off x="4038600" y="6645709"/>
            <a:ext cx="4114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
            <a:extLst>
              <a:ext uri="{FF2B5EF4-FFF2-40B4-BE49-F238E27FC236}">
                <a16:creationId xmlns:a16="http://schemas.microsoft.com/office/drawing/2014/main" id="{BBF4E25D-0FDB-4F56-A762-E24AF973DAD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158687" y="476466"/>
            <a:ext cx="1182374" cy="252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924B04A-413B-40A5-9430-462B87E1437A}"/>
              </a:ext>
            </a:extLst>
          </p:cNvPr>
          <p:cNvSpPr txBox="1"/>
          <p:nvPr userDrawn="1"/>
        </p:nvSpPr>
        <p:spPr>
          <a:xfrm>
            <a:off x="4447148" y="340856"/>
            <a:ext cx="5885795" cy="523220"/>
          </a:xfrm>
          <a:prstGeom prst="rect">
            <a:avLst/>
          </a:prstGeom>
          <a:noFill/>
        </p:spPr>
        <p:txBody>
          <a:bodyPr wrap="square" rtlCol="0">
            <a:spAutoFit/>
          </a:bodyPr>
          <a:lstStyle/>
          <a:p>
            <a:r>
              <a:rPr lang="bg-BG" sz="2800" i="1" dirty="0">
                <a:solidFill>
                  <a:prstClr val="black"/>
                </a:solidFill>
                <a:latin typeface="Monotype Corsiva" panose="03010101010201010101" pitchFamily="66" charset="0"/>
                <a:cs typeface="Arabic Typesetting" panose="020B0604020202020204" pitchFamily="66" charset="-78"/>
              </a:rPr>
              <a:t>Времето е в нас и ние сме във времето</a:t>
            </a:r>
            <a:r>
              <a:rPr lang="x-none" sz="2800" i="1" dirty="0">
                <a:solidFill>
                  <a:prstClr val="black"/>
                </a:solidFill>
                <a:latin typeface="Monotype Corsiva" panose="03010101010201010101" pitchFamily="66" charset="0"/>
                <a:cs typeface="Arabic Typesetting" panose="020B0604020202020204" pitchFamily="66" charset="-78"/>
              </a:rPr>
              <a:t>...</a:t>
            </a:r>
            <a:endParaRPr lang="en-GB" sz="2800" i="1" dirty="0">
              <a:solidFill>
                <a:prstClr val="black"/>
              </a:solidFill>
              <a:latin typeface="Monotype Corsiva" panose="03010101010201010101" pitchFamily="66" charset="0"/>
              <a:cs typeface="Arabic Typesetting" panose="020B0604020202020204" pitchFamily="66" charset="-78"/>
            </a:endParaRPr>
          </a:p>
        </p:txBody>
      </p:sp>
      <p:pic>
        <p:nvPicPr>
          <p:cNvPr id="26" name="Picture 25" descr="A picture containing drawing, box, room&#10;&#10;Description automatically generated">
            <a:extLst>
              <a:ext uri="{FF2B5EF4-FFF2-40B4-BE49-F238E27FC236}">
                <a16:creationId xmlns:a16="http://schemas.microsoft.com/office/drawing/2014/main" id="{B73C1D33-7C05-4B74-A179-892D501FA6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6003" y="63500"/>
            <a:ext cx="725586" cy="612000"/>
          </a:xfrm>
          <a:prstGeom prst="rect">
            <a:avLst/>
          </a:prstGeom>
          <a:effectLst/>
        </p:spPr>
      </p:pic>
    </p:spTree>
    <p:extLst>
      <p:ext uri="{BB962C8B-B14F-4D97-AF65-F5344CB8AC3E}">
        <p14:creationId xmlns:p14="http://schemas.microsoft.com/office/powerpoint/2010/main" val="4359619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wmf"/><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audio" Target="../media/audio2.wav"/><Relationship Id="rId7"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jpg"/><Relationship Id="rId7"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33.xml"/><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png"/><Relationship Id="rId7" Type="http://schemas.openxmlformats.org/officeDocument/2006/relationships/image" Target="../media/image63.jpg"/><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openxmlformats.org/officeDocument/2006/relationships/image" Target="../media/image62.jpg"/><Relationship Id="rId5" Type="http://schemas.openxmlformats.org/officeDocument/2006/relationships/image" Target="../media/image61.png"/><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41.xml"/><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43.xml"/><Relationship Id="rId5" Type="http://schemas.openxmlformats.org/officeDocument/2006/relationships/image" Target="../media/image70.png"/><Relationship Id="rId4" Type="http://schemas.openxmlformats.org/officeDocument/2006/relationships/image" Target="../media/image69.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089E65D-FC69-434F-90CD-D996443F2489}"/>
              </a:ext>
            </a:extLst>
          </p:cNvPr>
          <p:cNvSpPr txBox="1"/>
          <p:nvPr/>
        </p:nvSpPr>
        <p:spPr>
          <a:xfrm>
            <a:off x="0" y="962053"/>
            <a:ext cx="12192000" cy="523220"/>
          </a:xfrm>
          <a:prstGeom prst="rect">
            <a:avLst/>
          </a:prstGeom>
          <a:noFill/>
        </p:spPr>
        <p:txBody>
          <a:bodyPr wrap="square">
            <a:spAutoFit/>
          </a:bodyPr>
          <a:lstStyle/>
          <a:p>
            <a:pPr algn="ctr"/>
            <a:r>
              <a:rPr lang="bg-BG" sz="2800" b="1" dirty="0">
                <a:solidFill>
                  <a:srgbClr val="C00000"/>
                </a:solidFill>
                <a:latin typeface="Arial" panose="020B0604020202020204" pitchFamily="34" charset="0"/>
                <a:cs typeface="Arial" panose="020B0604020202020204" pitchFamily="34" charset="0"/>
              </a:rPr>
              <a:t>НАЦИОНАЛЕН ВОЕНЕН УНИВЕРСИТЕТ „ВАСИЛ ЛЕВСКИ“</a:t>
            </a:r>
            <a:endParaRPr lang="en-GB" sz="2800" dirty="0">
              <a:solidFill>
                <a:srgbClr val="C00000"/>
              </a:solidFill>
            </a:endParaRPr>
          </a:p>
        </p:txBody>
      </p:sp>
      <p:pic>
        <p:nvPicPr>
          <p:cNvPr id="7" name="Picture 12" descr="1_Samo_Za_Videoto">
            <a:extLst>
              <a:ext uri="{FF2B5EF4-FFF2-40B4-BE49-F238E27FC236}">
                <a16:creationId xmlns:a16="http://schemas.microsoft.com/office/drawing/2014/main" id="{23C2CAF0-7424-49FE-A8ED-D22BA4CD8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031" y="1485273"/>
            <a:ext cx="4615131" cy="308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12641D12-E561-49A4-8D12-BB5172E9FC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837" y="1485272"/>
            <a:ext cx="4615131" cy="3086369"/>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4">
            <a:extLst>
              <a:ext uri="{FF2B5EF4-FFF2-40B4-BE49-F238E27FC236}">
                <a16:creationId xmlns:a16="http://schemas.microsoft.com/office/drawing/2014/main" id="{890403D8-A63F-496A-87AB-BC443E3D089D}"/>
              </a:ext>
            </a:extLst>
          </p:cNvPr>
          <p:cNvSpPr>
            <a:spLocks noGrp="1"/>
          </p:cNvSpPr>
          <p:nvPr>
            <p:ph type="ftr" sz="quarter" idx="11"/>
          </p:nvPr>
        </p:nvSpPr>
        <p:spPr>
          <a:xfrm>
            <a:off x="4038600" y="6344285"/>
            <a:ext cx="4114800" cy="513715"/>
          </a:xfrm>
        </p:spPr>
        <p:txBody>
          <a:bodyPr/>
          <a:lstStyle>
            <a:lvl1pPr algn="ctr">
              <a:defRPr sz="1400" b="1">
                <a:solidFill>
                  <a:schemeClr val="tx1"/>
                </a:solidFill>
              </a:defRPr>
            </a:lvl1pPr>
          </a:lstStyle>
          <a:p>
            <a:r>
              <a:rPr lang="bg-BG" dirty="0"/>
              <a:t>Национален военен университет „Васил Левски“ Некласифицирана</a:t>
            </a:r>
            <a:r>
              <a:rPr lang="ru-RU" dirty="0"/>
              <a:t> информация</a:t>
            </a:r>
            <a:endParaRPr lang="bg-BG" dirty="0"/>
          </a:p>
        </p:txBody>
      </p:sp>
      <p:sp>
        <p:nvSpPr>
          <p:cNvPr id="12" name="Slide Number Placeholder 3">
            <a:extLst>
              <a:ext uri="{FF2B5EF4-FFF2-40B4-BE49-F238E27FC236}">
                <a16:creationId xmlns:a16="http://schemas.microsoft.com/office/drawing/2014/main" id="{4C2FFC26-7515-4554-8849-14718E53125B}"/>
              </a:ext>
            </a:extLst>
          </p:cNvPr>
          <p:cNvSpPr>
            <a:spLocks noGrp="1"/>
          </p:cNvSpPr>
          <p:nvPr>
            <p:ph type="sldNum" sz="quarter" idx="12"/>
          </p:nvPr>
        </p:nvSpPr>
        <p:spPr/>
        <p:txBody>
          <a:bodyPr/>
          <a:lstStyle/>
          <a:p>
            <a:fld id="{309220AF-99D2-4088-BF11-A2536404386D}" type="slidenum">
              <a:rPr lang="en-GB" smtClean="0"/>
              <a:pPr/>
              <a:t>1</a:t>
            </a:fld>
            <a:endParaRPr lang="en-GB" dirty="0"/>
          </a:p>
        </p:txBody>
      </p:sp>
      <p:pic>
        <p:nvPicPr>
          <p:cNvPr id="4" name="Картина 3">
            <a:extLst>
              <a:ext uri="{FF2B5EF4-FFF2-40B4-BE49-F238E27FC236}">
                <a16:creationId xmlns:a16="http://schemas.microsoft.com/office/drawing/2014/main" id="{28107986-9639-708B-D6DA-E90F4FCB85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162" y="1609579"/>
            <a:ext cx="2305675" cy="2837754"/>
          </a:xfrm>
          <a:prstGeom prst="rect">
            <a:avLst/>
          </a:prstGeom>
        </p:spPr>
      </p:pic>
      <p:sp>
        <p:nvSpPr>
          <p:cNvPr id="8" name="Правоъгълник 7"/>
          <p:cNvSpPr/>
          <p:nvPr/>
        </p:nvSpPr>
        <p:spPr>
          <a:xfrm>
            <a:off x="422910" y="4720589"/>
            <a:ext cx="11441058" cy="1323439"/>
          </a:xfrm>
          <a:prstGeom prst="rect">
            <a:avLst/>
          </a:prstGeom>
        </p:spPr>
        <p:txBody>
          <a:bodyPr wrap="square">
            <a:spAutoFit/>
          </a:bodyPr>
          <a:lstStyle/>
          <a:p>
            <a:pPr algn="ctr">
              <a:spcBef>
                <a:spcPct val="0"/>
              </a:spcBef>
            </a:pPr>
            <a:r>
              <a:rPr lang="bg-BG" altLang="en-US" sz="20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ОЦЕЛЯВАНЕ ПРИ ОТКРИВАНЕ НА НЕВЗРИВЕНИ БОЕПРИПАСИ, КАКТО И ОКАЗВАНЕ НА СЪДЕЙСТВИЕ ОТ ВЪОРЪЖЕНИТЕ СИЛИ НА ОРГАНИТЕ ЗА СИГУРНОСТ В БОРБАТА ИМ СРЕЩУ РАЗПРОСТРАНЯВАНЕ НА ОРЪЖИЯ ЗА МАСОВО УНИЩОЖЕНИЕ, НЕЗАКОНЕН ТРАФИК НА ОРЪЖИЕ И ТЕРОРИЗЪМ</a:t>
            </a:r>
            <a:endParaRPr lang="bg-BG" altLang="en-US" sz="28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3476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p:cNvSpPr>
            <a:spLocks noGrp="1"/>
          </p:cNvSpPr>
          <p:nvPr>
            <p:ph type="ftr" sz="quarter" idx="11"/>
          </p:nvPr>
        </p:nvSpPr>
        <p:spPr/>
        <p:txBody>
          <a:bodyPr/>
          <a:lstStyle/>
          <a:p>
            <a:r>
              <a:rPr lang="ru-RU"/>
              <a:t>Национален военен университет „Васил Левски“ Некласифицирана информация</a:t>
            </a:r>
            <a:endParaRPr lang="bg-BG" dirty="0"/>
          </a:p>
        </p:txBody>
      </p:sp>
      <p:sp>
        <p:nvSpPr>
          <p:cNvPr id="4" name="Контейнер за номер на слайда 3"/>
          <p:cNvSpPr>
            <a:spLocks noGrp="1"/>
          </p:cNvSpPr>
          <p:nvPr>
            <p:ph type="sldNum" sz="quarter" idx="12"/>
          </p:nvPr>
        </p:nvSpPr>
        <p:spPr/>
        <p:txBody>
          <a:bodyPr/>
          <a:lstStyle/>
          <a:p>
            <a:fld id="{309220AF-99D2-4088-BF11-A2536404386D}" type="slidenum">
              <a:rPr lang="en-GB" smtClean="0"/>
              <a:pPr/>
              <a:t>10</a:t>
            </a:fld>
            <a:endParaRPr lang="en-GB" dirty="0"/>
          </a:p>
        </p:txBody>
      </p:sp>
      <p:sp>
        <p:nvSpPr>
          <p:cNvPr id="5" name="Text Box 24"/>
          <p:cNvSpPr txBox="1">
            <a:spLocks noChangeArrowheads="1"/>
          </p:cNvSpPr>
          <p:nvPr/>
        </p:nvSpPr>
        <p:spPr bwMode="auto">
          <a:xfrm>
            <a:off x="3403435" y="903468"/>
            <a:ext cx="5513369"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rPr>
              <a:t>1.5 ОСИГУРЯВАНЕ С ХРАНИТЕЛНИ ПРОДУКТИ</a:t>
            </a:r>
          </a:p>
        </p:txBody>
      </p:sp>
      <p:sp>
        <p:nvSpPr>
          <p:cNvPr id="16" name="Text Box 24">
            <a:extLst>
              <a:ext uri="{FF2B5EF4-FFF2-40B4-BE49-F238E27FC236}">
                <a16:creationId xmlns:a16="http://schemas.microsoft.com/office/drawing/2014/main" id="{F352E8A9-E434-65C0-CE9E-CDD3A52F9B34}"/>
              </a:ext>
            </a:extLst>
          </p:cNvPr>
          <p:cNvSpPr txBox="1">
            <a:spLocks noChangeArrowheads="1"/>
          </p:cNvSpPr>
          <p:nvPr/>
        </p:nvSpPr>
        <p:spPr bwMode="auto">
          <a:xfrm>
            <a:off x="2091690" y="899891"/>
            <a:ext cx="7852410"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bg-BG" b="1" dirty="0">
                <a:effectLst>
                  <a:outerShdw blurRad="38100" dist="38100" dir="2700000" algn="tl">
                    <a:srgbClr val="FFFFFF"/>
                  </a:outerShdw>
                </a:effectLst>
                <a:latin typeface="Arial" panose="020B0604020202020204" pitchFamily="34" charset="0"/>
                <a:cs typeface="Arial" panose="020B0604020202020204" pitchFamily="34" charset="0"/>
              </a:rPr>
              <a:t>1</a:t>
            </a:r>
            <a:r>
              <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rPr>
              <a:t>. </a:t>
            </a:r>
            <a:r>
              <a:rPr lang="bg-BG" altLang="en-US" b="1" dirty="0">
                <a:effectLst>
                  <a:outerShdw blurRad="38100" dist="38100" dir="2700000" algn="tl">
                    <a:srgbClr val="C0C0C0"/>
                  </a:outerShdw>
                </a:effectLst>
                <a:latin typeface="Arial" panose="020B0604020202020204" pitchFamily="34" charset="0"/>
                <a:cs typeface="Arial" panose="020B0604020202020204" pitchFamily="34" charset="0"/>
              </a:rPr>
              <a:t>ОЦЕЛЯВАНЕ ПРИ ОТКРИВАНЕ НА НЕВЗРИВЕНИ БОЕПРИПАСИ</a:t>
            </a:r>
            <a:endPar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7" name="Rectangle 2"/>
          <p:cNvSpPr txBox="1">
            <a:spLocks noChangeArrowheads="1"/>
          </p:cNvSpPr>
          <p:nvPr/>
        </p:nvSpPr>
        <p:spPr bwMode="auto">
          <a:xfrm>
            <a:off x="1846256" y="1288532"/>
            <a:ext cx="3525838" cy="1506537"/>
          </a:xfrm>
          <a:prstGeom prst="rect">
            <a:avLst/>
          </a:prstGeom>
          <a:solidFill>
            <a:srgbClr val="20BC20"/>
          </a:solidFill>
        </p:spPr>
        <p:txBody>
          <a:bodyPr vert="horz" wrap="square" lIns="91440" tIns="45720" rIns="91440" bIns="45720" numCol="1" anchor="t" anchorCtr="0" compatLnSpc="1">
            <a:prstTxWarp prst="textNoShape">
              <a:avLst/>
            </a:prstTxWarp>
            <a:normAutofit fontScale="97500"/>
          </a:bodyPr>
          <a:lstStyle>
            <a:lvl1pPr marL="484188" indent="-484188" algn="l" rtl="0" eaLnBrk="0" fontAlgn="base" hangingPunct="0">
              <a:spcBef>
                <a:spcPct val="0"/>
              </a:spcBef>
              <a:spcAft>
                <a:spcPct val="0"/>
              </a:spcAft>
              <a:defRPr sz="42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indent="-484188" algn="l" rtl="0" eaLnBrk="0" fontAlgn="base" hangingPunct="0">
              <a:spcBef>
                <a:spcPct val="0"/>
              </a:spcBef>
              <a:spcAft>
                <a:spcPct val="0"/>
              </a:spcAft>
              <a:defRPr sz="4200">
                <a:solidFill>
                  <a:srgbClr val="FF5C9C"/>
                </a:solidFill>
                <a:latin typeface="Century Gothic" pitchFamily="34" charset="0"/>
              </a:defRPr>
            </a:lvl2pPr>
            <a:lvl3pPr marL="484188" indent="-484188" algn="l" rtl="0" eaLnBrk="0" fontAlgn="base" hangingPunct="0">
              <a:spcBef>
                <a:spcPct val="0"/>
              </a:spcBef>
              <a:spcAft>
                <a:spcPct val="0"/>
              </a:spcAft>
              <a:defRPr sz="4200">
                <a:solidFill>
                  <a:srgbClr val="FF5C9C"/>
                </a:solidFill>
                <a:latin typeface="Century Gothic" pitchFamily="34" charset="0"/>
              </a:defRPr>
            </a:lvl3pPr>
            <a:lvl4pPr marL="484188" indent="-484188" algn="l" rtl="0" eaLnBrk="0" fontAlgn="base" hangingPunct="0">
              <a:spcBef>
                <a:spcPct val="0"/>
              </a:spcBef>
              <a:spcAft>
                <a:spcPct val="0"/>
              </a:spcAft>
              <a:defRPr sz="4200">
                <a:solidFill>
                  <a:srgbClr val="FF5C9C"/>
                </a:solidFill>
                <a:latin typeface="Century Gothic" pitchFamily="34" charset="0"/>
              </a:defRPr>
            </a:lvl4pPr>
            <a:lvl5pPr marL="484188" indent="-484188" algn="l" rtl="0" eaLnBrk="0" fontAlgn="base" hangingPunct="0">
              <a:spcBef>
                <a:spcPct val="0"/>
              </a:spcBef>
              <a:spcAft>
                <a:spcPct val="0"/>
              </a:spcAft>
              <a:defRPr sz="4200">
                <a:solidFill>
                  <a:srgbClr val="FF5C9C"/>
                </a:solidFill>
                <a:latin typeface="Century Gothic" pitchFamily="34" charset="0"/>
              </a:defRPr>
            </a:lvl5pPr>
            <a:lvl6pPr marL="941388" indent="-484188" algn="l" rtl="0" fontAlgn="base">
              <a:spcBef>
                <a:spcPct val="0"/>
              </a:spcBef>
              <a:spcAft>
                <a:spcPct val="0"/>
              </a:spcAft>
              <a:defRPr sz="4200">
                <a:solidFill>
                  <a:srgbClr val="FF5C9C"/>
                </a:solidFill>
                <a:latin typeface="Century Gothic" pitchFamily="34" charset="0"/>
              </a:defRPr>
            </a:lvl6pPr>
            <a:lvl7pPr marL="1398588" indent="-484188" algn="l" rtl="0" fontAlgn="base">
              <a:spcBef>
                <a:spcPct val="0"/>
              </a:spcBef>
              <a:spcAft>
                <a:spcPct val="0"/>
              </a:spcAft>
              <a:defRPr sz="4200">
                <a:solidFill>
                  <a:srgbClr val="FF5C9C"/>
                </a:solidFill>
                <a:latin typeface="Century Gothic" pitchFamily="34" charset="0"/>
              </a:defRPr>
            </a:lvl7pPr>
            <a:lvl8pPr marL="1855788" indent="-484188" algn="l" rtl="0" fontAlgn="base">
              <a:spcBef>
                <a:spcPct val="0"/>
              </a:spcBef>
              <a:spcAft>
                <a:spcPct val="0"/>
              </a:spcAft>
              <a:defRPr sz="4200">
                <a:solidFill>
                  <a:srgbClr val="FF5C9C"/>
                </a:solidFill>
                <a:latin typeface="Century Gothic" pitchFamily="34" charset="0"/>
              </a:defRPr>
            </a:lvl8pPr>
            <a:lvl9pPr marL="2312988" indent="-484188" algn="l" rtl="0" fontAlgn="base">
              <a:spcBef>
                <a:spcPct val="0"/>
              </a:spcBef>
              <a:spcAft>
                <a:spcPct val="0"/>
              </a:spcAft>
              <a:defRPr sz="4200">
                <a:solidFill>
                  <a:srgbClr val="FF5C9C"/>
                </a:solidFill>
                <a:latin typeface="Century Gothic" pitchFamily="34" charset="0"/>
              </a:defRPr>
            </a:lvl9pPr>
          </a:lstStyle>
          <a:p>
            <a:pPr marL="484632"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uLnTx/>
                <a:uFillTx/>
                <a:latin typeface="Century Gothic"/>
                <a:ea typeface="+mj-ea"/>
                <a:cs typeface="+mj-cs"/>
              </a:rPr>
              <a:t>ERW</a:t>
            </a:r>
            <a:r>
              <a:rPr kumimoji="0" lang="en-US" sz="2800" b="0" i="0" u="none" strike="noStrike" kern="1200" cap="none" spc="0" normalizeH="0" baseline="0" noProof="0"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uLnTx/>
                <a:uFillTx/>
                <a:latin typeface="Century Gothic"/>
                <a:ea typeface="+mj-ea"/>
                <a:cs typeface="+mj-cs"/>
              </a:rPr>
              <a:t> </a:t>
            </a:r>
            <a:r>
              <a:rPr kumimoji="0" lang="bg-BG" sz="2800" b="0" i="0" u="none" strike="noStrike" kern="1200" cap="none" spc="0" normalizeH="0" baseline="0" noProof="0"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uLnTx/>
                <a:uFillTx/>
                <a:latin typeface="Century Gothic"/>
                <a:ea typeface="+mj-ea"/>
                <a:cs typeface="+mj-cs"/>
              </a:rPr>
              <a:t/>
            </a:r>
            <a:br>
              <a:rPr kumimoji="0" lang="bg-BG" sz="2800" b="0" i="0" u="none" strike="noStrike" kern="1200" cap="none" spc="0" normalizeH="0" baseline="0" noProof="0"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uLnTx/>
                <a:uFillTx/>
                <a:latin typeface="Century Gothic"/>
                <a:ea typeface="+mj-ea"/>
                <a:cs typeface="+mj-cs"/>
              </a:rPr>
            </a:br>
            <a:r>
              <a:rPr kumimoji="0" lang="en-US" sz="2800" b="0" i="0" u="none" strike="noStrike" kern="1200" cap="none" spc="0" normalizeH="0" baseline="0" noProof="0"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uLnTx/>
                <a:uFillTx/>
                <a:latin typeface="Century Gothic"/>
                <a:ea typeface="+mj-ea"/>
                <a:cs typeface="+mj-cs"/>
              </a:rPr>
              <a:t>Explosive Remnants of War</a:t>
            </a:r>
            <a:endParaRPr kumimoji="0" lang="bg-BG" sz="2800" b="0" i="0" u="none" strike="noStrike" kern="1200" cap="none" spc="0" normalizeH="0" baseline="0" noProof="0"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uLnTx/>
              <a:uFillTx/>
              <a:latin typeface="Century Gothic"/>
              <a:ea typeface="+mj-ea"/>
              <a:cs typeface="+mj-cs"/>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2425" y="1221856"/>
            <a:ext cx="35306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957" y="1849712"/>
            <a:ext cx="523875"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3"/>
          <p:cNvSpPr txBox="1">
            <a:spLocks noChangeArrowheads="1"/>
          </p:cNvSpPr>
          <p:nvPr/>
        </p:nvSpPr>
        <p:spPr bwMode="auto">
          <a:xfrm>
            <a:off x="1846256" y="2823009"/>
            <a:ext cx="8229600" cy="89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47675"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FF90B2"/>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447675" marR="0" lvl="0" indent="-382588" algn="ctr" defTabSz="914400" rtl="0" eaLnBrk="1" fontAlgn="base" latinLnBrk="0" hangingPunct="1">
              <a:lnSpc>
                <a:spcPct val="100000"/>
              </a:lnSpc>
              <a:spcBef>
                <a:spcPct val="20000"/>
              </a:spcBef>
              <a:spcAft>
                <a:spcPct val="0"/>
              </a:spcAft>
              <a:buClr>
                <a:srgbClr val="FF388C"/>
              </a:buClr>
              <a:buSzPct val="80000"/>
              <a:buFont typeface="Wingdings" pitchFamily="2" charset="2"/>
              <a:buNone/>
              <a:tabLst/>
              <a:defRPr/>
            </a:pPr>
            <a:r>
              <a:rPr kumimoji="0" lang="bg-BG" altLang="bg-BG" sz="2400" b="0" i="0" u="none" strike="noStrike" kern="1200" cap="none" spc="0" normalizeH="0" baseline="0" noProof="0" dirty="0">
                <a:ln>
                  <a:noFill/>
                </a:ln>
                <a:solidFill>
                  <a:sysClr val="windowText" lastClr="000000"/>
                </a:solidFill>
                <a:effectLst/>
                <a:uLnTx/>
                <a:uFillTx/>
                <a:latin typeface="Calibri" pitchFamily="34" charset="0"/>
                <a:ea typeface="+mn-ea"/>
                <a:cs typeface="+mn-cs"/>
              </a:rPr>
              <a:t>    Включват невзривени бо</a:t>
            </a:r>
            <a:r>
              <a:rPr kumimoji="0" lang="en-US" altLang="bg-BG" sz="2400" b="0" i="0" u="none" strike="noStrike" kern="1200" cap="none" spc="0" normalizeH="0" baseline="0" noProof="0" dirty="0">
                <a:ln>
                  <a:noFill/>
                </a:ln>
                <a:solidFill>
                  <a:sysClr val="windowText" lastClr="000000"/>
                </a:solidFill>
                <a:effectLst/>
                <a:uLnTx/>
                <a:uFillTx/>
                <a:latin typeface="Calibri" pitchFamily="34" charset="0"/>
                <a:ea typeface="+mn-ea"/>
                <a:cs typeface="+mn-cs"/>
              </a:rPr>
              <a:t>e</a:t>
            </a:r>
            <a:r>
              <a:rPr kumimoji="0" lang="bg-BG" altLang="bg-BG" sz="2400" b="0" i="0" u="none" strike="noStrike" kern="1200" cap="none" spc="0" normalizeH="0" baseline="0" noProof="0" dirty="0">
                <a:ln>
                  <a:noFill/>
                </a:ln>
                <a:solidFill>
                  <a:sysClr val="windowText" lastClr="000000"/>
                </a:solidFill>
                <a:effectLst/>
                <a:uLnTx/>
                <a:uFillTx/>
                <a:latin typeface="Calibri" pitchFamily="34" charset="0"/>
                <a:ea typeface="+mn-ea"/>
                <a:cs typeface="+mn-cs"/>
              </a:rPr>
              <a:t>припаси (</a:t>
            </a:r>
            <a:r>
              <a:rPr kumimoji="0" lang="en-US" altLang="bg-BG" sz="2400" b="0" i="0" u="none" strike="noStrike" kern="1200" cap="none" spc="0" normalizeH="0" baseline="0" noProof="0" dirty="0">
                <a:ln>
                  <a:noFill/>
                </a:ln>
                <a:solidFill>
                  <a:sysClr val="windowText" lastClr="000000"/>
                </a:solidFill>
                <a:effectLst/>
                <a:uLnTx/>
                <a:uFillTx/>
                <a:latin typeface="Calibri" pitchFamily="34" charset="0"/>
                <a:ea typeface="+mn-ea"/>
                <a:cs typeface="+mn-cs"/>
              </a:rPr>
              <a:t>UXO</a:t>
            </a:r>
            <a:r>
              <a:rPr kumimoji="0" lang="bg-BG" altLang="bg-BG" sz="2400" b="0" i="0" u="none" strike="noStrike" kern="1200" cap="none" spc="0" normalizeH="0" baseline="0" noProof="0" dirty="0">
                <a:ln>
                  <a:noFill/>
                </a:ln>
                <a:solidFill>
                  <a:sysClr val="windowText" lastClr="000000"/>
                </a:solidFill>
                <a:effectLst/>
                <a:uLnTx/>
                <a:uFillTx/>
                <a:latin typeface="Calibri" pitchFamily="34" charset="0"/>
                <a:ea typeface="+mn-ea"/>
                <a:cs typeface="+mn-cs"/>
              </a:rPr>
              <a:t>) </a:t>
            </a:r>
          </a:p>
          <a:p>
            <a:pPr marL="447675" marR="0" lvl="0" indent="-382588" algn="ctr" defTabSz="914400" rtl="0" eaLnBrk="1" fontAlgn="base" latinLnBrk="0" hangingPunct="1">
              <a:lnSpc>
                <a:spcPct val="100000"/>
              </a:lnSpc>
              <a:spcBef>
                <a:spcPct val="20000"/>
              </a:spcBef>
              <a:spcAft>
                <a:spcPct val="0"/>
              </a:spcAft>
              <a:buClr>
                <a:srgbClr val="FF388C"/>
              </a:buClr>
              <a:buSzPct val="80000"/>
              <a:buFont typeface="Wingdings" pitchFamily="2" charset="2"/>
              <a:buNone/>
              <a:tabLst/>
              <a:defRPr/>
            </a:pPr>
            <a:r>
              <a:rPr kumimoji="0" lang="bg-BG" altLang="bg-BG" sz="2400" b="0" i="0" u="none" strike="noStrike" kern="1200" cap="none" spc="0" normalizeH="0" baseline="0" noProof="0" dirty="0">
                <a:ln>
                  <a:noFill/>
                </a:ln>
                <a:solidFill>
                  <a:sysClr val="windowText" lastClr="000000"/>
                </a:solidFill>
                <a:effectLst/>
                <a:uLnTx/>
                <a:uFillTx/>
                <a:latin typeface="Calibri" pitchFamily="34" charset="0"/>
                <a:ea typeface="+mn-ea"/>
                <a:cs typeface="+mn-cs"/>
              </a:rPr>
              <a:t>      и изоставени  взривни бо</a:t>
            </a:r>
            <a:r>
              <a:rPr kumimoji="0" lang="en-US" altLang="bg-BG" sz="2400" b="0" i="0" u="none" strike="noStrike" kern="1200" cap="none" spc="0" normalizeH="0" baseline="0" noProof="0" dirty="0">
                <a:ln>
                  <a:noFill/>
                </a:ln>
                <a:solidFill>
                  <a:sysClr val="windowText" lastClr="000000"/>
                </a:solidFill>
                <a:effectLst/>
                <a:uLnTx/>
                <a:uFillTx/>
                <a:latin typeface="Calibri" pitchFamily="34" charset="0"/>
                <a:ea typeface="+mn-ea"/>
                <a:cs typeface="+mn-cs"/>
              </a:rPr>
              <a:t>e</a:t>
            </a:r>
            <a:r>
              <a:rPr kumimoji="0" lang="bg-BG" altLang="bg-BG" sz="2400" b="0" i="0" u="none" strike="noStrike" kern="1200" cap="none" spc="0" normalizeH="0" baseline="0" noProof="0" dirty="0">
                <a:ln>
                  <a:noFill/>
                </a:ln>
                <a:solidFill>
                  <a:sysClr val="windowText" lastClr="000000"/>
                </a:solidFill>
                <a:effectLst/>
                <a:uLnTx/>
                <a:uFillTx/>
                <a:latin typeface="Calibri" pitchFamily="34" charset="0"/>
                <a:ea typeface="+mn-ea"/>
                <a:cs typeface="+mn-cs"/>
              </a:rPr>
              <a:t>припаси (</a:t>
            </a:r>
            <a:r>
              <a:rPr kumimoji="0" lang="en-US" altLang="bg-BG" sz="2400" b="0" i="0" u="none" strike="noStrike" kern="1200" cap="none" spc="0" normalizeH="0" baseline="0" noProof="0" dirty="0">
                <a:ln>
                  <a:noFill/>
                </a:ln>
                <a:solidFill>
                  <a:sysClr val="windowText" lastClr="000000"/>
                </a:solidFill>
                <a:effectLst/>
                <a:uLnTx/>
                <a:uFillTx/>
                <a:latin typeface="Calibri" pitchFamily="34" charset="0"/>
                <a:ea typeface="+mn-ea"/>
                <a:cs typeface="+mn-cs"/>
              </a:rPr>
              <a:t>AXO</a:t>
            </a:r>
            <a:r>
              <a:rPr kumimoji="0" lang="bg-BG" altLang="bg-BG" sz="2400" b="0" i="0" u="none" strike="noStrike" kern="1200" cap="none" spc="0" normalizeH="0" baseline="0" noProof="0" dirty="0">
                <a:ln>
                  <a:noFill/>
                </a:ln>
                <a:solidFill>
                  <a:sysClr val="windowText" lastClr="000000"/>
                </a:solidFill>
                <a:effectLst/>
                <a:uLnTx/>
                <a:uFillTx/>
                <a:latin typeface="Calibri" pitchFamily="34" charset="0"/>
                <a:ea typeface="+mn-ea"/>
                <a:cs typeface="+mn-cs"/>
              </a:rPr>
              <a:t>).</a:t>
            </a:r>
            <a:r>
              <a:rPr kumimoji="0" lang="bg-BG" altLang="bg-BG" sz="2400" b="0" i="0" u="none" strike="noStrike" kern="1200" cap="none" spc="0" normalizeH="0" baseline="0" noProof="0" dirty="0">
                <a:ln>
                  <a:noFill/>
                </a:ln>
                <a:solidFill>
                  <a:sysClr val="window" lastClr="FFFFFF"/>
                </a:solidFill>
                <a:effectLst/>
                <a:uLnTx/>
                <a:uFillTx/>
                <a:latin typeface="Calibri" pitchFamily="34" charset="0"/>
                <a:ea typeface="+mn-ea"/>
                <a:cs typeface="+mn-cs"/>
              </a:rPr>
              <a:t> </a:t>
            </a:r>
          </a:p>
        </p:txBody>
      </p:sp>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553" y="3720899"/>
            <a:ext cx="3676967" cy="2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1039" y="3677818"/>
            <a:ext cx="3600449" cy="2503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3400" y="3720899"/>
            <a:ext cx="3840480" cy="2417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426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Effect transition="in" filter="fade">
                                      <p:cBhvr>
                                        <p:cTn id="9" dur="1000"/>
                                        <p:tgtEl>
                                          <p:spTgt spid="17"/>
                                        </p:tgtEl>
                                      </p:cBhvr>
                                    </p:animEffect>
                                  </p:childTnLst>
                                </p:cTn>
                              </p:par>
                            </p:childTnLst>
                          </p:cTn>
                        </p:par>
                        <p:par>
                          <p:cTn id="10" fill="hold">
                            <p:stCondLst>
                              <p:cond delay="1000"/>
                            </p:stCondLst>
                            <p:childTnLst>
                              <p:par>
                                <p:cTn id="11" presetID="42" presetClass="entr" presetSubtype="0" fill="hold" grpId="0" nodeType="afterEffect">
                                  <p:stCondLst>
                                    <p:cond delay="200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1000"/>
                                        <p:tgtEl>
                                          <p:spTgt spid="19">
                                            <p:txEl>
                                              <p:pRg st="0" end="0"/>
                                            </p:txEl>
                                          </p:spTgt>
                                        </p:tgtEl>
                                      </p:cBhvr>
                                    </p:animEffect>
                                    <p:anim calcmode="lin" valueType="num">
                                      <p:cBhvr>
                                        <p:cTn id="14"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200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fade">
                                      <p:cBhvr>
                                        <p:cTn id="19" dur="1000"/>
                                        <p:tgtEl>
                                          <p:spTgt spid="19">
                                            <p:txEl>
                                              <p:pRg st="1" end="1"/>
                                            </p:txEl>
                                          </p:spTgt>
                                        </p:tgtEl>
                                      </p:cBhvr>
                                    </p:animEffect>
                                    <p:anim calcmode="lin" valueType="num">
                                      <p:cBhvr>
                                        <p:cTn id="20"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p:cNvSpPr>
            <a:spLocks noGrp="1"/>
          </p:cNvSpPr>
          <p:nvPr>
            <p:ph type="ftr" sz="quarter" idx="11"/>
          </p:nvPr>
        </p:nvSpPr>
        <p:spPr/>
        <p:txBody>
          <a:bodyPr/>
          <a:lstStyle/>
          <a:p>
            <a:r>
              <a:rPr lang="ru-RU"/>
              <a:t>Национален военен университет „Васил Левски“ Некласифицирана информация</a:t>
            </a:r>
            <a:endParaRPr lang="bg-BG" dirty="0"/>
          </a:p>
        </p:txBody>
      </p:sp>
      <p:sp>
        <p:nvSpPr>
          <p:cNvPr id="4" name="Контейнер за номер на слайда 3"/>
          <p:cNvSpPr>
            <a:spLocks noGrp="1"/>
          </p:cNvSpPr>
          <p:nvPr>
            <p:ph type="sldNum" sz="quarter" idx="12"/>
          </p:nvPr>
        </p:nvSpPr>
        <p:spPr/>
        <p:txBody>
          <a:bodyPr/>
          <a:lstStyle/>
          <a:p>
            <a:fld id="{309220AF-99D2-4088-BF11-A2536404386D}" type="slidenum">
              <a:rPr lang="en-GB" smtClean="0"/>
              <a:pPr/>
              <a:t>11</a:t>
            </a:fld>
            <a:endParaRPr lang="en-GB" dirty="0"/>
          </a:p>
        </p:txBody>
      </p:sp>
      <p:sp>
        <p:nvSpPr>
          <p:cNvPr id="5" name="Text Box 24"/>
          <p:cNvSpPr txBox="1">
            <a:spLocks noChangeArrowheads="1"/>
          </p:cNvSpPr>
          <p:nvPr/>
        </p:nvSpPr>
        <p:spPr bwMode="auto">
          <a:xfrm>
            <a:off x="4930456" y="861479"/>
            <a:ext cx="2459328"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rPr>
              <a:t>1.6 Здравеопазване</a:t>
            </a:r>
          </a:p>
        </p:txBody>
      </p:sp>
      <p:sp>
        <p:nvSpPr>
          <p:cNvPr id="21" name="Text Box 24">
            <a:extLst>
              <a:ext uri="{FF2B5EF4-FFF2-40B4-BE49-F238E27FC236}">
                <a16:creationId xmlns:a16="http://schemas.microsoft.com/office/drawing/2014/main" id="{F352E8A9-E434-65C0-CE9E-CDD3A52F9B34}"/>
              </a:ext>
            </a:extLst>
          </p:cNvPr>
          <p:cNvSpPr txBox="1">
            <a:spLocks noChangeArrowheads="1"/>
          </p:cNvSpPr>
          <p:nvPr/>
        </p:nvSpPr>
        <p:spPr bwMode="auto">
          <a:xfrm>
            <a:off x="2091690" y="899891"/>
            <a:ext cx="7852410"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bg-BG" b="1" dirty="0">
                <a:effectLst>
                  <a:outerShdw blurRad="38100" dist="38100" dir="2700000" algn="tl">
                    <a:srgbClr val="FFFFFF"/>
                  </a:outerShdw>
                </a:effectLst>
                <a:latin typeface="Arial" panose="020B0604020202020204" pitchFamily="34" charset="0"/>
                <a:cs typeface="Arial" panose="020B0604020202020204" pitchFamily="34" charset="0"/>
              </a:rPr>
              <a:t>1</a:t>
            </a:r>
            <a:r>
              <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rPr>
              <a:t>. </a:t>
            </a:r>
            <a:r>
              <a:rPr lang="bg-BG" altLang="en-US" b="1" dirty="0">
                <a:effectLst>
                  <a:outerShdw blurRad="38100" dist="38100" dir="2700000" algn="tl">
                    <a:srgbClr val="C0C0C0"/>
                  </a:outerShdw>
                </a:effectLst>
                <a:latin typeface="Arial" panose="020B0604020202020204" pitchFamily="34" charset="0"/>
                <a:cs typeface="Arial" panose="020B0604020202020204" pitchFamily="34" charset="0"/>
              </a:rPr>
              <a:t>ОЦЕЛЯВАНЕ ПРИ ОТКРИВАНЕ НА НЕВЗРИВЕНИ БОЕПРИПАСИ</a:t>
            </a:r>
            <a:endPar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2" name="Заглавие 1"/>
          <p:cNvSpPr txBox="1">
            <a:spLocks/>
          </p:cNvSpPr>
          <p:nvPr/>
        </p:nvSpPr>
        <p:spPr>
          <a:xfrm>
            <a:off x="1223010" y="1269223"/>
            <a:ext cx="9246870" cy="1005348"/>
          </a:xfrm>
          <a:prstGeom prst="rect">
            <a:avLst/>
          </a:prstGeom>
        </p:spPr>
        <p:txBody>
          <a:bodyPr vert="horz" anchor="ctr">
            <a:normAutofit fontScale="92500" lnSpcReduction="10000"/>
          </a:bodyPr>
          <a:lstStyle>
            <a:lvl1pPr marL="484188" indent="-484188" algn="l" rtl="0" eaLnBrk="0" fontAlgn="base" hangingPunct="0">
              <a:spcBef>
                <a:spcPct val="0"/>
              </a:spcBef>
              <a:spcAft>
                <a:spcPct val="0"/>
              </a:spcAft>
              <a:defRPr sz="4200" b="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indent="-484188" algn="l" rtl="0" eaLnBrk="0" fontAlgn="base" hangingPunct="0">
              <a:spcBef>
                <a:spcPct val="0"/>
              </a:spcBef>
              <a:spcAft>
                <a:spcPct val="0"/>
              </a:spcAft>
              <a:defRPr sz="4200">
                <a:solidFill>
                  <a:srgbClr val="FF5C9C"/>
                </a:solidFill>
                <a:latin typeface="Century Gothic" pitchFamily="34" charset="0"/>
              </a:defRPr>
            </a:lvl2pPr>
            <a:lvl3pPr marL="484188" indent="-484188" algn="l" rtl="0" eaLnBrk="0" fontAlgn="base" hangingPunct="0">
              <a:spcBef>
                <a:spcPct val="0"/>
              </a:spcBef>
              <a:spcAft>
                <a:spcPct val="0"/>
              </a:spcAft>
              <a:defRPr sz="4200">
                <a:solidFill>
                  <a:srgbClr val="FF5C9C"/>
                </a:solidFill>
                <a:latin typeface="Century Gothic" pitchFamily="34" charset="0"/>
              </a:defRPr>
            </a:lvl3pPr>
            <a:lvl4pPr marL="484188" indent="-484188" algn="l" rtl="0" eaLnBrk="0" fontAlgn="base" hangingPunct="0">
              <a:spcBef>
                <a:spcPct val="0"/>
              </a:spcBef>
              <a:spcAft>
                <a:spcPct val="0"/>
              </a:spcAft>
              <a:defRPr sz="4200">
                <a:solidFill>
                  <a:srgbClr val="FF5C9C"/>
                </a:solidFill>
                <a:latin typeface="Century Gothic" pitchFamily="34" charset="0"/>
              </a:defRPr>
            </a:lvl4pPr>
            <a:lvl5pPr marL="484188" indent="-484188" algn="l" rtl="0" eaLnBrk="0" fontAlgn="base" hangingPunct="0">
              <a:spcBef>
                <a:spcPct val="0"/>
              </a:spcBef>
              <a:spcAft>
                <a:spcPct val="0"/>
              </a:spcAft>
              <a:defRPr sz="4200">
                <a:solidFill>
                  <a:srgbClr val="FF5C9C"/>
                </a:solidFill>
                <a:latin typeface="Century Gothic" pitchFamily="34" charset="0"/>
              </a:defRPr>
            </a:lvl5pPr>
            <a:lvl6pPr marL="941388" indent="-484188" algn="l" rtl="0" fontAlgn="base">
              <a:spcBef>
                <a:spcPct val="0"/>
              </a:spcBef>
              <a:spcAft>
                <a:spcPct val="0"/>
              </a:spcAft>
              <a:defRPr sz="4200">
                <a:solidFill>
                  <a:srgbClr val="FF5C9C"/>
                </a:solidFill>
                <a:latin typeface="Century Gothic" pitchFamily="34" charset="0"/>
              </a:defRPr>
            </a:lvl6pPr>
            <a:lvl7pPr marL="1398588" indent="-484188" algn="l" rtl="0" fontAlgn="base">
              <a:spcBef>
                <a:spcPct val="0"/>
              </a:spcBef>
              <a:spcAft>
                <a:spcPct val="0"/>
              </a:spcAft>
              <a:defRPr sz="4200">
                <a:solidFill>
                  <a:srgbClr val="FF5C9C"/>
                </a:solidFill>
                <a:latin typeface="Century Gothic" pitchFamily="34" charset="0"/>
              </a:defRPr>
            </a:lvl7pPr>
            <a:lvl8pPr marL="1855788" indent="-484188" algn="l" rtl="0" fontAlgn="base">
              <a:spcBef>
                <a:spcPct val="0"/>
              </a:spcBef>
              <a:spcAft>
                <a:spcPct val="0"/>
              </a:spcAft>
              <a:defRPr sz="4200">
                <a:solidFill>
                  <a:srgbClr val="FF5C9C"/>
                </a:solidFill>
                <a:latin typeface="Century Gothic" pitchFamily="34" charset="0"/>
              </a:defRPr>
            </a:lvl8pPr>
            <a:lvl9pPr marL="2312988" indent="-484188" algn="l" rtl="0" fontAlgn="base">
              <a:spcBef>
                <a:spcPct val="0"/>
              </a:spcBef>
              <a:spcAft>
                <a:spcPct val="0"/>
              </a:spcAft>
              <a:defRPr sz="4200">
                <a:solidFill>
                  <a:srgbClr val="FF5C9C"/>
                </a:solidFill>
                <a:latin typeface="Century Gothic" pitchFamily="34" charset="0"/>
              </a:defRPr>
            </a:lvl9pPr>
          </a:lstStyle>
          <a:p>
            <a:pPr marL="484632" marR="0" lvl="0" indent="0" algn="ctr" defTabSz="914400" rtl="0" eaLnBrk="1" fontAlgn="auto" latinLnBrk="0" hangingPunct="1">
              <a:lnSpc>
                <a:spcPct val="100000"/>
              </a:lnSpc>
              <a:spcBef>
                <a:spcPct val="0"/>
              </a:spcBef>
              <a:spcAft>
                <a:spcPts val="0"/>
              </a:spcAft>
              <a:buClrTx/>
              <a:buSzTx/>
              <a:buFontTx/>
              <a:buNone/>
              <a:tabLst/>
              <a:defRPr/>
            </a:pPr>
            <a:r>
              <a:rPr kumimoji="0" lang="bg-BG" sz="2400" b="1" i="0" u="none" strike="noStrike" kern="1200" cap="none" spc="0" normalizeH="0" baseline="0" noProof="0" dirty="0">
                <a:ln w="6350">
                  <a:solidFill>
                    <a:srgbClr val="FF388C">
                      <a:shade val="43000"/>
                    </a:srgbClr>
                  </a:solidFill>
                </a:ln>
                <a:solidFill>
                  <a:srgbClr val="FF0000"/>
                </a:solidFill>
                <a:effectLst>
                  <a:outerShdw blurRad="26000" dist="26000" dir="14500000" algn="tl" rotWithShape="0">
                    <a:srgbClr val="000000">
                      <a:alpha val="40000"/>
                    </a:srgbClr>
                  </a:outerShdw>
                </a:effectLst>
                <a:uLnTx/>
                <a:uFillTx/>
                <a:latin typeface="Times New Roman" pitchFamily="18" charset="0"/>
                <a:ea typeface="+mj-ea"/>
                <a:cs typeface="+mj-cs"/>
              </a:rPr>
              <a:t>ВЕРОЯТНО РАЗПОЛОЖЕНИЕ</a:t>
            </a:r>
            <a:br>
              <a:rPr kumimoji="0" lang="bg-BG" sz="2400" b="1" i="0" u="none" strike="noStrike" kern="1200" cap="none" spc="0" normalizeH="0" baseline="0" noProof="0" dirty="0">
                <a:ln w="6350">
                  <a:solidFill>
                    <a:srgbClr val="FF388C">
                      <a:shade val="43000"/>
                    </a:srgbClr>
                  </a:solidFill>
                </a:ln>
                <a:solidFill>
                  <a:srgbClr val="FF0000"/>
                </a:solidFill>
                <a:effectLst>
                  <a:outerShdw blurRad="26000" dist="26000" dir="14500000" algn="tl" rotWithShape="0">
                    <a:srgbClr val="000000">
                      <a:alpha val="40000"/>
                    </a:srgbClr>
                  </a:outerShdw>
                </a:effectLst>
                <a:uLnTx/>
                <a:uFillTx/>
                <a:latin typeface="Times New Roman" pitchFamily="18" charset="0"/>
                <a:ea typeface="+mj-ea"/>
                <a:cs typeface="+mj-cs"/>
              </a:rPr>
            </a:br>
            <a:r>
              <a:rPr kumimoji="0" lang="bg-BG" sz="2400" b="1" i="0" u="none" strike="noStrike" kern="1200" cap="none" spc="0" normalizeH="0" baseline="0" noProof="0" dirty="0">
                <a:ln w="6350">
                  <a:solidFill>
                    <a:srgbClr val="FF388C">
                      <a:shade val="43000"/>
                    </a:srgbClr>
                  </a:solidFill>
                </a:ln>
                <a:solidFill>
                  <a:srgbClr val="FF0000"/>
                </a:solidFill>
                <a:effectLst>
                  <a:outerShdw blurRad="26000" dist="26000" dir="14500000" algn="tl" rotWithShape="0">
                    <a:srgbClr val="000000">
                      <a:alpha val="40000"/>
                    </a:srgbClr>
                  </a:outerShdw>
                </a:effectLst>
                <a:uLnTx/>
                <a:uFillTx/>
                <a:latin typeface="Times New Roman" pitchFamily="18" charset="0"/>
                <a:ea typeface="+mj-ea"/>
                <a:cs typeface="+mj-cs"/>
              </a:rPr>
              <a:t> НА НЕВЗРИВЕНИ БО</a:t>
            </a:r>
            <a:r>
              <a:rPr lang="en-US" sz="2400" b="1" dirty="0">
                <a:ln w="6350">
                  <a:solidFill>
                    <a:srgbClr val="FF388C">
                      <a:shade val="43000"/>
                    </a:srgbClr>
                  </a:solidFill>
                </a:ln>
                <a:solidFill>
                  <a:srgbClr val="FF0000"/>
                </a:solidFill>
                <a:latin typeface="Times New Roman" pitchFamily="18" charset="0"/>
              </a:rPr>
              <a:t>E</a:t>
            </a:r>
            <a:r>
              <a:rPr kumimoji="0" lang="bg-BG" sz="2400" b="1" i="0" u="none" strike="noStrike" kern="1200" cap="none" spc="0" normalizeH="0" baseline="0" noProof="0" dirty="0">
                <a:ln w="6350">
                  <a:solidFill>
                    <a:srgbClr val="FF388C">
                      <a:shade val="43000"/>
                    </a:srgbClr>
                  </a:solidFill>
                </a:ln>
                <a:solidFill>
                  <a:srgbClr val="FF0000"/>
                </a:solidFill>
                <a:effectLst>
                  <a:outerShdw blurRad="26000" dist="26000" dir="14500000" algn="tl" rotWithShape="0">
                    <a:srgbClr val="000000">
                      <a:alpha val="40000"/>
                    </a:srgbClr>
                  </a:outerShdw>
                </a:effectLst>
                <a:uLnTx/>
                <a:uFillTx/>
                <a:latin typeface="Times New Roman" pitchFamily="18" charset="0"/>
                <a:ea typeface="+mj-ea"/>
                <a:cs typeface="+mj-cs"/>
              </a:rPr>
              <a:t>ПРИПАСИ И ИЗОСТАВЕНИ БО</a:t>
            </a:r>
            <a:r>
              <a:rPr lang="en-US" sz="2400" b="1" dirty="0">
                <a:ln w="6350">
                  <a:solidFill>
                    <a:srgbClr val="FF388C">
                      <a:shade val="43000"/>
                    </a:srgbClr>
                  </a:solidFill>
                </a:ln>
                <a:solidFill>
                  <a:srgbClr val="FF0000"/>
                </a:solidFill>
                <a:latin typeface="Times New Roman" pitchFamily="18" charset="0"/>
              </a:rPr>
              <a:t>E</a:t>
            </a:r>
            <a:r>
              <a:rPr kumimoji="0" lang="bg-BG" sz="2400" b="1" i="0" u="none" strike="noStrike" kern="1200" cap="none" spc="0" normalizeH="0" baseline="0" noProof="0" dirty="0">
                <a:ln w="6350">
                  <a:solidFill>
                    <a:srgbClr val="FF388C">
                      <a:shade val="43000"/>
                    </a:srgbClr>
                  </a:solidFill>
                </a:ln>
                <a:solidFill>
                  <a:srgbClr val="FF0000"/>
                </a:solidFill>
                <a:effectLst>
                  <a:outerShdw blurRad="26000" dist="26000" dir="14500000" algn="tl" rotWithShape="0">
                    <a:srgbClr val="000000">
                      <a:alpha val="40000"/>
                    </a:srgbClr>
                  </a:outerShdw>
                </a:effectLst>
                <a:uLnTx/>
                <a:uFillTx/>
                <a:latin typeface="Times New Roman" pitchFamily="18" charset="0"/>
                <a:ea typeface="+mj-ea"/>
                <a:cs typeface="+mj-cs"/>
              </a:rPr>
              <a:t>ПРИПАСИ !</a:t>
            </a:r>
            <a:endParaRPr kumimoji="0" lang="bg-BG" sz="2400" b="0" i="0" u="none" strike="noStrike" kern="1200" cap="none" spc="0" normalizeH="0" baseline="0" noProof="0"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uLnTx/>
              <a:uFillTx/>
              <a:latin typeface="Century Gothic"/>
              <a:ea typeface="+mj-ea"/>
              <a:cs typeface="+mj-cs"/>
            </a:endParaRPr>
          </a:p>
        </p:txBody>
      </p:sp>
      <p:sp>
        <p:nvSpPr>
          <p:cNvPr id="23" name="Rectangle 6"/>
          <p:cNvSpPr txBox="1">
            <a:spLocks noChangeArrowheads="1"/>
          </p:cNvSpPr>
          <p:nvPr/>
        </p:nvSpPr>
        <p:spPr>
          <a:xfrm>
            <a:off x="306389" y="2274570"/>
            <a:ext cx="5711506" cy="4011930"/>
          </a:xfrm>
          <a:prstGeom prst="rect">
            <a:avLst/>
          </a:prstGeom>
          <a:noFill/>
          <a:ln/>
        </p:spPr>
        <p:txBody>
          <a:bodyPr lIns="92075" tIns="46038" rIns="92075" bIns="46038"/>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20000"/>
              </a:spcBef>
              <a:spcAft>
                <a:spcPct val="0"/>
              </a:spcAft>
              <a:buClr>
                <a:srgbClr val="17BBFD"/>
              </a:buClr>
              <a:buSzPct val="90000"/>
              <a:buFont typeface="Wingdings" pitchFamily="2" charset="2"/>
              <a:buBlip>
                <a:blip r:embed="rId3"/>
              </a:buBlip>
            </a:pPr>
            <a:r>
              <a:rPr lang="ru-RU" altLang="bg-BG" dirty="0">
                <a:solidFill>
                  <a:prstClr val="black"/>
                </a:solidFill>
                <a:effectLst>
                  <a:outerShdw blurRad="38100" dist="38100" dir="2700000" algn="tl">
                    <a:srgbClr val="FFFFFF"/>
                  </a:outerShdw>
                </a:effectLst>
                <a:latin typeface="Calibri" pitchFamily="34" charset="0"/>
              </a:rPr>
              <a:t>1. </a:t>
            </a:r>
            <a:r>
              <a:rPr lang="bg-BG" altLang="bg-BG" dirty="0">
                <a:solidFill>
                  <a:prstClr val="black"/>
                </a:solidFill>
                <a:effectLst>
                  <a:outerShdw blurRad="38100" dist="38100" dir="2700000" algn="tl">
                    <a:srgbClr val="FFFFFF"/>
                  </a:outerShdw>
                </a:effectLst>
                <a:latin typeface="Calibri" pitchFamily="34" charset="0"/>
              </a:rPr>
              <a:t>Конфликтни</a:t>
            </a:r>
            <a:r>
              <a:rPr lang="ru-RU" altLang="bg-BG" dirty="0">
                <a:solidFill>
                  <a:prstClr val="black"/>
                </a:solidFill>
                <a:effectLst>
                  <a:outerShdw blurRad="38100" dist="38100" dir="2700000" algn="tl">
                    <a:srgbClr val="FFFFFF"/>
                  </a:outerShdw>
                </a:effectLst>
                <a:latin typeface="Calibri" pitchFamily="34" charset="0"/>
              </a:rPr>
              <a:t> линии;</a:t>
            </a:r>
          </a:p>
          <a:p>
            <a:pPr eaLnBrk="1" fontAlgn="base" hangingPunct="1">
              <a:spcBef>
                <a:spcPct val="20000"/>
              </a:spcBef>
              <a:spcAft>
                <a:spcPct val="0"/>
              </a:spcAft>
              <a:buClr>
                <a:srgbClr val="17BBFD"/>
              </a:buClr>
              <a:buSzPct val="90000"/>
              <a:buFont typeface="Wingdings" pitchFamily="2" charset="2"/>
              <a:buBlip>
                <a:blip r:embed="rId3"/>
              </a:buBlip>
            </a:pPr>
            <a:r>
              <a:rPr lang="ru-RU" altLang="bg-BG" dirty="0">
                <a:solidFill>
                  <a:prstClr val="black"/>
                </a:solidFill>
                <a:effectLst>
                  <a:outerShdw blurRad="38100" dist="38100" dir="2700000" algn="tl">
                    <a:srgbClr val="FFFFFF"/>
                  </a:outerShdw>
                </a:effectLst>
                <a:latin typeface="Calibri" pitchFamily="34" charset="0"/>
              </a:rPr>
              <a:t>2. </a:t>
            </a:r>
            <a:r>
              <a:rPr lang="bg-BG" altLang="bg-BG" dirty="0">
                <a:solidFill>
                  <a:prstClr val="black"/>
                </a:solidFill>
                <a:effectLst>
                  <a:outerShdw blurRad="38100" dist="38100" dir="2700000" algn="tl">
                    <a:srgbClr val="FFFFFF"/>
                  </a:outerShdw>
                </a:effectLst>
                <a:latin typeface="Calibri" pitchFamily="34" charset="0"/>
              </a:rPr>
              <a:t>Отбранителни</a:t>
            </a:r>
            <a:r>
              <a:rPr lang="ru-RU" altLang="bg-BG" dirty="0">
                <a:solidFill>
                  <a:prstClr val="black"/>
                </a:solidFill>
                <a:effectLst>
                  <a:outerShdw blurRad="38100" dist="38100" dir="2700000" algn="tl">
                    <a:srgbClr val="FFFFFF"/>
                  </a:outerShdw>
                </a:effectLst>
                <a:latin typeface="Calibri" pitchFamily="34" charset="0"/>
              </a:rPr>
              <a:t> позиции, </a:t>
            </a:r>
            <a:r>
              <a:rPr lang="bg-BG" altLang="bg-BG" dirty="0">
                <a:solidFill>
                  <a:prstClr val="black"/>
                </a:solidFill>
                <a:effectLst>
                  <a:outerShdw blurRad="38100" dist="38100" dir="2700000" algn="tl">
                    <a:srgbClr val="FFFFFF"/>
                  </a:outerShdw>
                </a:effectLst>
                <a:latin typeface="Calibri" pitchFamily="34" charset="0"/>
              </a:rPr>
              <a:t>бункери</a:t>
            </a:r>
            <a:r>
              <a:rPr lang="ru-RU" altLang="bg-BG" dirty="0">
                <a:solidFill>
                  <a:prstClr val="black"/>
                </a:solidFill>
                <a:effectLst>
                  <a:outerShdw blurRad="38100" dist="38100" dir="2700000" algn="tl">
                    <a:srgbClr val="FFFFFF"/>
                  </a:outerShdw>
                </a:effectLst>
                <a:latin typeface="Calibri" pitchFamily="34" charset="0"/>
              </a:rPr>
              <a:t>;</a:t>
            </a:r>
          </a:p>
          <a:p>
            <a:pPr eaLnBrk="1" fontAlgn="base" hangingPunct="1">
              <a:spcBef>
                <a:spcPct val="20000"/>
              </a:spcBef>
              <a:spcAft>
                <a:spcPct val="0"/>
              </a:spcAft>
              <a:buClr>
                <a:srgbClr val="17BBFD"/>
              </a:buClr>
              <a:buSzPct val="90000"/>
              <a:buFont typeface="Wingdings" pitchFamily="2" charset="2"/>
              <a:buBlip>
                <a:blip r:embed="rId3"/>
              </a:buBlip>
            </a:pPr>
            <a:r>
              <a:rPr lang="ru-RU" altLang="bg-BG" dirty="0">
                <a:solidFill>
                  <a:prstClr val="black"/>
                </a:solidFill>
                <a:effectLst>
                  <a:outerShdw blurRad="38100" dist="38100" dir="2700000" algn="tl">
                    <a:srgbClr val="FFFFFF"/>
                  </a:outerShdw>
                </a:effectLst>
                <a:latin typeface="Calibri" pitchFamily="34" charset="0"/>
              </a:rPr>
              <a:t>3. </a:t>
            </a:r>
            <a:r>
              <a:rPr lang="bg-BG" altLang="bg-BG" dirty="0">
                <a:solidFill>
                  <a:prstClr val="black"/>
                </a:solidFill>
                <a:effectLst>
                  <a:outerShdw blurRad="38100" dist="38100" dir="2700000" algn="tl">
                    <a:srgbClr val="FFFFFF"/>
                  </a:outerShdw>
                </a:effectLst>
                <a:latin typeface="Calibri" pitchFamily="34" charset="0"/>
              </a:rPr>
              <a:t>Снабдителни</a:t>
            </a:r>
            <a:r>
              <a:rPr lang="ru-RU" altLang="bg-BG" dirty="0">
                <a:solidFill>
                  <a:prstClr val="black"/>
                </a:solidFill>
                <a:effectLst>
                  <a:outerShdw blurRad="38100" dist="38100" dir="2700000" algn="tl">
                    <a:srgbClr val="FFFFFF"/>
                  </a:outerShdw>
                </a:effectLst>
                <a:latin typeface="Calibri" pitchFamily="34" charset="0"/>
              </a:rPr>
              <a:t> места;</a:t>
            </a:r>
          </a:p>
          <a:p>
            <a:pPr eaLnBrk="1" fontAlgn="base" hangingPunct="1">
              <a:spcBef>
                <a:spcPct val="20000"/>
              </a:spcBef>
              <a:spcAft>
                <a:spcPct val="0"/>
              </a:spcAft>
              <a:buClr>
                <a:srgbClr val="17BBFD"/>
              </a:buClr>
              <a:buSzPct val="90000"/>
              <a:buFont typeface="Wingdings" pitchFamily="2" charset="2"/>
              <a:buBlip>
                <a:blip r:embed="rId3"/>
              </a:buBlip>
            </a:pPr>
            <a:r>
              <a:rPr lang="ru-RU" altLang="bg-BG" dirty="0">
                <a:solidFill>
                  <a:prstClr val="black"/>
                </a:solidFill>
                <a:effectLst>
                  <a:outerShdw blurRad="38100" dist="38100" dir="2700000" algn="tl">
                    <a:srgbClr val="FFFFFF"/>
                  </a:outerShdw>
                </a:effectLst>
                <a:latin typeface="Calibri" pitchFamily="34" charset="0"/>
              </a:rPr>
              <a:t>4. </a:t>
            </a:r>
            <a:r>
              <a:rPr lang="bg-BG" altLang="bg-BG" dirty="0">
                <a:solidFill>
                  <a:prstClr val="black"/>
                </a:solidFill>
                <a:effectLst>
                  <a:outerShdw blurRad="38100" dist="38100" dir="2700000" algn="tl">
                    <a:srgbClr val="FFFFFF"/>
                  </a:outerShdw>
                </a:effectLst>
                <a:latin typeface="Calibri" pitchFamily="34" charset="0"/>
              </a:rPr>
              <a:t>Необитаеми</a:t>
            </a:r>
            <a:r>
              <a:rPr lang="ru-RU" altLang="bg-BG" dirty="0">
                <a:solidFill>
                  <a:prstClr val="black"/>
                </a:solidFill>
                <a:effectLst>
                  <a:outerShdw blurRad="38100" dist="38100" dir="2700000" algn="tl">
                    <a:srgbClr val="FFFFFF"/>
                  </a:outerShdw>
                </a:effectLst>
                <a:latin typeface="Calibri" pitchFamily="34" charset="0"/>
              </a:rPr>
              <a:t> села;</a:t>
            </a:r>
          </a:p>
          <a:p>
            <a:pPr eaLnBrk="1" fontAlgn="base" hangingPunct="1">
              <a:spcBef>
                <a:spcPct val="20000"/>
              </a:spcBef>
              <a:spcAft>
                <a:spcPct val="0"/>
              </a:spcAft>
              <a:buClr>
                <a:srgbClr val="17BBFD"/>
              </a:buClr>
              <a:buSzPct val="90000"/>
              <a:buFont typeface="Wingdings" pitchFamily="2" charset="2"/>
              <a:buBlip>
                <a:blip r:embed="rId3"/>
              </a:buBlip>
            </a:pPr>
            <a:r>
              <a:rPr lang="ru-RU" altLang="bg-BG" dirty="0">
                <a:solidFill>
                  <a:prstClr val="black"/>
                </a:solidFill>
                <a:effectLst>
                  <a:outerShdw blurRad="38100" dist="38100" dir="2700000" algn="tl">
                    <a:srgbClr val="FFFFFF"/>
                  </a:outerShdw>
                </a:effectLst>
                <a:latin typeface="Calibri" pitchFamily="34" charset="0"/>
              </a:rPr>
              <a:t>5. </a:t>
            </a:r>
            <a:r>
              <a:rPr lang="bg-BG" altLang="bg-BG" dirty="0">
                <a:solidFill>
                  <a:prstClr val="black"/>
                </a:solidFill>
                <a:effectLst>
                  <a:outerShdw blurRad="38100" dist="38100" dir="2700000" algn="tl">
                    <a:srgbClr val="FFFFFF"/>
                  </a:outerShdw>
                </a:effectLst>
                <a:latin typeface="Calibri" pitchFamily="34" charset="0"/>
              </a:rPr>
              <a:t>Развалини</a:t>
            </a:r>
            <a:r>
              <a:rPr lang="ru-RU" altLang="bg-BG" dirty="0">
                <a:solidFill>
                  <a:prstClr val="black"/>
                </a:solidFill>
                <a:effectLst>
                  <a:outerShdw blurRad="38100" dist="38100" dir="2700000" algn="tl">
                    <a:srgbClr val="FFFFFF"/>
                  </a:outerShdw>
                </a:effectLst>
                <a:latin typeface="Calibri" pitchFamily="34" charset="0"/>
              </a:rPr>
              <a:t> или </a:t>
            </a:r>
            <a:r>
              <a:rPr lang="bg-BG" altLang="bg-BG" dirty="0">
                <a:solidFill>
                  <a:prstClr val="black"/>
                </a:solidFill>
                <a:effectLst>
                  <a:outerShdw blurRad="38100" dist="38100" dir="2700000" algn="tl">
                    <a:srgbClr val="FFFFFF"/>
                  </a:outerShdw>
                </a:effectLst>
                <a:latin typeface="Calibri" pitchFamily="34" charset="0"/>
              </a:rPr>
              <a:t>разрушени</a:t>
            </a:r>
            <a:r>
              <a:rPr lang="ru-RU" altLang="bg-BG" dirty="0">
                <a:solidFill>
                  <a:prstClr val="black"/>
                </a:solidFill>
                <a:effectLst>
                  <a:outerShdw blurRad="38100" dist="38100" dir="2700000" algn="tl">
                    <a:srgbClr val="FFFFFF"/>
                  </a:outerShdw>
                </a:effectLst>
                <a:latin typeface="Calibri" pitchFamily="34" charset="0"/>
              </a:rPr>
              <a:t> съоръжения;</a:t>
            </a:r>
          </a:p>
          <a:p>
            <a:pPr eaLnBrk="1" fontAlgn="base" hangingPunct="1">
              <a:spcBef>
                <a:spcPct val="20000"/>
              </a:spcBef>
              <a:spcAft>
                <a:spcPct val="0"/>
              </a:spcAft>
              <a:buClr>
                <a:srgbClr val="17BBFD"/>
              </a:buClr>
              <a:buSzPct val="90000"/>
              <a:buFont typeface="Wingdings" pitchFamily="2" charset="2"/>
              <a:buBlip>
                <a:blip r:embed="rId3"/>
              </a:buBlip>
            </a:pPr>
            <a:r>
              <a:rPr lang="ru-RU" altLang="bg-BG" dirty="0">
                <a:solidFill>
                  <a:prstClr val="black"/>
                </a:solidFill>
                <a:effectLst>
                  <a:outerShdw blurRad="38100" dist="38100" dir="2700000" algn="tl">
                    <a:srgbClr val="FFFFFF"/>
                  </a:outerShdw>
                </a:effectLst>
                <a:latin typeface="Calibri" pitchFamily="34" charset="0"/>
              </a:rPr>
              <a:t>6. </a:t>
            </a:r>
            <a:r>
              <a:rPr lang="bg-BG" altLang="bg-BG" dirty="0">
                <a:solidFill>
                  <a:prstClr val="black"/>
                </a:solidFill>
                <a:effectLst>
                  <a:outerShdw blurRad="38100" dist="38100" dir="2700000" algn="tl">
                    <a:srgbClr val="FFFFFF"/>
                  </a:outerShdw>
                </a:effectLst>
                <a:latin typeface="Calibri" pitchFamily="34" charset="0"/>
              </a:rPr>
              <a:t>Необработваеми</a:t>
            </a:r>
            <a:r>
              <a:rPr lang="ru-RU" altLang="bg-BG" dirty="0">
                <a:solidFill>
                  <a:prstClr val="black"/>
                </a:solidFill>
                <a:effectLst>
                  <a:outerShdw blurRad="38100" dist="38100" dir="2700000" algn="tl">
                    <a:srgbClr val="FFFFFF"/>
                  </a:outerShdw>
                </a:effectLst>
                <a:latin typeface="Calibri" pitchFamily="34" charset="0"/>
              </a:rPr>
              <a:t> </a:t>
            </a:r>
            <a:r>
              <a:rPr lang="bg-BG" altLang="bg-BG" dirty="0">
                <a:solidFill>
                  <a:prstClr val="black"/>
                </a:solidFill>
                <a:effectLst>
                  <a:outerShdw blurRad="38100" dist="38100" dir="2700000" algn="tl">
                    <a:srgbClr val="FFFFFF"/>
                  </a:outerShdw>
                </a:effectLst>
                <a:latin typeface="Calibri" pitchFamily="34" charset="0"/>
              </a:rPr>
              <a:t>земи</a:t>
            </a:r>
            <a:r>
              <a:rPr lang="ru-RU" altLang="bg-BG" dirty="0">
                <a:solidFill>
                  <a:prstClr val="black"/>
                </a:solidFill>
                <a:effectLst>
                  <a:outerShdw blurRad="38100" dist="38100" dir="2700000" algn="tl">
                    <a:srgbClr val="FFFFFF"/>
                  </a:outerShdw>
                </a:effectLst>
                <a:latin typeface="Calibri" pitchFamily="34" charset="0"/>
              </a:rPr>
              <a:t>;</a:t>
            </a:r>
          </a:p>
          <a:p>
            <a:pPr eaLnBrk="1" fontAlgn="base" hangingPunct="1">
              <a:spcBef>
                <a:spcPct val="20000"/>
              </a:spcBef>
              <a:spcAft>
                <a:spcPct val="0"/>
              </a:spcAft>
              <a:buClr>
                <a:srgbClr val="17BBFD"/>
              </a:buClr>
              <a:buSzPct val="90000"/>
              <a:buFont typeface="Wingdings" pitchFamily="2" charset="2"/>
              <a:buBlip>
                <a:blip r:embed="rId3"/>
              </a:buBlip>
            </a:pPr>
            <a:r>
              <a:rPr lang="ru-RU" altLang="bg-BG" dirty="0">
                <a:solidFill>
                  <a:prstClr val="black"/>
                </a:solidFill>
                <a:effectLst>
                  <a:outerShdw blurRad="38100" dist="38100" dir="2700000" algn="tl">
                    <a:srgbClr val="FFFFFF"/>
                  </a:outerShdw>
                </a:effectLst>
                <a:latin typeface="Calibri" pitchFamily="34" charset="0"/>
              </a:rPr>
              <a:t>7. Пътища, </a:t>
            </a:r>
            <a:r>
              <a:rPr lang="bg-BG" altLang="bg-BG" dirty="0">
                <a:solidFill>
                  <a:prstClr val="black"/>
                </a:solidFill>
                <a:effectLst>
                  <a:outerShdw blurRad="38100" dist="38100" dir="2700000" algn="tl">
                    <a:srgbClr val="FFFFFF"/>
                  </a:outerShdw>
                </a:effectLst>
                <a:latin typeface="Calibri" pitchFamily="34" charset="0"/>
              </a:rPr>
              <a:t>маршрути</a:t>
            </a:r>
            <a:r>
              <a:rPr lang="ru-RU" altLang="bg-BG" dirty="0">
                <a:solidFill>
                  <a:prstClr val="black"/>
                </a:solidFill>
                <a:effectLst>
                  <a:outerShdw blurRad="38100" dist="38100" dir="2700000" algn="tl">
                    <a:srgbClr val="FFFFFF"/>
                  </a:outerShdw>
                </a:effectLst>
                <a:latin typeface="Calibri" pitchFamily="34" charset="0"/>
              </a:rPr>
              <a:t>, </a:t>
            </a:r>
            <a:r>
              <a:rPr lang="bg-BG" altLang="bg-BG" dirty="0">
                <a:solidFill>
                  <a:prstClr val="black"/>
                </a:solidFill>
                <a:effectLst>
                  <a:outerShdw blurRad="38100" dist="38100" dir="2700000" algn="tl">
                    <a:srgbClr val="FFFFFF"/>
                  </a:outerShdw>
                </a:effectLst>
                <a:latin typeface="Calibri" pitchFamily="34" charset="0"/>
              </a:rPr>
              <a:t>пътеки, писти</a:t>
            </a:r>
            <a:r>
              <a:rPr lang="ru-RU" altLang="bg-BG" dirty="0">
                <a:solidFill>
                  <a:prstClr val="black"/>
                </a:solidFill>
                <a:effectLst>
                  <a:outerShdw blurRad="38100" dist="38100" dir="2700000" algn="tl">
                    <a:srgbClr val="FFFFFF"/>
                  </a:outerShdw>
                </a:effectLst>
                <a:latin typeface="Calibri" pitchFamily="34" charset="0"/>
              </a:rPr>
              <a:t>...;</a:t>
            </a:r>
          </a:p>
          <a:p>
            <a:pPr eaLnBrk="1" fontAlgn="base" hangingPunct="1">
              <a:spcBef>
                <a:spcPct val="20000"/>
              </a:spcBef>
              <a:spcAft>
                <a:spcPct val="0"/>
              </a:spcAft>
              <a:buClr>
                <a:srgbClr val="17BBFD"/>
              </a:buClr>
              <a:buSzPct val="90000"/>
              <a:buFont typeface="Wingdings" pitchFamily="2" charset="2"/>
              <a:buBlip>
                <a:blip r:embed="rId3"/>
              </a:buBlip>
            </a:pPr>
            <a:r>
              <a:rPr lang="ru-RU" altLang="bg-BG" dirty="0">
                <a:solidFill>
                  <a:prstClr val="black"/>
                </a:solidFill>
                <a:effectLst>
                  <a:outerShdw blurRad="38100" dist="38100" dir="2700000" algn="tl">
                    <a:srgbClr val="FFFFFF"/>
                  </a:outerShdw>
                </a:effectLst>
                <a:latin typeface="Calibri" pitchFamily="34" charset="0"/>
              </a:rPr>
              <a:t>8. </a:t>
            </a:r>
            <a:r>
              <a:rPr lang="bg-BG" altLang="bg-BG" dirty="0">
                <a:solidFill>
                  <a:prstClr val="black"/>
                </a:solidFill>
                <a:effectLst>
                  <a:outerShdw blurRad="38100" dist="38100" dir="2700000" algn="tl">
                    <a:srgbClr val="FFFFFF"/>
                  </a:outerShdw>
                </a:effectLst>
                <a:latin typeface="Calibri" pitchFamily="34" charset="0"/>
              </a:rPr>
              <a:t>Кръстовища, мостове и други пътни </a:t>
            </a:r>
            <a:r>
              <a:rPr lang="ru-RU" altLang="bg-BG" dirty="0">
                <a:solidFill>
                  <a:prstClr val="black"/>
                </a:solidFill>
                <a:effectLst>
                  <a:outerShdw blurRad="38100" dist="38100" dir="2700000" algn="tl">
                    <a:srgbClr val="FFFFFF"/>
                  </a:outerShdw>
                </a:effectLst>
                <a:latin typeface="Calibri" pitchFamily="34" charset="0"/>
              </a:rPr>
              <a:t>съоръжения;</a:t>
            </a:r>
          </a:p>
          <a:p>
            <a:pPr eaLnBrk="1" fontAlgn="base" hangingPunct="1">
              <a:spcBef>
                <a:spcPct val="20000"/>
              </a:spcBef>
              <a:spcAft>
                <a:spcPct val="0"/>
              </a:spcAft>
              <a:buClr>
                <a:srgbClr val="17BBFD"/>
              </a:buClr>
              <a:buSzPct val="90000"/>
              <a:buFont typeface="Wingdings" pitchFamily="2" charset="2"/>
              <a:buBlip>
                <a:blip r:embed="rId3"/>
              </a:buBlip>
            </a:pPr>
            <a:r>
              <a:rPr lang="ru-RU" altLang="bg-BG" dirty="0">
                <a:solidFill>
                  <a:prstClr val="black"/>
                </a:solidFill>
                <a:effectLst>
                  <a:outerShdw blurRad="38100" dist="38100" dir="2700000" algn="tl">
                    <a:srgbClr val="FFFFFF"/>
                  </a:outerShdw>
                </a:effectLst>
                <a:latin typeface="Calibri" pitchFamily="34" charset="0"/>
              </a:rPr>
              <a:t>9. </a:t>
            </a:r>
            <a:r>
              <a:rPr lang="bg-BG" altLang="bg-BG" dirty="0">
                <a:solidFill>
                  <a:prstClr val="black"/>
                </a:solidFill>
                <a:effectLst>
                  <a:outerShdw blurRad="38100" dist="38100" dir="2700000" algn="tl">
                    <a:srgbClr val="FFFFFF"/>
                  </a:outerShdw>
                </a:effectLst>
                <a:latin typeface="Calibri" pitchFamily="34" charset="0"/>
              </a:rPr>
              <a:t>Кладенци и прилежащата им местност</a:t>
            </a:r>
            <a:r>
              <a:rPr lang="ru-RU" altLang="bg-BG" dirty="0">
                <a:solidFill>
                  <a:prstClr val="black"/>
                </a:solidFill>
                <a:effectLst>
                  <a:outerShdw blurRad="38100" dist="38100" dir="2700000" algn="tl">
                    <a:srgbClr val="FFFFFF"/>
                  </a:outerShdw>
                </a:effectLst>
                <a:latin typeface="Calibri" pitchFamily="34" charset="0"/>
              </a:rPr>
              <a:t>;</a:t>
            </a:r>
          </a:p>
          <a:p>
            <a:pPr eaLnBrk="1" fontAlgn="base" hangingPunct="1">
              <a:spcBef>
                <a:spcPct val="20000"/>
              </a:spcBef>
              <a:spcAft>
                <a:spcPct val="0"/>
              </a:spcAft>
              <a:buClr>
                <a:srgbClr val="17BBFD"/>
              </a:buClr>
              <a:buSzPct val="90000"/>
              <a:buFont typeface="Wingdings" pitchFamily="2" charset="2"/>
              <a:buBlip>
                <a:blip r:embed="rId3"/>
              </a:buBlip>
            </a:pPr>
            <a:r>
              <a:rPr lang="ru-RU" altLang="bg-BG" dirty="0">
                <a:solidFill>
                  <a:prstClr val="black"/>
                </a:solidFill>
                <a:effectLst>
                  <a:outerShdw blurRad="38100" dist="38100" dir="2700000" algn="tl">
                    <a:srgbClr val="FFFFFF"/>
                  </a:outerShdw>
                </a:effectLst>
                <a:latin typeface="Calibri" pitchFamily="34" charset="0"/>
              </a:rPr>
              <a:t>10. Мази, </a:t>
            </a:r>
            <a:r>
              <a:rPr lang="bg-BG" altLang="bg-BG" dirty="0">
                <a:solidFill>
                  <a:prstClr val="black"/>
                </a:solidFill>
                <a:effectLst>
                  <a:outerShdw blurRad="38100" dist="38100" dir="2700000" algn="tl">
                    <a:srgbClr val="FFFFFF"/>
                  </a:outerShdw>
                </a:effectLst>
                <a:latin typeface="Calibri" pitchFamily="34" charset="0"/>
              </a:rPr>
              <a:t>тавани</a:t>
            </a:r>
            <a:r>
              <a:rPr lang="ru-RU" altLang="bg-BG" dirty="0">
                <a:solidFill>
                  <a:prstClr val="black"/>
                </a:solidFill>
                <a:effectLst>
                  <a:outerShdw blurRad="38100" dist="38100" dir="2700000" algn="tl">
                    <a:srgbClr val="FFFFFF"/>
                  </a:outerShdw>
                </a:effectLst>
                <a:latin typeface="Calibri" pitchFamily="34" charset="0"/>
              </a:rPr>
              <a:t> и др.</a:t>
            </a:r>
            <a:r>
              <a:rPr lang="bg-BG" altLang="bg-BG" dirty="0">
                <a:solidFill>
                  <a:prstClr val="black"/>
                </a:solidFill>
                <a:effectLst>
                  <a:outerShdw blurRad="38100" dist="38100" dir="2700000" algn="tl">
                    <a:srgbClr val="FFFFFF"/>
                  </a:outerShdw>
                </a:effectLst>
                <a:latin typeface="Calibri" pitchFamily="34" charset="0"/>
              </a:rPr>
              <a:t>;</a:t>
            </a:r>
          </a:p>
          <a:p>
            <a:pPr eaLnBrk="1" fontAlgn="base" hangingPunct="1">
              <a:spcBef>
                <a:spcPct val="20000"/>
              </a:spcBef>
              <a:spcAft>
                <a:spcPct val="0"/>
              </a:spcAft>
              <a:buClr>
                <a:srgbClr val="17BBFD"/>
              </a:buClr>
              <a:buSzPct val="90000"/>
              <a:buFont typeface="Wingdings" pitchFamily="2" charset="2"/>
              <a:buBlip>
                <a:blip r:embed="rId3"/>
              </a:buBlip>
            </a:pPr>
            <a:r>
              <a:rPr lang="bg-BG" altLang="bg-BG" dirty="0">
                <a:solidFill>
                  <a:prstClr val="black"/>
                </a:solidFill>
                <a:effectLst>
                  <a:outerShdw blurRad="38100" dist="38100" dir="2700000" algn="tl">
                    <a:srgbClr val="FFFFFF"/>
                  </a:outerShdw>
                </a:effectLst>
                <a:latin typeface="Calibri" pitchFamily="34" charset="0"/>
              </a:rPr>
              <a:t>11. Каменоломни;</a:t>
            </a:r>
          </a:p>
          <a:p>
            <a:pPr eaLnBrk="1" fontAlgn="base" hangingPunct="1">
              <a:spcBef>
                <a:spcPct val="20000"/>
              </a:spcBef>
              <a:spcAft>
                <a:spcPct val="0"/>
              </a:spcAft>
              <a:buClr>
                <a:srgbClr val="17BBFD"/>
              </a:buClr>
              <a:buSzPct val="90000"/>
              <a:buFont typeface="Wingdings" pitchFamily="2" charset="2"/>
              <a:buBlip>
                <a:blip r:embed="rId3"/>
              </a:buBlip>
            </a:pPr>
            <a:r>
              <a:rPr lang="bg-BG" altLang="bg-BG" dirty="0">
                <a:solidFill>
                  <a:prstClr val="black"/>
                </a:solidFill>
                <a:effectLst>
                  <a:outerShdw blurRad="38100" dist="38100" dir="2700000" algn="tl">
                    <a:srgbClr val="FFFFFF"/>
                  </a:outerShdw>
                </a:effectLst>
                <a:latin typeface="Calibri" pitchFamily="34" charset="0"/>
              </a:rPr>
              <a:t>12. Крайбрежни и речни зони и др.</a:t>
            </a:r>
            <a:r>
              <a:rPr lang="bg-BG" altLang="bg-BG" dirty="0">
                <a:solidFill>
                  <a:srgbClr val="FFFF00"/>
                </a:solidFill>
                <a:effectLst>
                  <a:outerShdw blurRad="38100" dist="38100" dir="2700000" algn="tl">
                    <a:srgbClr val="000000"/>
                  </a:outerShdw>
                </a:effectLst>
                <a:latin typeface="Calibri" pitchFamily="34" charset="0"/>
              </a:rPr>
              <a:t> </a:t>
            </a:r>
            <a:endParaRPr lang="ru-RU" altLang="bg-BG" dirty="0">
              <a:solidFill>
                <a:srgbClr val="FFFF00"/>
              </a:solidFill>
              <a:effectLst>
                <a:outerShdw blurRad="38100" dist="38100" dir="2700000" algn="tl">
                  <a:srgbClr val="000000"/>
                </a:outerShdw>
              </a:effectLst>
              <a:latin typeface="Calibri" pitchFamily="34" charset="0"/>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3730" y="2514600"/>
            <a:ext cx="3897629" cy="3211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667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30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grpId="0" nodeType="after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 calcmode="lin" valueType="num">
                                      <p:cBhvr additive="base">
                                        <p:cTn id="12" dur="30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6000"/>
                            </p:stCondLst>
                            <p:childTnLst>
                              <p:par>
                                <p:cTn id="15" presetID="2" presetClass="entr" presetSubtype="4" fill="hold" grpId="0" nodeType="after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 calcmode="lin" valueType="num">
                                      <p:cBhvr additive="base">
                                        <p:cTn id="17" dur="30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9000"/>
                            </p:stCondLst>
                            <p:childTnLst>
                              <p:par>
                                <p:cTn id="20" presetID="2" presetClass="entr" presetSubtype="4" fill="hold" grpId="0" nodeType="afterEffect">
                                  <p:stCondLst>
                                    <p:cond delay="0"/>
                                  </p:stCondLst>
                                  <p:childTnLst>
                                    <p:set>
                                      <p:cBhvr>
                                        <p:cTn id="21" dur="1" fill="hold">
                                          <p:stCondLst>
                                            <p:cond delay="0"/>
                                          </p:stCondLst>
                                        </p:cTn>
                                        <p:tgtEl>
                                          <p:spTgt spid="23">
                                            <p:txEl>
                                              <p:pRg st="3" end="3"/>
                                            </p:txEl>
                                          </p:spTgt>
                                        </p:tgtEl>
                                        <p:attrNameLst>
                                          <p:attrName>style.visibility</p:attrName>
                                        </p:attrNameLst>
                                      </p:cBhvr>
                                      <p:to>
                                        <p:strVal val="visible"/>
                                      </p:to>
                                    </p:set>
                                    <p:anim calcmode="lin" valueType="num">
                                      <p:cBhvr additive="base">
                                        <p:cTn id="22" dur="3000" fill="hold"/>
                                        <p:tgtEl>
                                          <p:spTgt spid="23">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2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grpId="0" nodeType="afterEffect">
                                  <p:stCondLst>
                                    <p:cond delay="0"/>
                                  </p:stCondLst>
                                  <p:childTnLst>
                                    <p:set>
                                      <p:cBhvr>
                                        <p:cTn id="26" dur="1" fill="hold">
                                          <p:stCondLst>
                                            <p:cond delay="0"/>
                                          </p:stCondLst>
                                        </p:cTn>
                                        <p:tgtEl>
                                          <p:spTgt spid="23">
                                            <p:txEl>
                                              <p:pRg st="4" end="4"/>
                                            </p:txEl>
                                          </p:spTgt>
                                        </p:tgtEl>
                                        <p:attrNameLst>
                                          <p:attrName>style.visibility</p:attrName>
                                        </p:attrNameLst>
                                      </p:cBhvr>
                                      <p:to>
                                        <p:strVal val="visible"/>
                                      </p:to>
                                    </p:set>
                                    <p:anim calcmode="lin" valueType="num">
                                      <p:cBhvr additive="base">
                                        <p:cTn id="27" dur="3000" fill="hold"/>
                                        <p:tgtEl>
                                          <p:spTgt spid="23">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2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grpId="0" nodeType="afterEffect">
                                  <p:stCondLst>
                                    <p:cond delay="0"/>
                                  </p:stCondLst>
                                  <p:childTnLst>
                                    <p:set>
                                      <p:cBhvr>
                                        <p:cTn id="31" dur="1" fill="hold">
                                          <p:stCondLst>
                                            <p:cond delay="0"/>
                                          </p:stCondLst>
                                        </p:cTn>
                                        <p:tgtEl>
                                          <p:spTgt spid="23">
                                            <p:txEl>
                                              <p:pRg st="5" end="5"/>
                                            </p:txEl>
                                          </p:spTgt>
                                        </p:tgtEl>
                                        <p:attrNameLst>
                                          <p:attrName>style.visibility</p:attrName>
                                        </p:attrNameLst>
                                      </p:cBhvr>
                                      <p:to>
                                        <p:strVal val="visible"/>
                                      </p:to>
                                    </p:set>
                                    <p:anim calcmode="lin" valueType="num">
                                      <p:cBhvr additive="base">
                                        <p:cTn id="32" dur="3000" fill="hold"/>
                                        <p:tgtEl>
                                          <p:spTgt spid="23">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23">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grpId="0" nodeType="afterEffect">
                                  <p:stCondLst>
                                    <p:cond delay="0"/>
                                  </p:stCondLst>
                                  <p:childTnLst>
                                    <p:set>
                                      <p:cBhvr>
                                        <p:cTn id="36" dur="1" fill="hold">
                                          <p:stCondLst>
                                            <p:cond delay="0"/>
                                          </p:stCondLst>
                                        </p:cTn>
                                        <p:tgtEl>
                                          <p:spTgt spid="23">
                                            <p:txEl>
                                              <p:pRg st="6" end="6"/>
                                            </p:txEl>
                                          </p:spTgt>
                                        </p:tgtEl>
                                        <p:attrNameLst>
                                          <p:attrName>style.visibility</p:attrName>
                                        </p:attrNameLst>
                                      </p:cBhvr>
                                      <p:to>
                                        <p:strVal val="visible"/>
                                      </p:to>
                                    </p:set>
                                    <p:anim calcmode="lin" valueType="num">
                                      <p:cBhvr additive="base">
                                        <p:cTn id="37" dur="3000" fill="hold"/>
                                        <p:tgtEl>
                                          <p:spTgt spid="23">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23">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grpId="0" nodeType="afterEffect">
                                  <p:stCondLst>
                                    <p:cond delay="0"/>
                                  </p:stCondLst>
                                  <p:childTnLst>
                                    <p:set>
                                      <p:cBhvr>
                                        <p:cTn id="41" dur="1" fill="hold">
                                          <p:stCondLst>
                                            <p:cond delay="0"/>
                                          </p:stCondLst>
                                        </p:cTn>
                                        <p:tgtEl>
                                          <p:spTgt spid="23">
                                            <p:txEl>
                                              <p:pRg st="7" end="7"/>
                                            </p:txEl>
                                          </p:spTgt>
                                        </p:tgtEl>
                                        <p:attrNameLst>
                                          <p:attrName>style.visibility</p:attrName>
                                        </p:attrNameLst>
                                      </p:cBhvr>
                                      <p:to>
                                        <p:strVal val="visible"/>
                                      </p:to>
                                    </p:set>
                                    <p:anim calcmode="lin" valueType="num">
                                      <p:cBhvr additive="base">
                                        <p:cTn id="42" dur="3000" fill="hold"/>
                                        <p:tgtEl>
                                          <p:spTgt spid="23">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23">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grpId="0" nodeType="afterEffect">
                                  <p:stCondLst>
                                    <p:cond delay="0"/>
                                  </p:stCondLst>
                                  <p:childTnLst>
                                    <p:set>
                                      <p:cBhvr>
                                        <p:cTn id="46" dur="1" fill="hold">
                                          <p:stCondLst>
                                            <p:cond delay="0"/>
                                          </p:stCondLst>
                                        </p:cTn>
                                        <p:tgtEl>
                                          <p:spTgt spid="23">
                                            <p:txEl>
                                              <p:pRg st="8" end="8"/>
                                            </p:txEl>
                                          </p:spTgt>
                                        </p:tgtEl>
                                        <p:attrNameLst>
                                          <p:attrName>style.visibility</p:attrName>
                                        </p:attrNameLst>
                                      </p:cBhvr>
                                      <p:to>
                                        <p:strVal val="visible"/>
                                      </p:to>
                                    </p:set>
                                    <p:anim calcmode="lin" valueType="num">
                                      <p:cBhvr additive="base">
                                        <p:cTn id="47" dur="3000" fill="hold"/>
                                        <p:tgtEl>
                                          <p:spTgt spid="23">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2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3">
                                            <p:txEl>
                                              <p:pRg st="9" end="9"/>
                                            </p:txEl>
                                          </p:spTgt>
                                        </p:tgtEl>
                                        <p:attrNameLst>
                                          <p:attrName>style.visibility</p:attrName>
                                        </p:attrNameLst>
                                      </p:cBhvr>
                                      <p:to>
                                        <p:strVal val="visible"/>
                                      </p:to>
                                    </p:set>
                                    <p:anim calcmode="lin" valueType="num">
                                      <p:cBhvr additive="base">
                                        <p:cTn id="53" dur="3000" fill="hold"/>
                                        <p:tgtEl>
                                          <p:spTgt spid="23">
                                            <p:txEl>
                                              <p:pRg st="9" end="9"/>
                                            </p:txEl>
                                          </p:spTgt>
                                        </p:tgtEl>
                                        <p:attrNameLst>
                                          <p:attrName>ppt_x</p:attrName>
                                        </p:attrNameLst>
                                      </p:cBhvr>
                                      <p:tavLst>
                                        <p:tav tm="0">
                                          <p:val>
                                            <p:strVal val="#ppt_x"/>
                                          </p:val>
                                        </p:tav>
                                        <p:tav tm="100000">
                                          <p:val>
                                            <p:strVal val="#ppt_x"/>
                                          </p:val>
                                        </p:tav>
                                      </p:tavLst>
                                    </p:anim>
                                    <p:anim calcmode="lin" valueType="num">
                                      <p:cBhvr additive="base">
                                        <p:cTn id="54" dur="3000" fill="hold"/>
                                        <p:tgtEl>
                                          <p:spTgt spid="2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3">
                                            <p:txEl>
                                              <p:pRg st="10" end="10"/>
                                            </p:txEl>
                                          </p:spTgt>
                                        </p:tgtEl>
                                        <p:attrNameLst>
                                          <p:attrName>style.visibility</p:attrName>
                                        </p:attrNameLst>
                                      </p:cBhvr>
                                      <p:to>
                                        <p:strVal val="visible"/>
                                      </p:to>
                                    </p:set>
                                    <p:anim calcmode="lin" valueType="num">
                                      <p:cBhvr additive="base">
                                        <p:cTn id="59" dur="3000" fill="hold"/>
                                        <p:tgtEl>
                                          <p:spTgt spid="23">
                                            <p:txEl>
                                              <p:pRg st="10" end="10"/>
                                            </p:txEl>
                                          </p:spTgt>
                                        </p:tgtEl>
                                        <p:attrNameLst>
                                          <p:attrName>ppt_x</p:attrName>
                                        </p:attrNameLst>
                                      </p:cBhvr>
                                      <p:tavLst>
                                        <p:tav tm="0">
                                          <p:val>
                                            <p:strVal val="#ppt_x"/>
                                          </p:val>
                                        </p:tav>
                                        <p:tav tm="100000">
                                          <p:val>
                                            <p:strVal val="#ppt_x"/>
                                          </p:val>
                                        </p:tav>
                                      </p:tavLst>
                                    </p:anim>
                                    <p:anim calcmode="lin" valueType="num">
                                      <p:cBhvr additive="base">
                                        <p:cTn id="60" dur="3000" fill="hold"/>
                                        <p:tgtEl>
                                          <p:spTgt spid="2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3">
                                            <p:txEl>
                                              <p:pRg st="11" end="11"/>
                                            </p:txEl>
                                          </p:spTgt>
                                        </p:tgtEl>
                                        <p:attrNameLst>
                                          <p:attrName>style.visibility</p:attrName>
                                        </p:attrNameLst>
                                      </p:cBhvr>
                                      <p:to>
                                        <p:strVal val="visible"/>
                                      </p:to>
                                    </p:set>
                                    <p:anim calcmode="lin" valueType="num">
                                      <p:cBhvr additive="base">
                                        <p:cTn id="65" dur="3000" fill="hold"/>
                                        <p:tgtEl>
                                          <p:spTgt spid="23">
                                            <p:txEl>
                                              <p:pRg st="11" end="11"/>
                                            </p:txEl>
                                          </p:spTgt>
                                        </p:tgtEl>
                                        <p:attrNameLst>
                                          <p:attrName>ppt_x</p:attrName>
                                        </p:attrNameLst>
                                      </p:cBhvr>
                                      <p:tavLst>
                                        <p:tav tm="0">
                                          <p:val>
                                            <p:strVal val="#ppt_x"/>
                                          </p:val>
                                        </p:tav>
                                        <p:tav tm="100000">
                                          <p:val>
                                            <p:strVal val="#ppt_x"/>
                                          </p:val>
                                        </p:tav>
                                      </p:tavLst>
                                    </p:anim>
                                    <p:anim calcmode="lin" valueType="num">
                                      <p:cBhvr additive="base">
                                        <p:cTn id="66" dur="3000" fill="hold"/>
                                        <p:tgtEl>
                                          <p:spTgt spid="2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p:cNvSpPr>
            <a:spLocks noGrp="1"/>
          </p:cNvSpPr>
          <p:nvPr>
            <p:ph type="ftr" sz="quarter" idx="11"/>
          </p:nvPr>
        </p:nvSpPr>
        <p:spPr/>
        <p:txBody>
          <a:bodyPr/>
          <a:lstStyle/>
          <a:p>
            <a:r>
              <a:rPr lang="ru-RU"/>
              <a:t>Национален военен университет „Васил Левски“ Некласифицирана информация</a:t>
            </a:r>
            <a:endParaRPr lang="bg-BG" dirty="0"/>
          </a:p>
        </p:txBody>
      </p:sp>
      <p:sp>
        <p:nvSpPr>
          <p:cNvPr id="4" name="Контейнер за номер на слайда 3"/>
          <p:cNvSpPr>
            <a:spLocks noGrp="1"/>
          </p:cNvSpPr>
          <p:nvPr>
            <p:ph type="sldNum" sz="quarter" idx="12"/>
          </p:nvPr>
        </p:nvSpPr>
        <p:spPr/>
        <p:txBody>
          <a:bodyPr/>
          <a:lstStyle/>
          <a:p>
            <a:fld id="{309220AF-99D2-4088-BF11-A2536404386D}" type="slidenum">
              <a:rPr lang="en-GB" smtClean="0"/>
              <a:pPr/>
              <a:t>12</a:t>
            </a:fld>
            <a:endParaRPr lang="en-GB" dirty="0"/>
          </a:p>
        </p:txBody>
      </p:sp>
      <p:sp>
        <p:nvSpPr>
          <p:cNvPr id="5" name="Text Box 24"/>
          <p:cNvSpPr txBox="1">
            <a:spLocks noChangeArrowheads="1"/>
          </p:cNvSpPr>
          <p:nvPr/>
        </p:nvSpPr>
        <p:spPr bwMode="auto">
          <a:xfrm>
            <a:off x="4930456" y="861479"/>
            <a:ext cx="2642455"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rPr>
              <a:t>1.7 Финансова сфера</a:t>
            </a:r>
          </a:p>
        </p:txBody>
      </p:sp>
      <p:sp>
        <p:nvSpPr>
          <p:cNvPr id="16" name="Text Box 24">
            <a:extLst>
              <a:ext uri="{FF2B5EF4-FFF2-40B4-BE49-F238E27FC236}">
                <a16:creationId xmlns:a16="http://schemas.microsoft.com/office/drawing/2014/main" id="{F352E8A9-E434-65C0-CE9E-CDD3A52F9B34}"/>
              </a:ext>
            </a:extLst>
          </p:cNvPr>
          <p:cNvSpPr txBox="1">
            <a:spLocks noChangeArrowheads="1"/>
          </p:cNvSpPr>
          <p:nvPr/>
        </p:nvSpPr>
        <p:spPr bwMode="auto">
          <a:xfrm>
            <a:off x="2091690" y="899891"/>
            <a:ext cx="7852410"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bg-BG" b="1" dirty="0">
                <a:effectLst>
                  <a:outerShdw blurRad="38100" dist="38100" dir="2700000" algn="tl">
                    <a:srgbClr val="FFFFFF"/>
                  </a:outerShdw>
                </a:effectLst>
                <a:latin typeface="Arial" panose="020B0604020202020204" pitchFamily="34" charset="0"/>
                <a:cs typeface="Arial" panose="020B0604020202020204" pitchFamily="34" charset="0"/>
              </a:rPr>
              <a:t>1</a:t>
            </a:r>
            <a:r>
              <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rPr>
              <a:t>. </a:t>
            </a:r>
            <a:r>
              <a:rPr lang="bg-BG" altLang="en-US" b="1" dirty="0">
                <a:effectLst>
                  <a:outerShdw blurRad="38100" dist="38100" dir="2700000" algn="tl">
                    <a:srgbClr val="C0C0C0"/>
                  </a:outerShdw>
                </a:effectLst>
                <a:latin typeface="Arial" panose="020B0604020202020204" pitchFamily="34" charset="0"/>
                <a:cs typeface="Arial" panose="020B0604020202020204" pitchFamily="34" charset="0"/>
              </a:rPr>
              <a:t>ОЦЕЛЯВАНЕ ПРИ ОТКРИВАНЕ НА НЕВЗРИВЕНИ БОЕПРИПАСИ</a:t>
            </a:r>
            <a:endPar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7" name="Заглавие 1"/>
          <p:cNvSpPr txBox="1">
            <a:spLocks/>
          </p:cNvSpPr>
          <p:nvPr/>
        </p:nvSpPr>
        <p:spPr>
          <a:xfrm>
            <a:off x="1714500" y="1269223"/>
            <a:ext cx="8229600" cy="1028701"/>
          </a:xfrm>
          <a:prstGeom prst="rect">
            <a:avLst/>
          </a:prstGeom>
        </p:spPr>
        <p:txBody>
          <a:bodyPr vert="horz" anchor="ctr">
            <a:normAutofit/>
          </a:bodyPr>
          <a:lstStyle>
            <a:lvl1pPr marL="484188" indent="-484188" algn="l" rtl="0" eaLnBrk="0" fontAlgn="base" hangingPunct="0">
              <a:spcBef>
                <a:spcPct val="0"/>
              </a:spcBef>
              <a:spcAft>
                <a:spcPct val="0"/>
              </a:spcAft>
              <a:defRPr sz="4200" b="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indent="-484188" algn="l" rtl="0" eaLnBrk="0" fontAlgn="base" hangingPunct="0">
              <a:spcBef>
                <a:spcPct val="0"/>
              </a:spcBef>
              <a:spcAft>
                <a:spcPct val="0"/>
              </a:spcAft>
              <a:defRPr sz="4200">
                <a:solidFill>
                  <a:srgbClr val="FF5C9C"/>
                </a:solidFill>
                <a:latin typeface="Century Gothic" pitchFamily="34" charset="0"/>
              </a:defRPr>
            </a:lvl2pPr>
            <a:lvl3pPr marL="484188" indent="-484188" algn="l" rtl="0" eaLnBrk="0" fontAlgn="base" hangingPunct="0">
              <a:spcBef>
                <a:spcPct val="0"/>
              </a:spcBef>
              <a:spcAft>
                <a:spcPct val="0"/>
              </a:spcAft>
              <a:defRPr sz="4200">
                <a:solidFill>
                  <a:srgbClr val="FF5C9C"/>
                </a:solidFill>
                <a:latin typeface="Century Gothic" pitchFamily="34" charset="0"/>
              </a:defRPr>
            </a:lvl3pPr>
            <a:lvl4pPr marL="484188" indent="-484188" algn="l" rtl="0" eaLnBrk="0" fontAlgn="base" hangingPunct="0">
              <a:spcBef>
                <a:spcPct val="0"/>
              </a:spcBef>
              <a:spcAft>
                <a:spcPct val="0"/>
              </a:spcAft>
              <a:defRPr sz="4200">
                <a:solidFill>
                  <a:srgbClr val="FF5C9C"/>
                </a:solidFill>
                <a:latin typeface="Century Gothic" pitchFamily="34" charset="0"/>
              </a:defRPr>
            </a:lvl4pPr>
            <a:lvl5pPr marL="484188" indent="-484188" algn="l" rtl="0" eaLnBrk="0" fontAlgn="base" hangingPunct="0">
              <a:spcBef>
                <a:spcPct val="0"/>
              </a:spcBef>
              <a:spcAft>
                <a:spcPct val="0"/>
              </a:spcAft>
              <a:defRPr sz="4200">
                <a:solidFill>
                  <a:srgbClr val="FF5C9C"/>
                </a:solidFill>
                <a:latin typeface="Century Gothic" pitchFamily="34" charset="0"/>
              </a:defRPr>
            </a:lvl5pPr>
            <a:lvl6pPr marL="941388" indent="-484188" algn="l" rtl="0" fontAlgn="base">
              <a:spcBef>
                <a:spcPct val="0"/>
              </a:spcBef>
              <a:spcAft>
                <a:spcPct val="0"/>
              </a:spcAft>
              <a:defRPr sz="4200">
                <a:solidFill>
                  <a:srgbClr val="FF5C9C"/>
                </a:solidFill>
                <a:latin typeface="Century Gothic" pitchFamily="34" charset="0"/>
              </a:defRPr>
            </a:lvl6pPr>
            <a:lvl7pPr marL="1398588" indent="-484188" algn="l" rtl="0" fontAlgn="base">
              <a:spcBef>
                <a:spcPct val="0"/>
              </a:spcBef>
              <a:spcAft>
                <a:spcPct val="0"/>
              </a:spcAft>
              <a:defRPr sz="4200">
                <a:solidFill>
                  <a:srgbClr val="FF5C9C"/>
                </a:solidFill>
                <a:latin typeface="Century Gothic" pitchFamily="34" charset="0"/>
              </a:defRPr>
            </a:lvl7pPr>
            <a:lvl8pPr marL="1855788" indent="-484188" algn="l" rtl="0" fontAlgn="base">
              <a:spcBef>
                <a:spcPct val="0"/>
              </a:spcBef>
              <a:spcAft>
                <a:spcPct val="0"/>
              </a:spcAft>
              <a:defRPr sz="4200">
                <a:solidFill>
                  <a:srgbClr val="FF5C9C"/>
                </a:solidFill>
                <a:latin typeface="Century Gothic" pitchFamily="34" charset="0"/>
              </a:defRPr>
            </a:lvl8pPr>
            <a:lvl9pPr marL="2312988" indent="-484188" algn="l" rtl="0" fontAlgn="base">
              <a:spcBef>
                <a:spcPct val="0"/>
              </a:spcBef>
              <a:spcAft>
                <a:spcPct val="0"/>
              </a:spcAft>
              <a:defRPr sz="4200">
                <a:solidFill>
                  <a:srgbClr val="FF5C9C"/>
                </a:solidFill>
                <a:latin typeface="Century Gothic" pitchFamily="34" charset="0"/>
              </a:defRPr>
            </a:lvl9pPr>
          </a:lstStyle>
          <a:p>
            <a:pPr marL="484188" marR="0" lvl="0" indent="-484188" algn="ctr" defTabSz="914400" rtl="0" eaLnBrk="0" fontAlgn="base" latinLnBrk="0" hangingPunct="0">
              <a:lnSpc>
                <a:spcPct val="100000"/>
              </a:lnSpc>
              <a:spcBef>
                <a:spcPct val="0"/>
              </a:spcBef>
              <a:spcAft>
                <a:spcPct val="0"/>
              </a:spcAft>
              <a:buClrTx/>
              <a:buSzTx/>
              <a:buFontTx/>
              <a:buNone/>
              <a:tabLst/>
              <a:defRPr/>
            </a:pPr>
            <a:r>
              <a:rPr kumimoji="0" lang="bg-BG" sz="2400" b="1" i="0" u="none" strike="noStrike" kern="1200" cap="none" spc="0" normalizeH="0" baseline="0" noProof="0" dirty="0">
                <a:ln w="6350">
                  <a:solidFill>
                    <a:srgbClr val="FF388C">
                      <a:shade val="43000"/>
                    </a:srgbClr>
                  </a:solidFill>
                </a:ln>
                <a:solidFill>
                  <a:srgbClr val="FF0000"/>
                </a:solidFill>
                <a:effectLst>
                  <a:outerShdw blurRad="26000" dist="26000" dir="14500000" algn="tl" rotWithShape="0">
                    <a:srgbClr val="000000">
                      <a:alpha val="40000"/>
                    </a:srgbClr>
                  </a:outerShdw>
                </a:effectLst>
                <a:uLnTx/>
                <a:uFillTx/>
                <a:latin typeface="Times New Roman" pitchFamily="18" charset="0"/>
                <a:ea typeface="+mj-ea"/>
                <a:cs typeface="+mj-cs"/>
              </a:rPr>
              <a:t>КАК СЕ ДЕЙСТВА ПРИ ОТКРИВАНЕ НА ВЗРИВНИ ВОЕННИ ОСТАТЪЦИ </a:t>
            </a:r>
            <a:endParaRPr kumimoji="0" lang="bg-BG" sz="2400" b="0" i="0" u="none" strike="noStrike" kern="1200" cap="none" spc="0" normalizeH="0" baseline="0" noProof="0" dirty="0">
              <a:ln w="6350">
                <a:solidFill>
                  <a:srgbClr val="FF388C">
                    <a:shade val="43000"/>
                  </a:srgbClr>
                </a:solidFill>
              </a:ln>
              <a:solidFill>
                <a:srgbClr val="FF5C9C"/>
              </a:solidFill>
              <a:effectLst>
                <a:outerShdw blurRad="26000" dist="26000" dir="14500000" algn="tl" rotWithShape="0">
                  <a:srgbClr val="000000">
                    <a:alpha val="40000"/>
                  </a:srgbClr>
                </a:outerShdw>
              </a:effectLst>
              <a:uLnTx/>
              <a:uFillTx/>
              <a:latin typeface="Century Gothic"/>
              <a:ea typeface="+mj-ea"/>
              <a:cs typeface="+mj-cs"/>
            </a:endParaRPr>
          </a:p>
        </p:txBody>
      </p:sp>
      <p:sp>
        <p:nvSpPr>
          <p:cNvPr id="18" name="Text Box 5"/>
          <p:cNvSpPr txBox="1">
            <a:spLocks noChangeArrowheads="1"/>
          </p:cNvSpPr>
          <p:nvPr/>
        </p:nvSpPr>
        <p:spPr bwMode="auto">
          <a:xfrm>
            <a:off x="487363" y="2297924"/>
            <a:ext cx="8405812" cy="3631763"/>
          </a:xfrm>
          <a:prstGeom prst="rect">
            <a:avLst/>
          </a:prstGeom>
          <a:noFill/>
          <a:ln>
            <a:noFill/>
          </a:ln>
          <a:effec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fontAlgn="base" hangingPunct="1">
              <a:spcBef>
                <a:spcPct val="50000"/>
              </a:spcBef>
              <a:spcAft>
                <a:spcPct val="0"/>
              </a:spcAft>
              <a:buClr>
                <a:prstClr val="black"/>
              </a:buClr>
              <a:buFontTx/>
              <a:buChar char="•"/>
            </a:pPr>
            <a:r>
              <a:rPr lang="bg-BG" altLang="bg-BG" sz="2000" dirty="0">
                <a:solidFill>
                  <a:prstClr val="black"/>
                </a:solidFill>
                <a:latin typeface="Calibri" pitchFamily="34" charset="0"/>
              </a:rPr>
              <a:t>НЕ го докосвай!!!</a:t>
            </a:r>
          </a:p>
          <a:p>
            <a:pPr algn="just" eaLnBrk="1" fontAlgn="base" hangingPunct="1">
              <a:spcBef>
                <a:spcPct val="50000"/>
              </a:spcBef>
              <a:spcAft>
                <a:spcPct val="0"/>
              </a:spcAft>
              <a:buClr>
                <a:prstClr val="black"/>
              </a:buClr>
              <a:buFontTx/>
              <a:buChar char="•"/>
            </a:pPr>
            <a:r>
              <a:rPr lang="bg-BG" altLang="bg-BG" sz="2000" dirty="0">
                <a:solidFill>
                  <a:prstClr val="black"/>
                </a:solidFill>
                <a:latin typeface="Calibri" pitchFamily="34" charset="0"/>
              </a:rPr>
              <a:t>Маркирай мястото на намиране;</a:t>
            </a:r>
          </a:p>
          <a:p>
            <a:pPr algn="just" eaLnBrk="1" fontAlgn="base" hangingPunct="1">
              <a:spcBef>
                <a:spcPct val="50000"/>
              </a:spcBef>
              <a:spcAft>
                <a:spcPct val="0"/>
              </a:spcAft>
              <a:buClr>
                <a:prstClr val="black"/>
              </a:buClr>
              <a:buFontTx/>
              <a:buChar char="•"/>
            </a:pPr>
            <a:r>
              <a:rPr lang="bg-BG" altLang="bg-BG" sz="2000" dirty="0">
                <a:solidFill>
                  <a:prstClr val="black"/>
                </a:solidFill>
                <a:latin typeface="Calibri" pitchFamily="34" charset="0"/>
              </a:rPr>
              <a:t>Предупреди ако има други хора; </a:t>
            </a:r>
          </a:p>
          <a:p>
            <a:pPr algn="just" eaLnBrk="1" fontAlgn="base" hangingPunct="1">
              <a:spcBef>
                <a:spcPct val="50000"/>
              </a:spcBef>
              <a:spcAft>
                <a:spcPct val="0"/>
              </a:spcAft>
              <a:buClr>
                <a:prstClr val="black"/>
              </a:buClr>
              <a:buFontTx/>
              <a:buChar char="•"/>
            </a:pPr>
            <a:r>
              <a:rPr lang="bg-BG" altLang="bg-BG" sz="2000" dirty="0">
                <a:solidFill>
                  <a:prstClr val="black"/>
                </a:solidFill>
                <a:latin typeface="Calibri" pitchFamily="34" charset="0"/>
              </a:rPr>
              <a:t>Постарай се другите да не приближават;</a:t>
            </a:r>
          </a:p>
          <a:p>
            <a:pPr algn="just" eaLnBrk="1" fontAlgn="base" hangingPunct="1">
              <a:spcBef>
                <a:spcPct val="50000"/>
              </a:spcBef>
              <a:spcAft>
                <a:spcPct val="0"/>
              </a:spcAft>
              <a:buClr>
                <a:prstClr val="black"/>
              </a:buClr>
              <a:buFontTx/>
              <a:buChar char="•"/>
            </a:pPr>
            <a:r>
              <a:rPr lang="bg-BG" altLang="bg-BG" sz="2000" dirty="0">
                <a:solidFill>
                  <a:prstClr val="black"/>
                </a:solidFill>
                <a:latin typeface="Calibri" pitchFamily="34" charset="0"/>
              </a:rPr>
              <a:t>Обади се на тел. 112 и дай координатите си;</a:t>
            </a:r>
          </a:p>
          <a:p>
            <a:pPr algn="just" eaLnBrk="1" fontAlgn="base" hangingPunct="1">
              <a:spcBef>
                <a:spcPct val="50000"/>
              </a:spcBef>
              <a:spcAft>
                <a:spcPct val="0"/>
              </a:spcAft>
              <a:buClr>
                <a:prstClr val="black"/>
              </a:buClr>
              <a:buFontTx/>
              <a:buChar char="•"/>
            </a:pPr>
            <a:r>
              <a:rPr lang="bg-BG" altLang="bg-BG" sz="2000" dirty="0">
                <a:solidFill>
                  <a:prstClr val="black"/>
                </a:solidFill>
                <a:latin typeface="Calibri" pitchFamily="34" charset="0"/>
              </a:rPr>
              <a:t>Отдалечи се на безопасно място - минимум 200 м.;</a:t>
            </a:r>
          </a:p>
          <a:p>
            <a:pPr algn="just" eaLnBrk="1" fontAlgn="base" hangingPunct="1">
              <a:spcBef>
                <a:spcPct val="50000"/>
              </a:spcBef>
              <a:spcAft>
                <a:spcPct val="0"/>
              </a:spcAft>
              <a:buClr>
                <a:prstClr val="black"/>
              </a:buClr>
              <a:buFontTx/>
              <a:buChar char="•"/>
            </a:pPr>
            <a:r>
              <a:rPr lang="bg-BG" altLang="bg-BG" sz="2000" dirty="0">
                <a:solidFill>
                  <a:prstClr val="black"/>
                </a:solidFill>
                <a:latin typeface="Calibri" pitchFamily="34" charset="0"/>
              </a:rPr>
              <a:t>Организирай безопасен кордон;</a:t>
            </a:r>
          </a:p>
          <a:p>
            <a:pPr algn="just" eaLnBrk="1" fontAlgn="base" hangingPunct="1">
              <a:spcBef>
                <a:spcPct val="50000"/>
              </a:spcBef>
              <a:spcAft>
                <a:spcPct val="0"/>
              </a:spcAft>
              <a:buClr>
                <a:prstClr val="black"/>
              </a:buClr>
              <a:buFontTx/>
              <a:buChar char="•"/>
            </a:pPr>
            <a:r>
              <a:rPr lang="bg-BG" altLang="bg-BG" sz="2000" dirty="0">
                <a:solidFill>
                  <a:prstClr val="black"/>
                </a:solidFill>
                <a:latin typeface="Calibri" pitchFamily="34" charset="0"/>
              </a:rPr>
              <a:t>Контролирай всичко до идване на специалисти.</a:t>
            </a:r>
          </a:p>
        </p:txBody>
      </p:sp>
    </p:spTree>
    <p:extLst>
      <p:ext uri="{BB962C8B-B14F-4D97-AF65-F5344CB8AC3E}">
        <p14:creationId xmlns:p14="http://schemas.microsoft.com/office/powerpoint/2010/main" val="94174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2000"/>
                                        <p:tgtEl>
                                          <p:spTgt spid="18">
                                            <p:txEl>
                                              <p:pRg st="0" end="0"/>
                                            </p:txEl>
                                          </p:spTgt>
                                        </p:tgtEl>
                                      </p:cBhvr>
                                    </p:animEffect>
                                    <p:anim calcmode="lin" valueType="num">
                                      <p:cBhvr>
                                        <p:cTn id="8" dur="2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7" presetClass="entr" presetSubtype="0" fill="hold" nodeType="after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Effect transition="in" filter="fade">
                                      <p:cBhvr>
                                        <p:cTn id="13" dur="2000"/>
                                        <p:tgtEl>
                                          <p:spTgt spid="18">
                                            <p:txEl>
                                              <p:pRg st="1" end="1"/>
                                            </p:txEl>
                                          </p:spTgt>
                                        </p:tgtEl>
                                      </p:cBhvr>
                                    </p:animEffect>
                                    <p:anim calcmode="lin" valueType="num">
                                      <p:cBhvr>
                                        <p:cTn id="14" dur="2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5" dur="2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7" presetClass="entr" presetSubtype="0" fill="hold" nodeType="after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animEffect transition="in" filter="fade">
                                      <p:cBhvr>
                                        <p:cTn id="19" dur="2000"/>
                                        <p:tgtEl>
                                          <p:spTgt spid="18">
                                            <p:txEl>
                                              <p:pRg st="2" end="2"/>
                                            </p:txEl>
                                          </p:spTgt>
                                        </p:tgtEl>
                                      </p:cBhvr>
                                    </p:animEffect>
                                    <p:anim calcmode="lin" valueType="num">
                                      <p:cBhvr>
                                        <p:cTn id="20" dur="2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1" dur="2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7" presetClass="entr" presetSubtype="0" fill="hold" nodeType="afterEffect">
                                  <p:stCondLst>
                                    <p:cond delay="0"/>
                                  </p:stCondLst>
                                  <p:childTnLst>
                                    <p:set>
                                      <p:cBhvr>
                                        <p:cTn id="24" dur="1" fill="hold">
                                          <p:stCondLst>
                                            <p:cond delay="0"/>
                                          </p:stCondLst>
                                        </p:cTn>
                                        <p:tgtEl>
                                          <p:spTgt spid="18">
                                            <p:txEl>
                                              <p:pRg st="3" end="3"/>
                                            </p:txEl>
                                          </p:spTgt>
                                        </p:tgtEl>
                                        <p:attrNameLst>
                                          <p:attrName>style.visibility</p:attrName>
                                        </p:attrNameLst>
                                      </p:cBhvr>
                                      <p:to>
                                        <p:strVal val="visible"/>
                                      </p:to>
                                    </p:set>
                                    <p:animEffect transition="in" filter="fade">
                                      <p:cBhvr>
                                        <p:cTn id="25" dur="2000"/>
                                        <p:tgtEl>
                                          <p:spTgt spid="18">
                                            <p:txEl>
                                              <p:pRg st="3" end="3"/>
                                            </p:txEl>
                                          </p:spTgt>
                                        </p:tgtEl>
                                      </p:cBhvr>
                                    </p:animEffect>
                                    <p:anim calcmode="lin" valueType="num">
                                      <p:cBhvr>
                                        <p:cTn id="26" dur="200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27" dur="2000" fill="hold"/>
                                        <p:tgtEl>
                                          <p:spTgt spid="18">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7" presetClass="entr" presetSubtype="0" fill="hold" nodeType="afterEffect">
                                  <p:stCondLst>
                                    <p:cond delay="0"/>
                                  </p:stCondLst>
                                  <p:childTnLst>
                                    <p:set>
                                      <p:cBhvr>
                                        <p:cTn id="30" dur="1" fill="hold">
                                          <p:stCondLst>
                                            <p:cond delay="0"/>
                                          </p:stCondLst>
                                        </p:cTn>
                                        <p:tgtEl>
                                          <p:spTgt spid="18">
                                            <p:txEl>
                                              <p:pRg st="4" end="4"/>
                                            </p:txEl>
                                          </p:spTgt>
                                        </p:tgtEl>
                                        <p:attrNameLst>
                                          <p:attrName>style.visibility</p:attrName>
                                        </p:attrNameLst>
                                      </p:cBhvr>
                                      <p:to>
                                        <p:strVal val="visible"/>
                                      </p:to>
                                    </p:set>
                                    <p:animEffect transition="in" filter="fade">
                                      <p:cBhvr>
                                        <p:cTn id="31" dur="2000"/>
                                        <p:tgtEl>
                                          <p:spTgt spid="18">
                                            <p:txEl>
                                              <p:pRg st="4" end="4"/>
                                            </p:txEl>
                                          </p:spTgt>
                                        </p:tgtEl>
                                      </p:cBhvr>
                                    </p:animEffect>
                                    <p:anim calcmode="lin" valueType="num">
                                      <p:cBhvr>
                                        <p:cTn id="32" dur="2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33" dur="2000" fill="hold"/>
                                        <p:tgtEl>
                                          <p:spTgt spid="18">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10000"/>
                            </p:stCondLst>
                            <p:childTnLst>
                              <p:par>
                                <p:cTn id="35" presetID="47" presetClass="entr" presetSubtype="0" fill="hold" nodeType="afterEffect">
                                  <p:stCondLst>
                                    <p:cond delay="0"/>
                                  </p:stCondLst>
                                  <p:childTnLst>
                                    <p:set>
                                      <p:cBhvr>
                                        <p:cTn id="36" dur="1" fill="hold">
                                          <p:stCondLst>
                                            <p:cond delay="0"/>
                                          </p:stCondLst>
                                        </p:cTn>
                                        <p:tgtEl>
                                          <p:spTgt spid="18">
                                            <p:txEl>
                                              <p:pRg st="5" end="5"/>
                                            </p:txEl>
                                          </p:spTgt>
                                        </p:tgtEl>
                                        <p:attrNameLst>
                                          <p:attrName>style.visibility</p:attrName>
                                        </p:attrNameLst>
                                      </p:cBhvr>
                                      <p:to>
                                        <p:strVal val="visible"/>
                                      </p:to>
                                    </p:set>
                                    <p:animEffect transition="in" filter="fade">
                                      <p:cBhvr>
                                        <p:cTn id="37" dur="2000"/>
                                        <p:tgtEl>
                                          <p:spTgt spid="18">
                                            <p:txEl>
                                              <p:pRg st="5" end="5"/>
                                            </p:txEl>
                                          </p:spTgt>
                                        </p:tgtEl>
                                      </p:cBhvr>
                                    </p:animEffect>
                                    <p:anim calcmode="lin" valueType="num">
                                      <p:cBhvr>
                                        <p:cTn id="38" dur="2000" fill="hold"/>
                                        <p:tgtEl>
                                          <p:spTgt spid="18">
                                            <p:txEl>
                                              <p:pRg st="5" end="5"/>
                                            </p:txEl>
                                          </p:spTgt>
                                        </p:tgtEl>
                                        <p:attrNameLst>
                                          <p:attrName>ppt_x</p:attrName>
                                        </p:attrNameLst>
                                      </p:cBhvr>
                                      <p:tavLst>
                                        <p:tav tm="0">
                                          <p:val>
                                            <p:strVal val="#ppt_x"/>
                                          </p:val>
                                        </p:tav>
                                        <p:tav tm="100000">
                                          <p:val>
                                            <p:strVal val="#ppt_x"/>
                                          </p:val>
                                        </p:tav>
                                      </p:tavLst>
                                    </p:anim>
                                    <p:anim calcmode="lin" valueType="num">
                                      <p:cBhvr>
                                        <p:cTn id="39" dur="2000" fill="hold"/>
                                        <p:tgtEl>
                                          <p:spTgt spid="18">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12000"/>
                            </p:stCondLst>
                            <p:childTnLst>
                              <p:par>
                                <p:cTn id="41" presetID="47" presetClass="entr" presetSubtype="0" fill="hold" nodeType="afterEffect">
                                  <p:stCondLst>
                                    <p:cond delay="0"/>
                                  </p:stCondLst>
                                  <p:childTnLst>
                                    <p:set>
                                      <p:cBhvr>
                                        <p:cTn id="42" dur="1" fill="hold">
                                          <p:stCondLst>
                                            <p:cond delay="0"/>
                                          </p:stCondLst>
                                        </p:cTn>
                                        <p:tgtEl>
                                          <p:spTgt spid="18">
                                            <p:txEl>
                                              <p:pRg st="6" end="6"/>
                                            </p:txEl>
                                          </p:spTgt>
                                        </p:tgtEl>
                                        <p:attrNameLst>
                                          <p:attrName>style.visibility</p:attrName>
                                        </p:attrNameLst>
                                      </p:cBhvr>
                                      <p:to>
                                        <p:strVal val="visible"/>
                                      </p:to>
                                    </p:set>
                                    <p:animEffect transition="in" filter="fade">
                                      <p:cBhvr>
                                        <p:cTn id="43" dur="2000"/>
                                        <p:tgtEl>
                                          <p:spTgt spid="18">
                                            <p:txEl>
                                              <p:pRg st="6" end="6"/>
                                            </p:txEl>
                                          </p:spTgt>
                                        </p:tgtEl>
                                      </p:cBhvr>
                                    </p:animEffect>
                                    <p:anim calcmode="lin" valueType="num">
                                      <p:cBhvr>
                                        <p:cTn id="44" dur="2000" fill="hold"/>
                                        <p:tgtEl>
                                          <p:spTgt spid="18">
                                            <p:txEl>
                                              <p:pRg st="6" end="6"/>
                                            </p:txEl>
                                          </p:spTgt>
                                        </p:tgtEl>
                                        <p:attrNameLst>
                                          <p:attrName>ppt_x</p:attrName>
                                        </p:attrNameLst>
                                      </p:cBhvr>
                                      <p:tavLst>
                                        <p:tav tm="0">
                                          <p:val>
                                            <p:strVal val="#ppt_x"/>
                                          </p:val>
                                        </p:tav>
                                        <p:tav tm="100000">
                                          <p:val>
                                            <p:strVal val="#ppt_x"/>
                                          </p:val>
                                        </p:tav>
                                      </p:tavLst>
                                    </p:anim>
                                    <p:anim calcmode="lin" valueType="num">
                                      <p:cBhvr>
                                        <p:cTn id="45" dur="2000" fill="hold"/>
                                        <p:tgtEl>
                                          <p:spTgt spid="18">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14000"/>
                            </p:stCondLst>
                            <p:childTnLst>
                              <p:par>
                                <p:cTn id="47" presetID="47" presetClass="entr" presetSubtype="0" fill="hold" nodeType="afterEffect">
                                  <p:stCondLst>
                                    <p:cond delay="0"/>
                                  </p:stCondLst>
                                  <p:childTnLst>
                                    <p:set>
                                      <p:cBhvr>
                                        <p:cTn id="48" dur="1" fill="hold">
                                          <p:stCondLst>
                                            <p:cond delay="0"/>
                                          </p:stCondLst>
                                        </p:cTn>
                                        <p:tgtEl>
                                          <p:spTgt spid="18">
                                            <p:txEl>
                                              <p:pRg st="7" end="7"/>
                                            </p:txEl>
                                          </p:spTgt>
                                        </p:tgtEl>
                                        <p:attrNameLst>
                                          <p:attrName>style.visibility</p:attrName>
                                        </p:attrNameLst>
                                      </p:cBhvr>
                                      <p:to>
                                        <p:strVal val="visible"/>
                                      </p:to>
                                    </p:set>
                                    <p:animEffect transition="in" filter="fade">
                                      <p:cBhvr>
                                        <p:cTn id="49" dur="2000"/>
                                        <p:tgtEl>
                                          <p:spTgt spid="18">
                                            <p:txEl>
                                              <p:pRg st="7" end="7"/>
                                            </p:txEl>
                                          </p:spTgt>
                                        </p:tgtEl>
                                      </p:cBhvr>
                                    </p:animEffect>
                                    <p:anim calcmode="lin" valueType="num">
                                      <p:cBhvr>
                                        <p:cTn id="50" dur="2000" fill="hold"/>
                                        <p:tgtEl>
                                          <p:spTgt spid="18">
                                            <p:txEl>
                                              <p:pRg st="7" end="7"/>
                                            </p:txEl>
                                          </p:spTgt>
                                        </p:tgtEl>
                                        <p:attrNameLst>
                                          <p:attrName>ppt_x</p:attrName>
                                        </p:attrNameLst>
                                      </p:cBhvr>
                                      <p:tavLst>
                                        <p:tav tm="0">
                                          <p:val>
                                            <p:strVal val="#ppt_x"/>
                                          </p:val>
                                        </p:tav>
                                        <p:tav tm="100000">
                                          <p:val>
                                            <p:strVal val="#ppt_x"/>
                                          </p:val>
                                        </p:tav>
                                      </p:tavLst>
                                    </p:anim>
                                    <p:anim calcmode="lin" valueType="num">
                                      <p:cBhvr>
                                        <p:cTn id="51" dur="2000" fill="hold"/>
                                        <p:tgtEl>
                                          <p:spTgt spid="1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p:cNvSpPr>
            <a:spLocks noGrp="1"/>
          </p:cNvSpPr>
          <p:nvPr>
            <p:ph type="ftr" sz="quarter" idx="11"/>
          </p:nvPr>
        </p:nvSpPr>
        <p:spPr/>
        <p:txBody>
          <a:bodyPr/>
          <a:lstStyle/>
          <a:p>
            <a:r>
              <a:rPr lang="ru-RU"/>
              <a:t>Национален военен университет „Васил Левски“ Некласифицирана информация</a:t>
            </a:r>
            <a:endParaRPr lang="bg-BG" dirty="0"/>
          </a:p>
        </p:txBody>
      </p:sp>
      <p:sp>
        <p:nvSpPr>
          <p:cNvPr id="4" name="Контейнер за номер на слайда 3"/>
          <p:cNvSpPr>
            <a:spLocks noGrp="1"/>
          </p:cNvSpPr>
          <p:nvPr>
            <p:ph type="sldNum" sz="quarter" idx="12"/>
          </p:nvPr>
        </p:nvSpPr>
        <p:spPr/>
        <p:txBody>
          <a:bodyPr/>
          <a:lstStyle/>
          <a:p>
            <a:fld id="{309220AF-99D2-4088-BF11-A2536404386D}" type="slidenum">
              <a:rPr lang="en-GB" smtClean="0"/>
              <a:pPr/>
              <a:t>13</a:t>
            </a:fld>
            <a:endParaRPr lang="en-GB" dirty="0"/>
          </a:p>
        </p:txBody>
      </p:sp>
      <p:sp>
        <p:nvSpPr>
          <p:cNvPr id="5" name="Text Box 24"/>
          <p:cNvSpPr txBox="1">
            <a:spLocks noChangeArrowheads="1"/>
          </p:cNvSpPr>
          <p:nvPr/>
        </p:nvSpPr>
        <p:spPr bwMode="auto">
          <a:xfrm>
            <a:off x="4930456" y="861479"/>
            <a:ext cx="1771062"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rPr>
              <a:t>1.8 Транспорт</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588" y="1413691"/>
            <a:ext cx="9142412" cy="4712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 Box 24">
            <a:extLst>
              <a:ext uri="{FF2B5EF4-FFF2-40B4-BE49-F238E27FC236}">
                <a16:creationId xmlns:a16="http://schemas.microsoft.com/office/drawing/2014/main" id="{F352E8A9-E434-65C0-CE9E-CDD3A52F9B34}"/>
              </a:ext>
            </a:extLst>
          </p:cNvPr>
          <p:cNvSpPr txBox="1">
            <a:spLocks noChangeArrowheads="1"/>
          </p:cNvSpPr>
          <p:nvPr/>
        </p:nvSpPr>
        <p:spPr bwMode="auto">
          <a:xfrm>
            <a:off x="2091690" y="899891"/>
            <a:ext cx="7852410"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bg-BG" b="1" dirty="0">
                <a:effectLst>
                  <a:outerShdw blurRad="38100" dist="38100" dir="2700000" algn="tl">
                    <a:srgbClr val="FFFFFF"/>
                  </a:outerShdw>
                </a:effectLst>
                <a:latin typeface="Arial" panose="020B0604020202020204" pitchFamily="34" charset="0"/>
                <a:cs typeface="Arial" panose="020B0604020202020204" pitchFamily="34" charset="0"/>
              </a:rPr>
              <a:t>1</a:t>
            </a:r>
            <a:r>
              <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rPr>
              <a:t>. </a:t>
            </a:r>
            <a:r>
              <a:rPr lang="bg-BG" altLang="en-US" b="1" dirty="0">
                <a:effectLst>
                  <a:outerShdw blurRad="38100" dist="38100" dir="2700000" algn="tl">
                    <a:srgbClr val="C0C0C0"/>
                  </a:outerShdw>
                </a:effectLst>
                <a:latin typeface="Arial" panose="020B0604020202020204" pitchFamily="34" charset="0"/>
                <a:cs typeface="Arial" panose="020B0604020202020204" pitchFamily="34" charset="0"/>
              </a:rPr>
              <a:t>ОЦЕЛЯВАНЕ ПРИ ОТКРИВАНЕ НА НЕВЗРИВЕНИ БОЕПРИПАСИ</a:t>
            </a:r>
            <a:endPar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5" name="Rectangle 3"/>
          <p:cNvSpPr>
            <a:spLocks noChangeArrowheads="1"/>
          </p:cNvSpPr>
          <p:nvPr/>
        </p:nvSpPr>
        <p:spPr bwMode="auto">
          <a:xfrm>
            <a:off x="1611629" y="2997200"/>
            <a:ext cx="8978265" cy="1849438"/>
          </a:xfrm>
          <a:prstGeom prst="rect">
            <a:avLst/>
          </a:prstGeom>
          <a:noFill/>
          <a:ln>
            <a:noFill/>
          </a:ln>
          <a:effectLst>
            <a:outerShdw dist="35921" dir="2700000" algn="ctr" rotWithShape="0">
              <a:srgbClr val="FF9900"/>
            </a:outerShdw>
          </a:effectLst>
        </p:spPr>
        <p:txBody>
          <a:bodyPr wrap="square"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lnSpc>
                <a:spcPct val="80000"/>
              </a:lnSpc>
              <a:spcBef>
                <a:spcPct val="0"/>
              </a:spcBef>
              <a:spcAft>
                <a:spcPct val="0"/>
              </a:spcAft>
            </a:pPr>
            <a:r>
              <a:rPr lang="bg-BG" altLang="bg-BG" sz="4800" b="1" dirty="0">
                <a:solidFill>
                  <a:srgbClr val="FF0000"/>
                </a:solidFill>
                <a:effectLst>
                  <a:outerShdw blurRad="38100" dist="38100" dir="2700000" algn="tl">
                    <a:srgbClr val="000000"/>
                  </a:outerShdw>
                </a:effectLst>
                <a:latin typeface="Calibri" pitchFamily="34" charset="0"/>
              </a:rPr>
              <a:t>НИКОГА НЕ ПИПАЙТЕ НЕВЗРИВЕНИ ИЛИ ИЗОСТАВЕНИ ВЗРИВНИ БО</a:t>
            </a:r>
            <a:r>
              <a:rPr lang="en-US" altLang="bg-BG" sz="4800" b="1" dirty="0">
                <a:solidFill>
                  <a:srgbClr val="FF0000"/>
                </a:solidFill>
                <a:effectLst>
                  <a:outerShdw blurRad="38100" dist="38100" dir="2700000" algn="tl">
                    <a:srgbClr val="000000"/>
                  </a:outerShdw>
                </a:effectLst>
                <a:latin typeface="Calibri" pitchFamily="34" charset="0"/>
              </a:rPr>
              <a:t>E</a:t>
            </a:r>
            <a:r>
              <a:rPr lang="bg-BG" altLang="bg-BG" sz="4800" b="1" dirty="0">
                <a:solidFill>
                  <a:srgbClr val="FF0000"/>
                </a:solidFill>
                <a:effectLst>
                  <a:outerShdw blurRad="38100" dist="38100" dir="2700000" algn="tl">
                    <a:srgbClr val="000000"/>
                  </a:outerShdw>
                </a:effectLst>
                <a:latin typeface="Calibri" pitchFamily="34" charset="0"/>
              </a:rPr>
              <a:t>ПРИПАСИ</a:t>
            </a:r>
            <a:r>
              <a:rPr lang="bg-BG" altLang="bg-BG" sz="4800" dirty="0">
                <a:solidFill>
                  <a:srgbClr val="FF0000"/>
                </a:solidFill>
                <a:effectLst>
                  <a:outerShdw blurRad="38100" dist="38100" dir="2700000" algn="tl">
                    <a:srgbClr val="000000"/>
                  </a:outerShdw>
                </a:effectLst>
                <a:latin typeface="Calibri" pitchFamily="34" charset="0"/>
              </a:rPr>
              <a:t> !</a:t>
            </a:r>
            <a:endParaRPr lang="en-US" altLang="bg-BG" sz="4800" dirty="0">
              <a:solidFill>
                <a:srgbClr val="FF0000"/>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193256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2000"/>
                                  </p:stCondLst>
                                  <p:childTnLst>
                                    <p:set>
                                      <p:cBhvr>
                                        <p:cTn id="6" dur="1" fill="hold">
                                          <p:stCondLst>
                                            <p:cond delay="0"/>
                                          </p:stCondLst>
                                        </p:cTn>
                                        <p:tgtEl>
                                          <p:spTgt spid="25"/>
                                        </p:tgtEl>
                                        <p:attrNameLst>
                                          <p:attrName>style.visibility</p:attrName>
                                        </p:attrNameLst>
                                      </p:cBhvr>
                                      <p:to>
                                        <p:strVal val="visible"/>
                                      </p:to>
                                    </p:set>
                                    <p:animEffect transition="in" filter="box(in)">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p:cNvSpPr>
            <a:spLocks noGrp="1"/>
          </p:cNvSpPr>
          <p:nvPr>
            <p:ph type="ftr" sz="quarter" idx="11"/>
          </p:nvPr>
        </p:nvSpPr>
        <p:spPr/>
        <p:txBody>
          <a:bodyPr/>
          <a:lstStyle/>
          <a:p>
            <a:r>
              <a:rPr lang="ru-RU" dirty="0"/>
              <a:t>Национален </a:t>
            </a:r>
            <a:r>
              <a:rPr lang="ru-RU" dirty="0" err="1"/>
              <a:t>военен</a:t>
            </a:r>
            <a:r>
              <a:rPr lang="ru-RU"/>
              <a:t> университет „Васил Левски“ Некласифицирана информация</a:t>
            </a:r>
            <a:endParaRPr lang="bg-BG" dirty="0"/>
          </a:p>
        </p:txBody>
      </p:sp>
      <p:sp>
        <p:nvSpPr>
          <p:cNvPr id="4" name="Контейнер за номер на слайда 3"/>
          <p:cNvSpPr>
            <a:spLocks noGrp="1"/>
          </p:cNvSpPr>
          <p:nvPr>
            <p:ph type="sldNum" sz="quarter" idx="12"/>
          </p:nvPr>
        </p:nvSpPr>
        <p:spPr/>
        <p:txBody>
          <a:bodyPr/>
          <a:lstStyle/>
          <a:p>
            <a:fld id="{309220AF-99D2-4088-BF11-A2536404386D}" type="slidenum">
              <a:rPr lang="en-GB" smtClean="0"/>
              <a:pPr/>
              <a:t>14</a:t>
            </a:fld>
            <a:endParaRPr lang="en-GB" dirty="0"/>
          </a:p>
        </p:txBody>
      </p:sp>
      <p:sp>
        <p:nvSpPr>
          <p:cNvPr id="6" name="Text Box 24">
            <a:extLst>
              <a:ext uri="{FF2B5EF4-FFF2-40B4-BE49-F238E27FC236}">
                <a16:creationId xmlns:a16="http://schemas.microsoft.com/office/drawing/2014/main" id="{F352E8A9-E434-65C0-CE9E-CDD3A52F9B34}"/>
              </a:ext>
            </a:extLst>
          </p:cNvPr>
          <p:cNvSpPr txBox="1">
            <a:spLocks noChangeArrowheads="1"/>
          </p:cNvSpPr>
          <p:nvPr/>
        </p:nvSpPr>
        <p:spPr bwMode="auto">
          <a:xfrm>
            <a:off x="1581912" y="899891"/>
            <a:ext cx="9619488"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bg-BG" altLang="bg-BG" b="1" dirty="0" smtClean="0">
                <a:effectLst>
                  <a:outerShdw blurRad="38100" dist="38100" dir="2700000" algn="tl">
                    <a:srgbClr val="FFFFFF"/>
                  </a:outerShdw>
                </a:effectLst>
                <a:latin typeface="Arial" panose="020B0604020202020204" pitchFamily="34" charset="0"/>
                <a:cs typeface="Arial" panose="020B0604020202020204" pitchFamily="34" charset="0"/>
              </a:rPr>
              <a:t>2. </a:t>
            </a:r>
            <a:r>
              <a:rPr lang="bg-BG" altLang="en-US" b="1" dirty="0">
                <a:effectLst>
                  <a:outerShdw blurRad="38100" dist="38100" dir="2700000" algn="tl">
                    <a:srgbClr val="C0C0C0"/>
                  </a:outerShdw>
                </a:effectLst>
                <a:latin typeface="Arial" panose="020B0604020202020204" pitchFamily="34" charset="0"/>
                <a:cs typeface="Arial" panose="020B0604020202020204" pitchFamily="34" charset="0"/>
              </a:rPr>
              <a:t>ОЦЕЛЯВАНЕ ПРИ ОТКРИВАНЕ НА </a:t>
            </a:r>
            <a:r>
              <a:rPr lang="bg-BG" altLang="en-US" b="1" dirty="0" smtClean="0">
                <a:effectLst>
                  <a:outerShdw blurRad="38100" dist="38100" dir="2700000" algn="tl">
                    <a:srgbClr val="C0C0C0"/>
                  </a:outerShdw>
                </a:effectLst>
                <a:latin typeface="Arial" panose="020B0604020202020204" pitchFamily="34" charset="0"/>
                <a:cs typeface="Arial" panose="020B0604020202020204" pitchFamily="34" charset="0"/>
              </a:rPr>
              <a:t>ИМПРОВИЗИРАНИ ВЗРИВНИ УСТРОЙСТВА</a:t>
            </a:r>
            <a:endPar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 name="Правоъгълник 1"/>
          <p:cNvSpPr/>
          <p:nvPr/>
        </p:nvSpPr>
        <p:spPr>
          <a:xfrm>
            <a:off x="525780" y="1269223"/>
            <a:ext cx="11029950" cy="4524315"/>
          </a:xfrm>
          <a:prstGeom prst="rect">
            <a:avLst/>
          </a:prstGeom>
        </p:spPr>
        <p:txBody>
          <a:bodyPr wrap="square">
            <a:spAutoFit/>
          </a:bodyPr>
          <a:lstStyle/>
          <a:p>
            <a:pPr algn="just"/>
            <a:r>
              <a:rPr lang="bg-BG" b="1" dirty="0" smtClean="0">
                <a:latin typeface="Arial" panose="020B0604020202020204" pitchFamily="34" charset="0"/>
                <a:cs typeface="Arial" panose="020B0604020202020204" pitchFamily="34" charset="0"/>
              </a:rPr>
              <a:t>      Импровизирано </a:t>
            </a:r>
            <a:r>
              <a:rPr lang="bg-BG" b="1" dirty="0">
                <a:latin typeface="Arial" panose="020B0604020202020204" pitchFamily="34" charset="0"/>
                <a:cs typeface="Arial" panose="020B0604020202020204" pitchFamily="34" charset="0"/>
              </a:rPr>
              <a:t>взривно устройство</a:t>
            </a:r>
            <a:r>
              <a:rPr lang="bg-BG" dirty="0">
                <a:effectLst>
                  <a:outerShdw blurRad="50800" dist="38100" algn="tr" rotWithShape="0">
                    <a:prstClr val="black">
                      <a:alpha val="40000"/>
                    </a:prstClr>
                  </a:outerShdw>
                </a:effectLst>
                <a:latin typeface="Arial" panose="020B0604020202020204" pitchFamily="34" charset="0"/>
                <a:cs typeface="Arial" panose="020B0604020202020204" pitchFamily="34" charset="0"/>
              </a:rPr>
              <a:t> </a:t>
            </a:r>
            <a:r>
              <a:rPr lang="bg-BG"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Improvised Explosive Device </a:t>
            </a:r>
            <a:r>
              <a:rPr lang="bg-BG" dirty="0">
                <a:latin typeface="Arial" panose="020B0604020202020204" pitchFamily="34" charset="0"/>
                <a:cs typeface="Arial" panose="020B0604020202020204" pitchFamily="34" charset="0"/>
              </a:rPr>
              <a:t>(IED)</a:t>
            </a:r>
            <a:r>
              <a:rPr lang="bg-BG" b="1" dirty="0">
                <a:latin typeface="Arial" panose="020B0604020202020204" pitchFamily="34" charset="0"/>
                <a:cs typeface="Arial" panose="020B0604020202020204" pitchFamily="34" charset="0"/>
              </a:rPr>
              <a:t> </a:t>
            </a:r>
            <a:r>
              <a:rPr lang="bg-BG" dirty="0">
                <a:latin typeface="Arial" panose="020B0604020202020204" pitchFamily="34" charset="0"/>
                <a:cs typeface="Arial" panose="020B0604020202020204" pitchFamily="34" charset="0"/>
              </a:rPr>
              <a:t>е взривно устройство, поставено или изработено по импровизиран начин, съдържащо разрушителни, смъртоносни, вредни, пиротехнически средства, взривни или запалителни химически вещества, предназначено да разрушава, убива, възпрепятства и смущава. То може да съдържа военни компоненти (материали), но обикновено е изработено от невоенни компоненти (материали).</a:t>
            </a:r>
          </a:p>
          <a:p>
            <a:pPr algn="just"/>
            <a:r>
              <a:rPr lang="bg-BG" dirty="0">
                <a:latin typeface="Arial" panose="020B0604020202020204" pitchFamily="34" charset="0"/>
                <a:cs typeface="Arial" panose="020B0604020202020204" pitchFamily="34" charset="0"/>
              </a:rPr>
              <a:t> </a:t>
            </a:r>
            <a:r>
              <a:rPr lang="bg-BG" dirty="0" smtClean="0">
                <a:latin typeface="Arial" panose="020B0604020202020204" pitchFamily="34" charset="0"/>
                <a:cs typeface="Arial" panose="020B0604020202020204" pitchFamily="34" charset="0"/>
              </a:rPr>
              <a:t>     Дейностите</a:t>
            </a:r>
            <a:r>
              <a:rPr lang="bg-BG" dirty="0">
                <a:latin typeface="Arial" panose="020B0604020202020204" pitchFamily="34" charset="0"/>
                <a:cs typeface="Arial" panose="020B0604020202020204" pitchFamily="34" charset="0"/>
              </a:rPr>
              <a:t>, свързани с намиране/откриване на истински/лъжливи ИВУ (включително техни основни компоненти и изграждащи ги елементи), се наричат събития, свързани с ИВУ, а когато устройството е било взривено – инциденти с ИВУ. </a:t>
            </a:r>
          </a:p>
          <a:p>
            <a:pPr algn="just"/>
            <a:r>
              <a:rPr lang="bg-BG" dirty="0" smtClean="0">
                <a:latin typeface="Arial" panose="020B0604020202020204" pitchFamily="34" charset="0"/>
                <a:cs typeface="Arial" panose="020B0604020202020204" pitchFamily="34" charset="0"/>
              </a:rPr>
              <a:t>      Импровизираното </a:t>
            </a:r>
            <a:r>
              <a:rPr lang="bg-BG" dirty="0">
                <a:latin typeface="Arial" panose="020B0604020202020204" pitchFamily="34" charset="0"/>
                <a:cs typeface="Arial" panose="020B0604020202020204" pitchFamily="34" charset="0"/>
              </a:rPr>
              <a:t>взривно устройството (IED) е изборът на терористите за оръжие. Те са евтини за произвеждане, поради многото възможни подривни техники и с нисък риск за приготвящия ги (въпреки това самоубииствените бомбени атентати не могат да се пренебрегнат като метод). Други преимущества са тяхната способност да привличат общественото внимание и възможността да се контролира броя на жертвите, чрез времето на детонация и разположението на устройството. Това е също така леко опровержимо действие, произвеждащо нежелателни резултати. От 1983 до 1996г., приблизително половината от всички записани терористични инциденти по света включват използването на експлозиви.</a:t>
            </a:r>
          </a:p>
        </p:txBody>
      </p:sp>
    </p:spTree>
    <p:extLst>
      <p:ext uri="{BB962C8B-B14F-4D97-AF65-F5344CB8AC3E}">
        <p14:creationId xmlns:p14="http://schemas.microsoft.com/office/powerpoint/2010/main" val="683028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p:cNvSpPr>
            <a:spLocks noGrp="1"/>
          </p:cNvSpPr>
          <p:nvPr>
            <p:ph type="ftr" sz="quarter" idx="11"/>
          </p:nvPr>
        </p:nvSpPr>
        <p:spPr/>
        <p:txBody>
          <a:bodyPr/>
          <a:lstStyle/>
          <a:p>
            <a:r>
              <a:rPr lang="ru-RU" dirty="0"/>
              <a:t>Национален </a:t>
            </a:r>
            <a:r>
              <a:rPr lang="ru-RU" dirty="0" err="1"/>
              <a:t>военен</a:t>
            </a:r>
            <a:r>
              <a:rPr lang="ru-RU"/>
              <a:t> университет „Васил Левски“ Некласифицирана информация</a:t>
            </a:r>
            <a:endParaRPr lang="bg-BG" dirty="0"/>
          </a:p>
        </p:txBody>
      </p:sp>
      <p:sp>
        <p:nvSpPr>
          <p:cNvPr id="4" name="Контейнер за номер на слайда 3"/>
          <p:cNvSpPr>
            <a:spLocks noGrp="1"/>
          </p:cNvSpPr>
          <p:nvPr>
            <p:ph type="sldNum" sz="quarter" idx="12"/>
          </p:nvPr>
        </p:nvSpPr>
        <p:spPr/>
        <p:txBody>
          <a:bodyPr/>
          <a:lstStyle/>
          <a:p>
            <a:fld id="{309220AF-99D2-4088-BF11-A2536404386D}" type="slidenum">
              <a:rPr lang="en-GB" smtClean="0"/>
              <a:pPr/>
              <a:t>15</a:t>
            </a:fld>
            <a:endParaRPr lang="en-GB" dirty="0"/>
          </a:p>
        </p:txBody>
      </p:sp>
      <p:sp>
        <p:nvSpPr>
          <p:cNvPr id="6" name="Text Box 24">
            <a:extLst>
              <a:ext uri="{FF2B5EF4-FFF2-40B4-BE49-F238E27FC236}">
                <a16:creationId xmlns:a16="http://schemas.microsoft.com/office/drawing/2014/main" id="{F352E8A9-E434-65C0-CE9E-CDD3A52F9B34}"/>
              </a:ext>
            </a:extLst>
          </p:cNvPr>
          <p:cNvSpPr txBox="1">
            <a:spLocks noChangeArrowheads="1"/>
          </p:cNvSpPr>
          <p:nvPr/>
        </p:nvSpPr>
        <p:spPr bwMode="auto">
          <a:xfrm>
            <a:off x="1581912" y="899891"/>
            <a:ext cx="9619488"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bg-BG" altLang="bg-BG" b="1" dirty="0" smtClean="0">
                <a:effectLst>
                  <a:outerShdw blurRad="38100" dist="38100" dir="2700000" algn="tl">
                    <a:srgbClr val="FFFFFF"/>
                  </a:outerShdw>
                </a:effectLst>
                <a:latin typeface="Arial" panose="020B0604020202020204" pitchFamily="34" charset="0"/>
                <a:cs typeface="Arial" panose="020B0604020202020204" pitchFamily="34" charset="0"/>
              </a:rPr>
              <a:t>2. </a:t>
            </a:r>
            <a:r>
              <a:rPr lang="bg-BG" altLang="en-US" b="1" dirty="0">
                <a:effectLst>
                  <a:outerShdw blurRad="38100" dist="38100" dir="2700000" algn="tl">
                    <a:srgbClr val="C0C0C0"/>
                  </a:outerShdw>
                </a:effectLst>
                <a:latin typeface="Arial" panose="020B0604020202020204" pitchFamily="34" charset="0"/>
                <a:cs typeface="Arial" panose="020B0604020202020204" pitchFamily="34" charset="0"/>
              </a:rPr>
              <a:t>ОЦЕЛЯВАНЕ ПРИ ОТКРИВАНЕ НА </a:t>
            </a:r>
            <a:r>
              <a:rPr lang="bg-BG" altLang="en-US" b="1" dirty="0" smtClean="0">
                <a:effectLst>
                  <a:outerShdw blurRad="38100" dist="38100" dir="2700000" algn="tl">
                    <a:srgbClr val="C0C0C0"/>
                  </a:outerShdw>
                </a:effectLst>
                <a:latin typeface="Arial" panose="020B0604020202020204" pitchFamily="34" charset="0"/>
                <a:cs typeface="Arial" panose="020B0604020202020204" pitchFamily="34" charset="0"/>
              </a:rPr>
              <a:t>ИМПРОВИЗИРАНИ ВЗРИВНИ УСТРОЙСТВА</a:t>
            </a:r>
            <a:endPar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 name="Правоъгълник 1"/>
          <p:cNvSpPr/>
          <p:nvPr/>
        </p:nvSpPr>
        <p:spPr>
          <a:xfrm>
            <a:off x="525780" y="1269223"/>
            <a:ext cx="11029950" cy="369332"/>
          </a:xfrm>
          <a:prstGeom prst="rect">
            <a:avLst/>
          </a:prstGeom>
        </p:spPr>
        <p:txBody>
          <a:bodyPr wrap="square">
            <a:spAutoFit/>
          </a:bodyPr>
          <a:lstStyle/>
          <a:p>
            <a:pPr algn="ctr"/>
            <a:r>
              <a:rPr lang="bg-BG" b="1" dirty="0">
                <a:latin typeface="Arial" panose="020B0604020202020204" pitchFamily="34" charset="0"/>
                <a:cs typeface="Arial" panose="020B0604020202020204" pitchFamily="34" charset="0"/>
              </a:rPr>
              <a:t>Видове</a:t>
            </a:r>
            <a:r>
              <a:rPr lang="bg-BG" dirty="0">
                <a:latin typeface="Arial" panose="020B0604020202020204" pitchFamily="34" charset="0"/>
                <a:cs typeface="Arial" panose="020B0604020202020204" pitchFamily="34" charset="0"/>
              </a:rPr>
              <a:t> </a:t>
            </a:r>
            <a:r>
              <a:rPr lang="bg-BG" b="1" dirty="0">
                <a:latin typeface="Arial" panose="020B0604020202020204" pitchFamily="34" charset="0"/>
                <a:cs typeface="Arial" panose="020B0604020202020204" pitchFamily="34" charset="0"/>
              </a:rPr>
              <a:t>импровизирани взривни устройства</a:t>
            </a:r>
            <a:r>
              <a:rPr lang="en-US" b="1" dirty="0">
                <a:latin typeface="Arial" panose="020B0604020202020204" pitchFamily="34" charset="0"/>
                <a:cs typeface="Arial" panose="020B0604020202020204" pitchFamily="34" charset="0"/>
              </a:rPr>
              <a:t> (</a:t>
            </a:r>
            <a:r>
              <a:rPr lang="bg-BG" b="1" dirty="0">
                <a:latin typeface="Arial" panose="020B0604020202020204" pitchFamily="34" charset="0"/>
                <a:cs typeface="Arial" panose="020B0604020202020204" pitchFamily="34" charset="0"/>
              </a:rPr>
              <a:t>ИВУ</a:t>
            </a:r>
            <a:r>
              <a:rPr lang="en-US" b="1" dirty="0">
                <a:latin typeface="Arial" panose="020B0604020202020204" pitchFamily="34" charset="0"/>
                <a:cs typeface="Arial" panose="020B0604020202020204" pitchFamily="34" charset="0"/>
              </a:rPr>
              <a:t>)</a:t>
            </a:r>
            <a:r>
              <a:rPr lang="bg-BG" b="1" dirty="0">
                <a:latin typeface="Arial" panose="020B0604020202020204" pitchFamily="34" charset="0"/>
                <a:cs typeface="Arial" panose="020B0604020202020204" pitchFamily="34" charset="0"/>
              </a:rPr>
              <a:t>:</a:t>
            </a:r>
            <a:endParaRPr lang="bg-BG"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432" y="1638555"/>
            <a:ext cx="9509760" cy="4625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520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3C6D43-6E0F-49BE-B03B-940F17E21D92}" type="datetime1">
              <a:rPr lang="bg-BG" smtClean="0"/>
              <a:pPr/>
              <a:t>7.10.2024 г.</a:t>
            </a:fld>
            <a:endParaRPr lang="en-GB" dirty="0"/>
          </a:p>
        </p:txBody>
      </p:sp>
      <p:sp>
        <p:nvSpPr>
          <p:cNvPr id="3" name="Footer Placeholder 2"/>
          <p:cNvSpPr>
            <a:spLocks noGrp="1"/>
          </p:cNvSpPr>
          <p:nvPr>
            <p:ph type="ftr" sz="quarter" idx="11"/>
          </p:nvPr>
        </p:nvSpPr>
        <p:spPr/>
        <p:txBody>
          <a:bodyPr/>
          <a:lstStyle/>
          <a:p>
            <a:r>
              <a:rPr lang="ru-RU" smtClean="0"/>
              <a:t>Национален военен университет „Васил Левски“ Некласифицирана информация</a:t>
            </a:r>
            <a:endParaRPr lang="bg-BG" dirty="0"/>
          </a:p>
        </p:txBody>
      </p:sp>
      <p:sp>
        <p:nvSpPr>
          <p:cNvPr id="4" name="Slide Number Placeholder 3"/>
          <p:cNvSpPr>
            <a:spLocks noGrp="1"/>
          </p:cNvSpPr>
          <p:nvPr>
            <p:ph type="sldNum" sz="quarter" idx="12"/>
          </p:nvPr>
        </p:nvSpPr>
        <p:spPr/>
        <p:txBody>
          <a:bodyPr/>
          <a:lstStyle/>
          <a:p>
            <a:fld id="{309220AF-99D2-4088-BF11-A2536404386D}" type="slidenum">
              <a:rPr lang="en-GB" smtClean="0"/>
              <a:pPr/>
              <a:t>16</a:t>
            </a:fld>
            <a:endParaRPr lang="en-GB" dirty="0"/>
          </a:p>
        </p:txBody>
      </p:sp>
      <p:sp>
        <p:nvSpPr>
          <p:cNvPr id="10" name="Rectangle 2"/>
          <p:cNvSpPr txBox="1">
            <a:spLocks noChangeArrowheads="1"/>
          </p:cNvSpPr>
          <p:nvPr/>
        </p:nvSpPr>
        <p:spPr bwMode="auto">
          <a:xfrm>
            <a:off x="1673352" y="950445"/>
            <a:ext cx="3072382" cy="1204186"/>
          </a:xfrm>
          <a:prstGeom prst="rect">
            <a:avLst/>
          </a:prstGeom>
          <a:solidFill>
            <a:srgbClr val="20BC20"/>
          </a:solidFill>
          <a:extLst/>
        </p:spPr>
        <p:txBody>
          <a:bodyPr wrap="square" lIns="91440" tIns="45720" rIns="91440" bIns="45720" numCol="1" anchor="t"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84632" algn="ctr">
              <a:defRPr/>
            </a:pPr>
            <a:r>
              <a:rPr lang="en-US" sz="2400" b="1" dirty="0" smtClean="0">
                <a:solidFill>
                  <a:srgbClr val="FF0000"/>
                </a:solidFill>
              </a:rPr>
              <a:t>IED</a:t>
            </a:r>
            <a:r>
              <a:rPr lang="bg-BG" sz="2400" b="1" dirty="0" smtClean="0">
                <a:solidFill>
                  <a:srgbClr val="FF0000"/>
                </a:solidFill>
              </a:rPr>
              <a:t> </a:t>
            </a:r>
            <a:r>
              <a:rPr lang="bg-BG" sz="2400" dirty="0" smtClean="0">
                <a:solidFill>
                  <a:srgbClr val="FF0000"/>
                </a:solidFill>
              </a:rPr>
              <a:t/>
            </a:r>
            <a:br>
              <a:rPr lang="bg-BG" sz="2400" dirty="0" smtClean="0">
                <a:solidFill>
                  <a:srgbClr val="FF0000"/>
                </a:solidFill>
              </a:rPr>
            </a:br>
            <a:r>
              <a:rPr lang="bg-BG" sz="2400" dirty="0" smtClean="0">
                <a:solidFill>
                  <a:srgbClr val="FF0000"/>
                </a:solidFill>
              </a:rPr>
              <a:t>(</a:t>
            </a:r>
            <a:r>
              <a:rPr lang="en-US" sz="2400" dirty="0" smtClean="0">
                <a:solidFill>
                  <a:srgbClr val="FF0000"/>
                </a:solidFill>
              </a:rPr>
              <a:t>Improvised Explosive Device</a:t>
            </a:r>
            <a:r>
              <a:rPr lang="bg-BG" sz="2400" dirty="0" smtClean="0">
                <a:solidFill>
                  <a:srgbClr val="FF0000"/>
                </a:solidFill>
              </a:rPr>
              <a:t>)</a:t>
            </a:r>
            <a:endParaRPr lang="bg-BG" sz="2400" dirty="0" smtClean="0">
              <a:solidFill>
                <a:srgbClr val="FF0000"/>
              </a:solidFill>
            </a:endParaRPr>
          </a:p>
        </p:txBody>
      </p:sp>
      <p:grpSp>
        <p:nvGrpSpPr>
          <p:cNvPr id="11" name="Group 6"/>
          <p:cNvGrpSpPr>
            <a:grpSpLocks/>
          </p:cNvGrpSpPr>
          <p:nvPr/>
        </p:nvGrpSpPr>
        <p:grpSpPr bwMode="auto">
          <a:xfrm>
            <a:off x="4873752" y="1517904"/>
            <a:ext cx="557783" cy="292608"/>
            <a:chOff x="2633" y="1481"/>
            <a:chExt cx="320" cy="192"/>
          </a:xfrm>
        </p:grpSpPr>
        <p:sp>
          <p:nvSpPr>
            <p:cNvPr id="12" name="Line 7"/>
            <p:cNvSpPr>
              <a:spLocks noChangeShapeType="1"/>
            </p:cNvSpPr>
            <p:nvPr/>
          </p:nvSpPr>
          <p:spPr bwMode="auto">
            <a:xfrm>
              <a:off x="2633" y="1481"/>
              <a:ext cx="320" cy="0"/>
            </a:xfrm>
            <a:prstGeom prst="line">
              <a:avLst/>
            </a:prstGeom>
            <a:noFill/>
            <a:ln w="76200">
              <a:solidFill>
                <a:srgbClr val="FF0000"/>
              </a:solidFill>
              <a:round/>
              <a:headEnd/>
              <a:tailEnd/>
            </a:ln>
            <a:effectLst/>
            <a:extLst/>
          </p:spPr>
          <p:txBody>
            <a:bodyPr>
              <a:spAutoFit/>
            </a:bodyPr>
            <a:lstStyle/>
            <a:p>
              <a:pPr fontAlgn="auto">
                <a:spcBef>
                  <a:spcPts val="0"/>
                </a:spcBef>
                <a:spcAft>
                  <a:spcPts val="0"/>
                </a:spcAft>
                <a:defRPr/>
              </a:pPr>
              <a:endParaRPr lang="bg-BG" sz="1400">
                <a:effectLst>
                  <a:outerShdw blurRad="38100" dist="38100" dir="2700000" algn="tl">
                    <a:srgbClr val="000000">
                      <a:alpha val="43137"/>
                    </a:srgbClr>
                  </a:outerShdw>
                </a:effectLst>
                <a:latin typeface="+mn-lt"/>
              </a:endParaRPr>
            </a:p>
          </p:txBody>
        </p:sp>
        <p:sp>
          <p:nvSpPr>
            <p:cNvPr id="13" name="Line 8"/>
            <p:cNvSpPr>
              <a:spLocks noChangeShapeType="1"/>
            </p:cNvSpPr>
            <p:nvPr/>
          </p:nvSpPr>
          <p:spPr bwMode="auto">
            <a:xfrm flipV="1">
              <a:off x="2633" y="1665"/>
              <a:ext cx="320" cy="8"/>
            </a:xfrm>
            <a:prstGeom prst="line">
              <a:avLst/>
            </a:prstGeom>
            <a:noFill/>
            <a:ln w="76200">
              <a:solidFill>
                <a:srgbClr val="FF0000"/>
              </a:solidFill>
              <a:round/>
              <a:headEnd/>
              <a:tailEnd/>
            </a:ln>
            <a:effectLst/>
            <a:extLst/>
          </p:spPr>
          <p:txBody>
            <a:bodyPr wrap="square">
              <a:spAutoFit/>
            </a:bodyPr>
            <a:lstStyle/>
            <a:p>
              <a:pPr fontAlgn="auto">
                <a:spcBef>
                  <a:spcPts val="0"/>
                </a:spcBef>
                <a:spcAft>
                  <a:spcPts val="0"/>
                </a:spcAft>
                <a:defRPr/>
              </a:pPr>
              <a:endParaRPr lang="bg-BG" sz="1400">
                <a:effectLst>
                  <a:outerShdw blurRad="38100" dist="38100" dir="2700000" algn="tl">
                    <a:srgbClr val="000000">
                      <a:alpha val="43137"/>
                    </a:srgbClr>
                  </a:outerShdw>
                </a:effectLst>
                <a:latin typeface="+mn-lt"/>
              </a:endParaRPr>
            </a:p>
          </p:txBody>
        </p:sp>
      </p:grpSp>
      <p:sp>
        <p:nvSpPr>
          <p:cNvPr id="14" name="Rectangle 9"/>
          <p:cNvSpPr>
            <a:spLocks noChangeArrowheads="1"/>
          </p:cNvSpPr>
          <p:nvPr/>
        </p:nvSpPr>
        <p:spPr bwMode="auto">
          <a:xfrm>
            <a:off x="5559552" y="950445"/>
            <a:ext cx="3091204" cy="1204186"/>
          </a:xfrm>
          <a:prstGeom prst="rect">
            <a:avLst/>
          </a:prstGeom>
          <a:solidFill>
            <a:srgbClr val="20BC20"/>
          </a:solidFill>
          <a:ln>
            <a:noFill/>
          </a:ln>
          <a:effectLst/>
          <a:extLst/>
        </p:spPr>
        <p:txBody>
          <a:bodyPr/>
          <a:lstStyle/>
          <a:p>
            <a:pPr algn="ctr" fontAlgn="auto">
              <a:spcAft>
                <a:spcPts val="0"/>
              </a:spcAft>
              <a:defRPr/>
            </a:pPr>
            <a:r>
              <a:rPr lang="bg-BG" sz="2400" dirty="0">
                <a:solidFill>
                  <a:schemeClr val="tx2"/>
                </a:solidFill>
                <a:effectLst>
                  <a:outerShdw blurRad="38100" dist="38100" dir="2700000" algn="tl">
                    <a:srgbClr val="000000"/>
                  </a:outerShdw>
                </a:effectLst>
              </a:rPr>
              <a:t>Импровизирано взривно устройство</a:t>
            </a:r>
          </a:p>
        </p:txBody>
      </p:sp>
      <p:sp>
        <p:nvSpPr>
          <p:cNvPr id="15" name="Rectangle 3"/>
          <p:cNvSpPr txBox="1">
            <a:spLocks noChangeArrowheads="1"/>
          </p:cNvSpPr>
          <p:nvPr/>
        </p:nvSpPr>
        <p:spPr>
          <a:xfrm>
            <a:off x="1010118" y="2288438"/>
            <a:ext cx="8929409" cy="12502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buFont typeface="Wingdings" panose="05000000000000000000" pitchFamily="2" charset="2"/>
              <a:buNone/>
            </a:pPr>
            <a:r>
              <a:rPr lang="bg-BG" altLang="bg-BG" dirty="0" smtClean="0"/>
              <a:t>	 </a:t>
            </a:r>
            <a:r>
              <a:rPr lang="bg-BG" altLang="bg-BG" sz="2400" b="1" dirty="0" smtClean="0">
                <a:solidFill>
                  <a:srgbClr val="002060"/>
                </a:solidFill>
              </a:rPr>
              <a:t>Саморъчно направено взривно устройство, съдържащо разрушителни, смъртоносни, вредни, взривни или запалителни вещества, което е конструирано да разрушава, възпрепятства, безпокои и убива. </a:t>
            </a:r>
            <a:endParaRPr lang="bg-BG" altLang="bg-BG" sz="2400" b="1" dirty="0" smtClean="0">
              <a:solidFill>
                <a:srgbClr val="002060"/>
              </a:solidFill>
            </a:endParaRPr>
          </a:p>
        </p:txBody>
      </p:sp>
      <p:pic>
        <p:nvPicPr>
          <p:cNvPr id="16" name="Picture 2" descr="C:\Users\m.pashov\Desktop\Снимки Хохенфелс\IMGP14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361" y="3672535"/>
            <a:ext cx="3702239"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18%20Jun%2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6241" y="4156723"/>
            <a:ext cx="394716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parade bomb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1042" y="3672535"/>
            <a:ext cx="3723573" cy="234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07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mph" presetSubtype="0" fill="hold" nodeType="afterEffect">
                                  <p:stCondLst>
                                    <p:cond delay="0"/>
                                  </p:stCondLst>
                                  <p:childTnLst>
                                    <p:animScale>
                                      <p:cBhvr>
                                        <p:cTn id="18" dur="1000" fill="hold"/>
                                        <p:tgtEl>
                                          <p:spTgt spid="11"/>
                                        </p:tgtEl>
                                      </p:cBhvr>
                                      <p:by x="150000" y="150000"/>
                                    </p:animScale>
                                  </p:childTnLst>
                                </p:cTn>
                              </p:par>
                            </p:childTnLst>
                          </p:cTn>
                        </p:par>
                        <p:par>
                          <p:cTn id="19" fill="hold">
                            <p:stCondLst>
                              <p:cond delay="3000"/>
                            </p:stCondLst>
                            <p:childTnLst>
                              <p:par>
                                <p:cTn id="20" presetID="51" presetClass="entr" presetSubtype="0" fill="hold" grpId="0" nodeType="afterEffect">
                                  <p:stCondLst>
                                    <p:cond delay="1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770" decel="100000"/>
                                        <p:tgtEl>
                                          <p:spTgt spid="14"/>
                                        </p:tgtEl>
                                      </p:cBhvr>
                                    </p:animEffect>
                                    <p:animScale>
                                      <p:cBhvr>
                                        <p:cTn id="23" dur="770" decel="100000"/>
                                        <p:tgtEl>
                                          <p:spTgt spid="14"/>
                                        </p:tgtEl>
                                      </p:cBhvr>
                                      <p:from x="10000" y="10000"/>
                                      <p:to x="200000" y="450000"/>
                                    </p:animScale>
                                    <p:animScale>
                                      <p:cBhvr>
                                        <p:cTn id="24" dur="1230" accel="100000" fill="hold">
                                          <p:stCondLst>
                                            <p:cond delay="770"/>
                                          </p:stCondLst>
                                        </p:cTn>
                                        <p:tgtEl>
                                          <p:spTgt spid="14"/>
                                        </p:tgtEl>
                                      </p:cBhvr>
                                      <p:from x="200000" y="450000"/>
                                      <p:to x="100000" y="100000"/>
                                    </p:animScale>
                                    <p:set>
                                      <p:cBhvr>
                                        <p:cTn id="25" dur="770" fill="hold"/>
                                        <p:tgtEl>
                                          <p:spTgt spid="14"/>
                                        </p:tgtEl>
                                        <p:attrNameLst>
                                          <p:attrName>ppt_x</p:attrName>
                                        </p:attrNameLst>
                                      </p:cBhvr>
                                      <p:to>
                                        <p:strVal val="(0.5)"/>
                                      </p:to>
                                    </p:set>
                                    <p:anim from="(0.5)" to="(#ppt_x)" calcmode="lin" valueType="num">
                                      <p:cBhvr>
                                        <p:cTn id="26" dur="1230" accel="100000" fill="hold">
                                          <p:stCondLst>
                                            <p:cond delay="770"/>
                                          </p:stCondLst>
                                        </p:cTn>
                                        <p:tgtEl>
                                          <p:spTgt spid="14"/>
                                        </p:tgtEl>
                                        <p:attrNameLst>
                                          <p:attrName>ppt_x</p:attrName>
                                        </p:attrNameLst>
                                      </p:cBhvr>
                                    </p:anim>
                                    <p:set>
                                      <p:cBhvr>
                                        <p:cTn id="27" dur="770" fill="hold"/>
                                        <p:tgtEl>
                                          <p:spTgt spid="14"/>
                                        </p:tgtEl>
                                        <p:attrNameLst>
                                          <p:attrName>ppt_y</p:attrName>
                                        </p:attrNameLst>
                                      </p:cBhvr>
                                      <p:to>
                                        <p:strVal val="(#ppt_y+0.4)"/>
                                      </p:to>
                                    </p:set>
                                    <p:anim from="(#ppt_y+0.4)" to="(#ppt_y)" calcmode="lin" valueType="num">
                                      <p:cBhvr>
                                        <p:cTn id="28" dur="1230" accel="100000" fill="hold">
                                          <p:stCondLst>
                                            <p:cond delay="770"/>
                                          </p:stCondLst>
                                        </p:cTn>
                                        <p:tgtEl>
                                          <p:spTgt spid="14"/>
                                        </p:tgtEl>
                                        <p:attrNameLst>
                                          <p:attrName>ppt_y</p:attrName>
                                        </p:attrNameLst>
                                      </p:cBhvr>
                                    </p:anim>
                                  </p:childTnLst>
                                </p:cTn>
                              </p:par>
                            </p:childTnLst>
                          </p:cTn>
                        </p:par>
                        <p:par>
                          <p:cTn id="29" fill="hold">
                            <p:stCondLst>
                              <p:cond delay="6000"/>
                            </p:stCondLst>
                            <p:childTnLst>
                              <p:par>
                                <p:cTn id="30" presetID="42" presetClass="entr" presetSubtype="0" fill="hold" grpId="0" nodeType="afterEffect">
                                  <p:stCondLst>
                                    <p:cond delay="200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fade">
                                      <p:cBhvr>
                                        <p:cTn id="32" dur="1000"/>
                                        <p:tgtEl>
                                          <p:spTgt spid="15">
                                            <p:txEl>
                                              <p:pRg st="0" end="0"/>
                                            </p:txEl>
                                          </p:spTgt>
                                        </p:tgtEl>
                                      </p:cBhvr>
                                    </p:animEffect>
                                    <p:anim calcmode="lin" valueType="num">
                                      <p:cBhvr>
                                        <p:cTn id="33"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3C6D43-6E0F-49BE-B03B-940F17E21D92}" type="datetime1">
              <a:rPr lang="bg-BG" smtClean="0"/>
              <a:pPr/>
              <a:t>7.10.2024 г.</a:t>
            </a:fld>
            <a:endParaRPr lang="en-GB" dirty="0"/>
          </a:p>
        </p:txBody>
      </p:sp>
      <p:sp>
        <p:nvSpPr>
          <p:cNvPr id="3" name="Footer Placeholder 2"/>
          <p:cNvSpPr>
            <a:spLocks noGrp="1"/>
          </p:cNvSpPr>
          <p:nvPr>
            <p:ph type="ftr" sz="quarter" idx="11"/>
          </p:nvPr>
        </p:nvSpPr>
        <p:spPr/>
        <p:txBody>
          <a:bodyPr/>
          <a:lstStyle/>
          <a:p>
            <a:r>
              <a:rPr lang="ru-RU" smtClean="0"/>
              <a:t>Национален военен университет „Васил Левски“ Некласифицирана информация</a:t>
            </a:r>
            <a:endParaRPr lang="bg-BG" dirty="0"/>
          </a:p>
        </p:txBody>
      </p:sp>
      <p:sp>
        <p:nvSpPr>
          <p:cNvPr id="4" name="Slide Number Placeholder 3"/>
          <p:cNvSpPr>
            <a:spLocks noGrp="1"/>
          </p:cNvSpPr>
          <p:nvPr>
            <p:ph type="sldNum" sz="quarter" idx="12"/>
          </p:nvPr>
        </p:nvSpPr>
        <p:spPr/>
        <p:txBody>
          <a:bodyPr/>
          <a:lstStyle/>
          <a:p>
            <a:fld id="{309220AF-99D2-4088-BF11-A2536404386D}" type="slidenum">
              <a:rPr lang="en-GB" smtClean="0"/>
              <a:pPr/>
              <a:t>17</a:t>
            </a:fld>
            <a:endParaRPr lang="en-GB" dirty="0"/>
          </a:p>
        </p:txBody>
      </p:sp>
      <p:sp>
        <p:nvSpPr>
          <p:cNvPr id="5" name="Rectangle 2"/>
          <p:cNvSpPr txBox="1">
            <a:spLocks noChangeArrowheads="1"/>
          </p:cNvSpPr>
          <p:nvPr/>
        </p:nvSpPr>
        <p:spPr bwMode="auto">
          <a:xfrm>
            <a:off x="852638" y="902981"/>
            <a:ext cx="4000375" cy="1106895"/>
          </a:xfrm>
          <a:prstGeom prst="rect">
            <a:avLst/>
          </a:prstGeom>
          <a:solidFill>
            <a:srgbClr val="20BC20"/>
          </a:solidFill>
          <a:extLst/>
        </p:spPr>
        <p:txBody>
          <a:bodyPr wrap="square" lIns="91440" tIns="45720" rIns="91440" bIns="45720" numCol="1" anchor="t"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84632" algn="ctr">
              <a:defRPr/>
            </a:pPr>
            <a:r>
              <a:rPr lang="en-US" sz="2000" b="1" dirty="0" smtClean="0">
                <a:solidFill>
                  <a:srgbClr val="FF0000"/>
                </a:solidFill>
              </a:rPr>
              <a:t>EOD</a:t>
            </a:r>
            <a:r>
              <a:rPr lang="bg-BG" sz="2000" b="1" dirty="0" smtClean="0">
                <a:solidFill>
                  <a:srgbClr val="FF0000"/>
                </a:solidFill>
              </a:rPr>
              <a:t> </a:t>
            </a:r>
            <a:r>
              <a:rPr lang="bg-BG" sz="2000" dirty="0" smtClean="0">
                <a:solidFill>
                  <a:srgbClr val="FF0000"/>
                </a:solidFill>
              </a:rPr>
              <a:t/>
            </a:r>
            <a:br>
              <a:rPr lang="bg-BG" sz="2000" dirty="0" smtClean="0">
                <a:solidFill>
                  <a:srgbClr val="FF0000"/>
                </a:solidFill>
              </a:rPr>
            </a:br>
            <a:r>
              <a:rPr lang="bg-BG" sz="2000" dirty="0" smtClean="0">
                <a:solidFill>
                  <a:srgbClr val="FF0000"/>
                </a:solidFill>
              </a:rPr>
              <a:t>(</a:t>
            </a:r>
            <a:r>
              <a:rPr lang="en-US" sz="2000" dirty="0" smtClean="0">
                <a:solidFill>
                  <a:srgbClr val="FF0000"/>
                </a:solidFill>
              </a:rPr>
              <a:t>Explosive Ordnance Disposal</a:t>
            </a:r>
            <a:r>
              <a:rPr lang="bg-BG" sz="2000" dirty="0" smtClean="0">
                <a:solidFill>
                  <a:srgbClr val="FF0000"/>
                </a:solidFill>
              </a:rPr>
              <a:t>)</a:t>
            </a:r>
            <a:endParaRPr lang="bg-BG" sz="2000" dirty="0" smtClean="0">
              <a:solidFill>
                <a:srgbClr val="FF0000"/>
              </a:solidFill>
            </a:endParaRPr>
          </a:p>
        </p:txBody>
      </p:sp>
      <p:grpSp>
        <p:nvGrpSpPr>
          <p:cNvPr id="6" name="Group 6"/>
          <p:cNvGrpSpPr>
            <a:grpSpLocks/>
          </p:cNvGrpSpPr>
          <p:nvPr/>
        </p:nvGrpSpPr>
        <p:grpSpPr bwMode="auto">
          <a:xfrm>
            <a:off x="5022273" y="1267533"/>
            <a:ext cx="557783" cy="292608"/>
            <a:chOff x="2633" y="1481"/>
            <a:chExt cx="320" cy="192"/>
          </a:xfrm>
        </p:grpSpPr>
        <p:sp>
          <p:nvSpPr>
            <p:cNvPr id="7" name="Line 7"/>
            <p:cNvSpPr>
              <a:spLocks noChangeShapeType="1"/>
            </p:cNvSpPr>
            <p:nvPr/>
          </p:nvSpPr>
          <p:spPr bwMode="auto">
            <a:xfrm>
              <a:off x="2633" y="1481"/>
              <a:ext cx="320" cy="0"/>
            </a:xfrm>
            <a:prstGeom prst="line">
              <a:avLst/>
            </a:prstGeom>
            <a:noFill/>
            <a:ln w="76200">
              <a:solidFill>
                <a:srgbClr val="FF0000"/>
              </a:solidFill>
              <a:round/>
              <a:headEnd/>
              <a:tailEnd/>
            </a:ln>
            <a:effectLst/>
            <a:extLst/>
          </p:spPr>
          <p:txBody>
            <a:bodyPr>
              <a:spAutoFit/>
            </a:bodyPr>
            <a:lstStyle/>
            <a:p>
              <a:pPr fontAlgn="auto">
                <a:spcBef>
                  <a:spcPts val="0"/>
                </a:spcBef>
                <a:spcAft>
                  <a:spcPts val="0"/>
                </a:spcAft>
                <a:defRPr/>
              </a:pPr>
              <a:endParaRPr lang="bg-BG" sz="1400">
                <a:effectLst>
                  <a:outerShdw blurRad="38100" dist="38100" dir="2700000" algn="tl">
                    <a:srgbClr val="000000">
                      <a:alpha val="43137"/>
                    </a:srgbClr>
                  </a:outerShdw>
                </a:effectLst>
                <a:latin typeface="+mn-lt"/>
              </a:endParaRPr>
            </a:p>
          </p:txBody>
        </p:sp>
        <p:sp>
          <p:nvSpPr>
            <p:cNvPr id="8" name="Line 8"/>
            <p:cNvSpPr>
              <a:spLocks noChangeShapeType="1"/>
            </p:cNvSpPr>
            <p:nvPr/>
          </p:nvSpPr>
          <p:spPr bwMode="auto">
            <a:xfrm flipV="1">
              <a:off x="2633" y="1665"/>
              <a:ext cx="320" cy="8"/>
            </a:xfrm>
            <a:prstGeom prst="line">
              <a:avLst/>
            </a:prstGeom>
            <a:noFill/>
            <a:ln w="76200">
              <a:solidFill>
                <a:srgbClr val="FF0000"/>
              </a:solidFill>
              <a:round/>
              <a:headEnd/>
              <a:tailEnd/>
            </a:ln>
            <a:effectLst/>
            <a:extLst/>
          </p:spPr>
          <p:txBody>
            <a:bodyPr wrap="square">
              <a:spAutoFit/>
            </a:bodyPr>
            <a:lstStyle/>
            <a:p>
              <a:pPr fontAlgn="auto">
                <a:spcBef>
                  <a:spcPts val="0"/>
                </a:spcBef>
                <a:spcAft>
                  <a:spcPts val="0"/>
                </a:spcAft>
                <a:defRPr/>
              </a:pPr>
              <a:endParaRPr lang="bg-BG" sz="1400">
                <a:effectLst>
                  <a:outerShdw blurRad="38100" dist="38100" dir="2700000" algn="tl">
                    <a:srgbClr val="000000">
                      <a:alpha val="43137"/>
                    </a:srgbClr>
                  </a:outerShdw>
                </a:effectLst>
                <a:latin typeface="+mn-lt"/>
              </a:endParaRPr>
            </a:p>
          </p:txBody>
        </p:sp>
      </p:grpSp>
      <p:sp>
        <p:nvSpPr>
          <p:cNvPr id="9" name="Rectangle 9"/>
          <p:cNvSpPr>
            <a:spLocks noChangeArrowheads="1"/>
          </p:cNvSpPr>
          <p:nvPr/>
        </p:nvSpPr>
        <p:spPr bwMode="auto">
          <a:xfrm>
            <a:off x="5749316" y="892344"/>
            <a:ext cx="3748088" cy="1042987"/>
          </a:xfrm>
          <a:prstGeom prst="rect">
            <a:avLst/>
          </a:prstGeom>
          <a:solidFill>
            <a:srgbClr val="20BC20"/>
          </a:solidFill>
          <a:ln>
            <a:noFill/>
          </a:ln>
          <a:effectLst/>
          <a:extLst/>
        </p:spPr>
        <p:txBody>
          <a:bodyPr/>
          <a:lstStyle/>
          <a:p>
            <a:pPr algn="ctr" fontAlgn="auto">
              <a:spcAft>
                <a:spcPts val="0"/>
              </a:spcAft>
              <a:defRPr/>
            </a:pPr>
            <a:r>
              <a:rPr lang="bg-BG" sz="2400" dirty="0">
                <a:solidFill>
                  <a:schemeClr val="tx2"/>
                </a:solidFill>
                <a:effectLst>
                  <a:outerShdw blurRad="38100" dist="38100" dir="2700000" algn="tl">
                    <a:srgbClr val="000000"/>
                  </a:outerShdw>
                </a:effectLst>
              </a:rPr>
              <a:t>Неутрализиране на взривни бойни припаси</a:t>
            </a:r>
          </a:p>
        </p:txBody>
      </p:sp>
      <p:sp>
        <p:nvSpPr>
          <p:cNvPr id="10" name="Rectangle 3"/>
          <p:cNvSpPr txBox="1">
            <a:spLocks noChangeArrowheads="1"/>
          </p:cNvSpPr>
          <p:nvPr/>
        </p:nvSpPr>
        <p:spPr>
          <a:xfrm>
            <a:off x="852637" y="1871324"/>
            <a:ext cx="4000375" cy="13582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None/>
            </a:pPr>
            <a:r>
              <a:rPr lang="bg-BG" altLang="bg-BG" dirty="0" smtClean="0"/>
              <a:t>	 </a:t>
            </a:r>
            <a:r>
              <a:rPr lang="bg-BG" altLang="bg-BG" sz="1600" b="1" dirty="0" smtClean="0">
                <a:solidFill>
                  <a:srgbClr val="002060"/>
                </a:solidFill>
              </a:rPr>
              <a:t>Откриване, идентифициране, оценка на място, обезвреждане, безопасно транспортиране за последващо унищожаване и унищожаване на невзривени взривни бойни припаси. </a:t>
            </a:r>
            <a:endParaRPr lang="bg-BG" altLang="bg-BG" sz="1600" b="1" dirty="0" smtClean="0">
              <a:solidFill>
                <a:srgbClr val="002060"/>
              </a:solidFill>
            </a:endParaRPr>
          </a:p>
        </p:txBody>
      </p:sp>
      <p:pic>
        <p:nvPicPr>
          <p:cNvPr id="11" name="Picture 15" descr="003WIES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3064" y="1935331"/>
            <a:ext cx="3088640" cy="114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txBox="1">
            <a:spLocks noChangeArrowheads="1"/>
          </p:cNvSpPr>
          <p:nvPr/>
        </p:nvSpPr>
        <p:spPr bwMode="auto">
          <a:xfrm>
            <a:off x="852636" y="3149749"/>
            <a:ext cx="3944813" cy="1017959"/>
          </a:xfrm>
          <a:prstGeom prst="rect">
            <a:avLst/>
          </a:prstGeom>
          <a:solidFill>
            <a:srgbClr val="20BC20"/>
          </a:solidFill>
          <a:extLst/>
        </p:spPr>
        <p:txBody>
          <a:bodyPr>
            <a:normAutofit fontScale="97500"/>
          </a:bodyPr>
          <a:lstStyle>
            <a:lvl1pPr marL="484188" indent="-484188" algn="l" rtl="0" eaLnBrk="0" fontAlgn="base" hangingPunct="0">
              <a:spcBef>
                <a:spcPct val="0"/>
              </a:spcBef>
              <a:spcAft>
                <a:spcPct val="0"/>
              </a:spcAft>
              <a:defRPr sz="42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indent="-484188" algn="l" rtl="0" eaLnBrk="0" fontAlgn="base" hangingPunct="0">
              <a:spcBef>
                <a:spcPct val="0"/>
              </a:spcBef>
              <a:spcAft>
                <a:spcPct val="0"/>
              </a:spcAft>
              <a:defRPr sz="4200">
                <a:solidFill>
                  <a:srgbClr val="FF5C9C"/>
                </a:solidFill>
                <a:latin typeface="Century Gothic" pitchFamily="34" charset="0"/>
              </a:defRPr>
            </a:lvl2pPr>
            <a:lvl3pPr marL="484188" indent="-484188" algn="l" rtl="0" eaLnBrk="0" fontAlgn="base" hangingPunct="0">
              <a:spcBef>
                <a:spcPct val="0"/>
              </a:spcBef>
              <a:spcAft>
                <a:spcPct val="0"/>
              </a:spcAft>
              <a:defRPr sz="4200">
                <a:solidFill>
                  <a:srgbClr val="FF5C9C"/>
                </a:solidFill>
                <a:latin typeface="Century Gothic" pitchFamily="34" charset="0"/>
              </a:defRPr>
            </a:lvl3pPr>
            <a:lvl4pPr marL="484188" indent="-484188" algn="l" rtl="0" eaLnBrk="0" fontAlgn="base" hangingPunct="0">
              <a:spcBef>
                <a:spcPct val="0"/>
              </a:spcBef>
              <a:spcAft>
                <a:spcPct val="0"/>
              </a:spcAft>
              <a:defRPr sz="4200">
                <a:solidFill>
                  <a:srgbClr val="FF5C9C"/>
                </a:solidFill>
                <a:latin typeface="Century Gothic" pitchFamily="34" charset="0"/>
              </a:defRPr>
            </a:lvl4pPr>
            <a:lvl5pPr marL="484188" indent="-484188" algn="l" rtl="0" eaLnBrk="0" fontAlgn="base" hangingPunct="0">
              <a:spcBef>
                <a:spcPct val="0"/>
              </a:spcBef>
              <a:spcAft>
                <a:spcPct val="0"/>
              </a:spcAft>
              <a:defRPr sz="4200">
                <a:solidFill>
                  <a:srgbClr val="FF5C9C"/>
                </a:solidFill>
                <a:latin typeface="Century Gothic" pitchFamily="34" charset="0"/>
              </a:defRPr>
            </a:lvl5pPr>
            <a:lvl6pPr marL="941388" indent="-484188" algn="l" rtl="0" fontAlgn="base">
              <a:spcBef>
                <a:spcPct val="0"/>
              </a:spcBef>
              <a:spcAft>
                <a:spcPct val="0"/>
              </a:spcAft>
              <a:defRPr sz="4200">
                <a:solidFill>
                  <a:srgbClr val="FF5C9C"/>
                </a:solidFill>
                <a:latin typeface="Century Gothic" pitchFamily="34" charset="0"/>
              </a:defRPr>
            </a:lvl6pPr>
            <a:lvl7pPr marL="1398588" indent="-484188" algn="l" rtl="0" fontAlgn="base">
              <a:spcBef>
                <a:spcPct val="0"/>
              </a:spcBef>
              <a:spcAft>
                <a:spcPct val="0"/>
              </a:spcAft>
              <a:defRPr sz="4200">
                <a:solidFill>
                  <a:srgbClr val="FF5C9C"/>
                </a:solidFill>
                <a:latin typeface="Century Gothic" pitchFamily="34" charset="0"/>
              </a:defRPr>
            </a:lvl7pPr>
            <a:lvl8pPr marL="1855788" indent="-484188" algn="l" rtl="0" fontAlgn="base">
              <a:spcBef>
                <a:spcPct val="0"/>
              </a:spcBef>
              <a:spcAft>
                <a:spcPct val="0"/>
              </a:spcAft>
              <a:defRPr sz="4200">
                <a:solidFill>
                  <a:srgbClr val="FF5C9C"/>
                </a:solidFill>
                <a:latin typeface="Century Gothic" pitchFamily="34" charset="0"/>
              </a:defRPr>
            </a:lvl8pPr>
            <a:lvl9pPr marL="2312988" indent="-484188" algn="l" rtl="0" fontAlgn="base">
              <a:spcBef>
                <a:spcPct val="0"/>
              </a:spcBef>
              <a:spcAft>
                <a:spcPct val="0"/>
              </a:spcAft>
              <a:defRPr sz="4200">
                <a:solidFill>
                  <a:srgbClr val="FF5C9C"/>
                </a:solidFill>
                <a:latin typeface="Century Gothic" pitchFamily="34" charset="0"/>
              </a:defRPr>
            </a:lvl9pPr>
          </a:lstStyle>
          <a:p>
            <a:pPr marL="484632" indent="0" algn="ctr" eaLnBrk="1" fontAlgn="auto" hangingPunct="1">
              <a:spcAft>
                <a:spcPts val="0"/>
              </a:spcAft>
              <a:defRPr/>
            </a:pPr>
            <a:r>
              <a:rPr lang="en-US" sz="2000" b="1" dirty="0" smtClean="0">
                <a:solidFill>
                  <a:schemeClr val="accent1">
                    <a:tint val="83000"/>
                    <a:satMod val="150000"/>
                  </a:schemeClr>
                </a:solidFill>
              </a:rPr>
              <a:t>IEDD</a:t>
            </a:r>
            <a:r>
              <a:rPr lang="bg-BG" sz="2000" b="1" dirty="0" smtClean="0">
                <a:solidFill>
                  <a:schemeClr val="accent1">
                    <a:tint val="83000"/>
                    <a:satMod val="150000"/>
                  </a:schemeClr>
                </a:solidFill>
              </a:rPr>
              <a:t> </a:t>
            </a:r>
            <a:r>
              <a:rPr lang="bg-BG" sz="2000" dirty="0" smtClean="0">
                <a:solidFill>
                  <a:schemeClr val="accent1">
                    <a:tint val="83000"/>
                    <a:satMod val="150000"/>
                  </a:schemeClr>
                </a:solidFill>
              </a:rPr>
              <a:t/>
            </a:r>
            <a:br>
              <a:rPr lang="bg-BG" sz="2000" dirty="0" smtClean="0">
                <a:solidFill>
                  <a:schemeClr val="accent1">
                    <a:tint val="83000"/>
                    <a:satMod val="150000"/>
                  </a:schemeClr>
                </a:solidFill>
              </a:rPr>
            </a:br>
            <a:r>
              <a:rPr lang="bg-BG" sz="2000" dirty="0" smtClean="0">
                <a:solidFill>
                  <a:schemeClr val="accent1">
                    <a:tint val="83000"/>
                    <a:satMod val="150000"/>
                  </a:schemeClr>
                </a:solidFill>
              </a:rPr>
              <a:t>(</a:t>
            </a:r>
            <a:r>
              <a:rPr lang="en-US" sz="2000" dirty="0" smtClean="0">
                <a:solidFill>
                  <a:schemeClr val="accent1">
                    <a:tint val="83000"/>
                    <a:satMod val="150000"/>
                  </a:schemeClr>
                </a:solidFill>
              </a:rPr>
              <a:t>Improvised Explosive Device Disposal</a:t>
            </a:r>
            <a:r>
              <a:rPr lang="bg-BG" sz="2000" dirty="0" smtClean="0">
                <a:solidFill>
                  <a:schemeClr val="accent1">
                    <a:tint val="83000"/>
                    <a:satMod val="150000"/>
                  </a:schemeClr>
                </a:solidFill>
              </a:rPr>
              <a:t>)</a:t>
            </a:r>
          </a:p>
        </p:txBody>
      </p:sp>
      <p:pic>
        <p:nvPicPr>
          <p:cNvPr id="14" name="Picture 7" descr="240px_O2003-12-12-1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160" y="4212007"/>
            <a:ext cx="3072384" cy="205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6"/>
          <p:cNvGrpSpPr>
            <a:grpSpLocks/>
          </p:cNvGrpSpPr>
          <p:nvPr/>
        </p:nvGrpSpPr>
        <p:grpSpPr bwMode="auto">
          <a:xfrm rot="10800000" flipV="1">
            <a:off x="5022273" y="3673670"/>
            <a:ext cx="557783" cy="215367"/>
            <a:chOff x="2633" y="1481"/>
            <a:chExt cx="320" cy="192"/>
          </a:xfrm>
        </p:grpSpPr>
        <p:sp>
          <p:nvSpPr>
            <p:cNvPr id="16" name="Line 7"/>
            <p:cNvSpPr>
              <a:spLocks noChangeShapeType="1"/>
            </p:cNvSpPr>
            <p:nvPr/>
          </p:nvSpPr>
          <p:spPr bwMode="auto">
            <a:xfrm>
              <a:off x="2633" y="1481"/>
              <a:ext cx="320" cy="0"/>
            </a:xfrm>
            <a:prstGeom prst="line">
              <a:avLst/>
            </a:prstGeom>
            <a:noFill/>
            <a:ln w="76200">
              <a:solidFill>
                <a:srgbClr val="FF0000"/>
              </a:solidFill>
              <a:round/>
              <a:headEnd/>
              <a:tailEnd/>
            </a:ln>
            <a:effectLst/>
            <a:extLst/>
          </p:spPr>
          <p:txBody>
            <a:bodyPr>
              <a:spAutoFit/>
            </a:bodyPr>
            <a:lstStyle/>
            <a:p>
              <a:pPr fontAlgn="auto">
                <a:spcBef>
                  <a:spcPts val="0"/>
                </a:spcBef>
                <a:spcAft>
                  <a:spcPts val="0"/>
                </a:spcAft>
                <a:defRPr/>
              </a:pPr>
              <a:endParaRPr lang="bg-BG" sz="1400">
                <a:effectLst>
                  <a:outerShdw blurRad="38100" dist="38100" dir="2700000" algn="tl">
                    <a:srgbClr val="000000">
                      <a:alpha val="43137"/>
                    </a:srgbClr>
                  </a:outerShdw>
                </a:effectLst>
                <a:latin typeface="+mn-lt"/>
              </a:endParaRPr>
            </a:p>
          </p:txBody>
        </p:sp>
        <p:sp>
          <p:nvSpPr>
            <p:cNvPr id="17" name="Line 8"/>
            <p:cNvSpPr>
              <a:spLocks noChangeShapeType="1"/>
            </p:cNvSpPr>
            <p:nvPr/>
          </p:nvSpPr>
          <p:spPr bwMode="auto">
            <a:xfrm flipV="1">
              <a:off x="2633" y="1665"/>
              <a:ext cx="320" cy="8"/>
            </a:xfrm>
            <a:prstGeom prst="line">
              <a:avLst/>
            </a:prstGeom>
            <a:noFill/>
            <a:ln w="76200">
              <a:solidFill>
                <a:srgbClr val="FF0000"/>
              </a:solidFill>
              <a:round/>
              <a:headEnd/>
              <a:tailEnd/>
            </a:ln>
            <a:effectLst/>
            <a:extLst/>
          </p:spPr>
          <p:txBody>
            <a:bodyPr wrap="square">
              <a:spAutoFit/>
            </a:bodyPr>
            <a:lstStyle/>
            <a:p>
              <a:pPr fontAlgn="auto">
                <a:spcBef>
                  <a:spcPts val="0"/>
                </a:spcBef>
                <a:spcAft>
                  <a:spcPts val="0"/>
                </a:spcAft>
                <a:defRPr/>
              </a:pPr>
              <a:endParaRPr lang="bg-BG" sz="1400">
                <a:effectLst>
                  <a:outerShdw blurRad="38100" dist="38100" dir="2700000" algn="tl">
                    <a:srgbClr val="000000">
                      <a:alpha val="43137"/>
                    </a:srgbClr>
                  </a:outerShdw>
                </a:effectLst>
                <a:latin typeface="+mn-lt"/>
              </a:endParaRPr>
            </a:p>
          </p:txBody>
        </p:sp>
      </p:grpSp>
      <p:sp>
        <p:nvSpPr>
          <p:cNvPr id="18" name="Rectangle 9"/>
          <p:cNvSpPr>
            <a:spLocks noChangeArrowheads="1"/>
          </p:cNvSpPr>
          <p:nvPr/>
        </p:nvSpPr>
        <p:spPr bwMode="auto">
          <a:xfrm>
            <a:off x="5804878" y="3149750"/>
            <a:ext cx="3636963" cy="1147930"/>
          </a:xfrm>
          <a:prstGeom prst="rect">
            <a:avLst/>
          </a:prstGeom>
          <a:solidFill>
            <a:srgbClr val="20BC20"/>
          </a:solidFill>
          <a:ln>
            <a:noFill/>
          </a:ln>
          <a:effectLst/>
          <a:extLst/>
        </p:spPr>
        <p:txBody>
          <a:bodyPr/>
          <a:lstStyle/>
          <a:p>
            <a:pPr algn="ctr" fontAlgn="auto">
              <a:spcAft>
                <a:spcPts val="0"/>
              </a:spcAft>
              <a:defRPr/>
            </a:pPr>
            <a:r>
              <a:rPr lang="bg-BG" sz="2400" dirty="0">
                <a:solidFill>
                  <a:schemeClr val="tx2"/>
                </a:solidFill>
                <a:effectLst>
                  <a:outerShdw blurRad="38100" dist="38100" dir="2700000" algn="tl">
                    <a:srgbClr val="000000"/>
                  </a:outerShdw>
                </a:effectLst>
              </a:rPr>
              <a:t>Неутрализиране на импровизирани взривни устройства</a:t>
            </a:r>
          </a:p>
        </p:txBody>
      </p:sp>
      <p:sp>
        <p:nvSpPr>
          <p:cNvPr id="19" name="Rectangle 3"/>
          <p:cNvSpPr txBox="1">
            <a:spLocks noChangeArrowheads="1"/>
          </p:cNvSpPr>
          <p:nvPr/>
        </p:nvSpPr>
        <p:spPr bwMode="auto">
          <a:xfrm>
            <a:off x="5221224" y="4286556"/>
            <a:ext cx="4220617" cy="1999644"/>
          </a:xfrm>
          <a:prstGeom prst="rect">
            <a:avLst/>
          </a:prstGeom>
          <a:noFill/>
          <a:ln>
            <a:noFill/>
          </a:ln>
          <a:extLst/>
        </p:spPr>
        <p:txBody>
          <a:bodyPr>
            <a:normAutofit fontScale="25000" lnSpcReduction="20000"/>
          </a:bodyPr>
          <a:lstStyle>
            <a:lvl1pPr marL="447675"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FF90B2"/>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448056" indent="-384048" algn="just" eaLnBrk="1" fontAlgn="auto" hangingPunct="1">
              <a:lnSpc>
                <a:spcPct val="120000"/>
              </a:lnSpc>
              <a:spcAft>
                <a:spcPts val="0"/>
              </a:spcAft>
              <a:buFont typeface="Wingdings" pitchFamily="2" charset="2"/>
              <a:buNone/>
              <a:defRPr/>
            </a:pPr>
            <a:r>
              <a:rPr lang="bg-BG" sz="800" dirty="0" smtClean="0"/>
              <a:t>	</a:t>
            </a:r>
            <a:r>
              <a:rPr lang="bg-BG" sz="4900" dirty="0" smtClean="0"/>
              <a:t> </a:t>
            </a:r>
            <a:r>
              <a:rPr lang="bg-BG" sz="6400" b="1" dirty="0" smtClean="0">
                <a:solidFill>
                  <a:srgbClr val="002060"/>
                </a:solidFill>
              </a:rPr>
              <a:t>Откриване, идентифициране, оценка на място, обезвреждане, безопасно транспортиране за последяващо унищожаване и унищожаване на импровизирани взривни устройства, които представляват потенциална опасност за нанасяне на вреда и разрушения</a:t>
            </a:r>
          </a:p>
        </p:txBody>
      </p:sp>
    </p:spTree>
    <p:extLst>
      <p:ext uri="{BB962C8B-B14F-4D97-AF65-F5344CB8AC3E}">
        <p14:creationId xmlns:p14="http://schemas.microsoft.com/office/powerpoint/2010/main" val="365569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mph" presetSubtype="0" fill="hold" nodeType="afterEffect">
                                  <p:stCondLst>
                                    <p:cond delay="0"/>
                                  </p:stCondLst>
                                  <p:childTnLst>
                                    <p:animScale>
                                      <p:cBhvr>
                                        <p:cTn id="18" dur="1000" fill="hold"/>
                                        <p:tgtEl>
                                          <p:spTgt spid="6"/>
                                        </p:tgtEl>
                                      </p:cBhvr>
                                      <p:by x="150000" y="150000"/>
                                    </p:animScale>
                                  </p:childTnLst>
                                </p:cTn>
                              </p:par>
                            </p:childTnLst>
                          </p:cTn>
                        </p:par>
                        <p:par>
                          <p:cTn id="19" fill="hold">
                            <p:stCondLst>
                              <p:cond delay="3000"/>
                            </p:stCondLst>
                            <p:childTnLst>
                              <p:par>
                                <p:cTn id="20" presetID="51" presetClass="entr" presetSubtype="0" fill="hold" grpId="0" nodeType="afterEffect">
                                  <p:stCondLst>
                                    <p:cond delay="1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770" decel="100000"/>
                                        <p:tgtEl>
                                          <p:spTgt spid="9"/>
                                        </p:tgtEl>
                                      </p:cBhvr>
                                    </p:animEffect>
                                    <p:animScale>
                                      <p:cBhvr>
                                        <p:cTn id="23" dur="770" decel="100000"/>
                                        <p:tgtEl>
                                          <p:spTgt spid="9"/>
                                        </p:tgtEl>
                                      </p:cBhvr>
                                      <p:from x="10000" y="10000"/>
                                      <p:to x="200000" y="450000"/>
                                    </p:animScale>
                                    <p:animScale>
                                      <p:cBhvr>
                                        <p:cTn id="24" dur="1230" accel="100000" fill="hold">
                                          <p:stCondLst>
                                            <p:cond delay="770"/>
                                          </p:stCondLst>
                                        </p:cTn>
                                        <p:tgtEl>
                                          <p:spTgt spid="9"/>
                                        </p:tgtEl>
                                      </p:cBhvr>
                                      <p:from x="200000" y="450000"/>
                                      <p:to x="100000" y="100000"/>
                                    </p:animScale>
                                    <p:set>
                                      <p:cBhvr>
                                        <p:cTn id="25" dur="770" fill="hold"/>
                                        <p:tgtEl>
                                          <p:spTgt spid="9"/>
                                        </p:tgtEl>
                                        <p:attrNameLst>
                                          <p:attrName>ppt_x</p:attrName>
                                        </p:attrNameLst>
                                      </p:cBhvr>
                                      <p:to>
                                        <p:strVal val="(0.5)"/>
                                      </p:to>
                                    </p:set>
                                    <p:anim from="(0.5)" to="(#ppt_x)" calcmode="lin" valueType="num">
                                      <p:cBhvr>
                                        <p:cTn id="26" dur="1230" accel="100000" fill="hold">
                                          <p:stCondLst>
                                            <p:cond delay="770"/>
                                          </p:stCondLst>
                                        </p:cTn>
                                        <p:tgtEl>
                                          <p:spTgt spid="9"/>
                                        </p:tgtEl>
                                        <p:attrNameLst>
                                          <p:attrName>ppt_x</p:attrName>
                                        </p:attrNameLst>
                                      </p:cBhvr>
                                    </p:anim>
                                    <p:set>
                                      <p:cBhvr>
                                        <p:cTn id="27" dur="770" fill="hold"/>
                                        <p:tgtEl>
                                          <p:spTgt spid="9"/>
                                        </p:tgtEl>
                                        <p:attrNameLst>
                                          <p:attrName>ppt_y</p:attrName>
                                        </p:attrNameLst>
                                      </p:cBhvr>
                                      <p:to>
                                        <p:strVal val="(#ppt_y+0.4)"/>
                                      </p:to>
                                    </p:set>
                                    <p:anim from="(#ppt_y+0.4)" to="(#ppt_y)" calcmode="lin" valueType="num">
                                      <p:cBhvr>
                                        <p:cTn id="28" dur="1230" accel="100000" fill="hold">
                                          <p:stCondLst>
                                            <p:cond delay="770"/>
                                          </p:stCondLst>
                                        </p:cTn>
                                        <p:tgtEl>
                                          <p:spTgt spid="9"/>
                                        </p:tgtEl>
                                        <p:attrNameLst>
                                          <p:attrName>ppt_y</p:attrName>
                                        </p:attrNameLst>
                                      </p:cBhvr>
                                    </p:anim>
                                  </p:childTnLst>
                                </p:cTn>
                              </p:par>
                            </p:childTnLst>
                          </p:cTn>
                        </p:par>
                        <p:par>
                          <p:cTn id="29" fill="hold">
                            <p:stCondLst>
                              <p:cond delay="6000"/>
                            </p:stCondLst>
                            <p:childTnLst>
                              <p:par>
                                <p:cTn id="30" presetID="42" presetClass="entr" presetSubtype="0" fill="hold" grpId="0" nodeType="afterEffect">
                                  <p:stCondLst>
                                    <p:cond delay="200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1000"/>
                                        <p:tgtEl>
                                          <p:spTgt spid="10">
                                            <p:txEl>
                                              <p:pRg st="0" end="0"/>
                                            </p:txEl>
                                          </p:spTgt>
                                        </p:tgtEl>
                                      </p:cBhvr>
                                    </p:animEffect>
                                    <p:anim calcmode="lin" valueType="num">
                                      <p:cBhvr>
                                        <p:cTn id="3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5" fill="hold">
                            <p:stCondLst>
                              <p:cond delay="9000"/>
                            </p:stCondLst>
                            <p:childTnLst>
                              <p:par>
                                <p:cTn id="36" presetID="1" presetClass="entr" presetSubtype="0" fill="hold" nodeType="afterEffect">
                                  <p:stCondLst>
                                    <p:cond delay="0"/>
                                  </p:stCondLst>
                                  <p:childTnLst>
                                    <p:set>
                                      <p:cBhvr>
                                        <p:cTn id="37" dur="1" fill="hold">
                                          <p:stCondLst>
                                            <p:cond delay="499"/>
                                          </p:stCondLst>
                                        </p:cTn>
                                        <p:tgtEl>
                                          <p:spTgt spid="13"/>
                                        </p:tgtEl>
                                        <p:attrNameLst>
                                          <p:attrName>style.visibility</p:attrName>
                                        </p:attrNameLst>
                                      </p:cBhvr>
                                      <p:to>
                                        <p:strVal val="visible"/>
                                      </p:to>
                                    </p:set>
                                  </p:childTnLst>
                                </p:cTn>
                              </p:par>
                            </p:childTnLst>
                          </p:cTn>
                        </p:par>
                        <p:par>
                          <p:cTn id="38" fill="hold">
                            <p:stCondLst>
                              <p:cond delay="9500"/>
                            </p:stCondLst>
                            <p:childTnLst>
                              <p:par>
                                <p:cTn id="39" presetID="42"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par>
                          <p:cTn id="44" fill="hold">
                            <p:stCondLst>
                              <p:cond delay="10500"/>
                            </p:stCondLst>
                            <p:childTnLst>
                              <p:par>
                                <p:cTn id="45" presetID="6" presetClass="emph" presetSubtype="0" fill="hold" nodeType="afterEffect">
                                  <p:stCondLst>
                                    <p:cond delay="0"/>
                                  </p:stCondLst>
                                  <p:childTnLst>
                                    <p:animScale>
                                      <p:cBhvr>
                                        <p:cTn id="46" dur="1000" fill="hold"/>
                                        <p:tgtEl>
                                          <p:spTgt spid="15"/>
                                        </p:tgtEl>
                                      </p:cBhvr>
                                      <p:by x="150000" y="150000"/>
                                    </p:animScale>
                                  </p:childTnLst>
                                </p:cTn>
                              </p:par>
                            </p:childTnLst>
                          </p:cTn>
                        </p:par>
                        <p:par>
                          <p:cTn id="47" fill="hold">
                            <p:stCondLst>
                              <p:cond delay="11500"/>
                            </p:stCondLst>
                            <p:childTnLst>
                              <p:par>
                                <p:cTn id="48" presetID="1" presetClass="entr" presetSubtype="0" fill="hold" grpId="0" nodeType="afterEffect">
                                  <p:stCondLst>
                                    <p:cond delay="1000"/>
                                  </p:stCondLst>
                                  <p:childTnLst>
                                    <p:set>
                                      <p:cBhvr>
                                        <p:cTn id="49" dur="1" fill="hold">
                                          <p:stCondLst>
                                            <p:cond delay="499"/>
                                          </p:stCondLst>
                                        </p:cTn>
                                        <p:tgtEl>
                                          <p:spTgt spid="18"/>
                                        </p:tgtEl>
                                        <p:attrNameLst>
                                          <p:attrName>style.visibility</p:attrName>
                                        </p:attrNameLst>
                                      </p:cBhvr>
                                      <p:to>
                                        <p:strVal val="visible"/>
                                      </p:to>
                                    </p:set>
                                  </p:childTnLst>
                                </p:cTn>
                              </p:par>
                            </p:childTnLst>
                          </p:cTn>
                        </p:par>
                        <p:par>
                          <p:cTn id="50" fill="hold">
                            <p:stCondLst>
                              <p:cond delay="13000"/>
                            </p:stCondLst>
                            <p:childTnLst>
                              <p:par>
                                <p:cTn id="51" presetID="1" presetClass="entr" presetSubtype="0" fill="hold" grpId="0" nodeType="afterEffect">
                                  <p:stCondLst>
                                    <p:cond delay="2000"/>
                                  </p:stCondLst>
                                  <p:childTnLst>
                                    <p:set>
                                      <p:cBhvr>
                                        <p:cTn id="52" dur="1" fill="hold">
                                          <p:stCondLst>
                                            <p:cond delay="499"/>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build="p"/>
      <p:bldP spid="18" grpId="0" animBg="1" autoUpdateAnimBg="0"/>
      <p:bldP spid="19" grpId="0" build="p" autoUpdateAnimBg="0" advAuto="200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p:cNvSpPr>
            <a:spLocks noGrp="1"/>
          </p:cNvSpPr>
          <p:nvPr>
            <p:ph type="ftr" sz="quarter" idx="11"/>
          </p:nvPr>
        </p:nvSpPr>
        <p:spPr/>
        <p:txBody>
          <a:bodyPr/>
          <a:lstStyle/>
          <a:p>
            <a:r>
              <a:rPr lang="ru-RU" dirty="0"/>
              <a:t>Национален </a:t>
            </a:r>
            <a:r>
              <a:rPr lang="ru-RU" dirty="0" err="1"/>
              <a:t>военен</a:t>
            </a:r>
            <a:r>
              <a:rPr lang="ru-RU"/>
              <a:t> университет „Васил Левски“ Некласифицирана информация</a:t>
            </a:r>
            <a:endParaRPr lang="bg-BG" dirty="0"/>
          </a:p>
        </p:txBody>
      </p:sp>
      <p:sp>
        <p:nvSpPr>
          <p:cNvPr id="4" name="Контейнер за номер на слайда 3"/>
          <p:cNvSpPr>
            <a:spLocks noGrp="1"/>
          </p:cNvSpPr>
          <p:nvPr>
            <p:ph type="sldNum" sz="quarter" idx="12"/>
          </p:nvPr>
        </p:nvSpPr>
        <p:spPr/>
        <p:txBody>
          <a:bodyPr/>
          <a:lstStyle/>
          <a:p>
            <a:fld id="{309220AF-99D2-4088-BF11-A2536404386D}" type="slidenum">
              <a:rPr lang="en-GB" smtClean="0"/>
              <a:pPr/>
              <a:t>18</a:t>
            </a:fld>
            <a:endParaRPr lang="en-GB" dirty="0"/>
          </a:p>
        </p:txBody>
      </p:sp>
      <p:sp>
        <p:nvSpPr>
          <p:cNvPr id="6" name="Text Box 24">
            <a:extLst>
              <a:ext uri="{FF2B5EF4-FFF2-40B4-BE49-F238E27FC236}">
                <a16:creationId xmlns:a16="http://schemas.microsoft.com/office/drawing/2014/main" id="{F352E8A9-E434-65C0-CE9E-CDD3A52F9B34}"/>
              </a:ext>
            </a:extLst>
          </p:cNvPr>
          <p:cNvSpPr txBox="1">
            <a:spLocks noChangeArrowheads="1"/>
          </p:cNvSpPr>
          <p:nvPr/>
        </p:nvSpPr>
        <p:spPr bwMode="auto">
          <a:xfrm>
            <a:off x="1581912" y="899891"/>
            <a:ext cx="9619488"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bg-BG" altLang="bg-BG" b="1" dirty="0" smtClean="0">
                <a:effectLst>
                  <a:outerShdw blurRad="38100" dist="38100" dir="2700000" algn="tl">
                    <a:srgbClr val="FFFFFF"/>
                  </a:outerShdw>
                </a:effectLst>
                <a:latin typeface="Arial" panose="020B0604020202020204" pitchFamily="34" charset="0"/>
                <a:cs typeface="Arial" panose="020B0604020202020204" pitchFamily="34" charset="0"/>
              </a:rPr>
              <a:t>2. </a:t>
            </a:r>
            <a:r>
              <a:rPr lang="bg-BG" altLang="en-US" b="1" dirty="0">
                <a:effectLst>
                  <a:outerShdw blurRad="38100" dist="38100" dir="2700000" algn="tl">
                    <a:srgbClr val="C0C0C0"/>
                  </a:outerShdw>
                </a:effectLst>
                <a:latin typeface="Arial" panose="020B0604020202020204" pitchFamily="34" charset="0"/>
                <a:cs typeface="Arial" panose="020B0604020202020204" pitchFamily="34" charset="0"/>
              </a:rPr>
              <a:t>ОЦЕЛЯВАНЕ ПРИ ОТКРИВАНЕ НА </a:t>
            </a:r>
            <a:r>
              <a:rPr lang="bg-BG" altLang="en-US" b="1" dirty="0" smtClean="0">
                <a:effectLst>
                  <a:outerShdw blurRad="38100" dist="38100" dir="2700000" algn="tl">
                    <a:srgbClr val="C0C0C0"/>
                  </a:outerShdw>
                </a:effectLst>
                <a:latin typeface="Arial" panose="020B0604020202020204" pitchFamily="34" charset="0"/>
                <a:cs typeface="Arial" panose="020B0604020202020204" pitchFamily="34" charset="0"/>
              </a:rPr>
              <a:t>ИМПРОВИЗИРАНИ ВЗРИВНИ УСТРОЙСТВА</a:t>
            </a:r>
            <a:endPar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 name="Правоъгълник 1"/>
          <p:cNvSpPr/>
          <p:nvPr/>
        </p:nvSpPr>
        <p:spPr>
          <a:xfrm>
            <a:off x="480060" y="1269223"/>
            <a:ext cx="11029950" cy="4770537"/>
          </a:xfrm>
          <a:prstGeom prst="rect">
            <a:avLst/>
          </a:prstGeom>
        </p:spPr>
        <p:txBody>
          <a:bodyPr wrap="square">
            <a:spAutoFit/>
          </a:bodyPr>
          <a:lstStyle/>
          <a:p>
            <a:r>
              <a:rPr lang="bg-BG" sz="1600" b="1" dirty="0" smtClean="0">
                <a:latin typeface="Arial" panose="020B0604020202020204" pitchFamily="34" charset="0"/>
                <a:cs typeface="Arial" panose="020B0604020202020204" pitchFamily="34" charset="0"/>
              </a:rPr>
              <a:t>       Признаци </a:t>
            </a:r>
            <a:r>
              <a:rPr lang="bg-BG" sz="1600" b="1" dirty="0">
                <a:latin typeface="Arial" panose="020B0604020202020204" pitchFamily="34" charset="0"/>
                <a:cs typeface="Arial" panose="020B0604020202020204" pitchFamily="34" charset="0"/>
              </a:rPr>
              <a:t>за наличие на ИВУ:</a:t>
            </a:r>
            <a:endParaRPr lang="bg-BG" sz="1600" dirty="0">
              <a:latin typeface="Arial" panose="020B0604020202020204" pitchFamily="34" charset="0"/>
              <a:cs typeface="Arial" panose="020B0604020202020204" pitchFamily="34" charset="0"/>
            </a:endParaRPr>
          </a:p>
          <a:p>
            <a:r>
              <a:rPr lang="bg-BG" sz="1600" dirty="0" smtClean="0">
                <a:latin typeface="Arial" panose="020B0604020202020204" pitchFamily="34" charset="0"/>
                <a:cs typeface="Arial" panose="020B0604020202020204" pitchFamily="34" charset="0"/>
              </a:rPr>
              <a:t>       - </a:t>
            </a:r>
            <a:r>
              <a:rPr lang="bg-BG" sz="1600" dirty="0">
                <a:latin typeface="Arial" panose="020B0604020202020204" pitchFamily="34" charset="0"/>
                <a:cs typeface="Arial" panose="020B0604020202020204" pitchFamily="34" charset="0"/>
              </a:rPr>
              <a:t>Следи от изкопни дейности на повърхността на земята, наличие на проводници, детониращ шнур или част от ИВУ;</a:t>
            </a:r>
          </a:p>
          <a:p>
            <a:r>
              <a:rPr lang="bg-BG" sz="1600" dirty="0" smtClean="0">
                <a:latin typeface="Arial" panose="020B0604020202020204" pitchFamily="34" charset="0"/>
                <a:cs typeface="Arial" panose="020B0604020202020204" pitchFamily="34" charset="0"/>
              </a:rPr>
              <a:t>       - </a:t>
            </a:r>
            <a:r>
              <a:rPr lang="bg-BG" sz="1600" dirty="0">
                <a:latin typeface="Arial" panose="020B0604020202020204" pitchFamily="34" charset="0"/>
                <a:cs typeface="Arial" panose="020B0604020202020204" pitchFamily="34" charset="0"/>
              </a:rPr>
              <a:t>Следи от човешко присъствие (изоставени опаковки от различни продукти);</a:t>
            </a:r>
          </a:p>
          <a:p>
            <a:r>
              <a:rPr lang="bg-BG" sz="1600" dirty="0" smtClean="0">
                <a:latin typeface="Arial" panose="020B0604020202020204" pitchFamily="34" charset="0"/>
                <a:cs typeface="Arial" panose="020B0604020202020204" pitchFamily="34" charset="0"/>
              </a:rPr>
              <a:t>       - </a:t>
            </a:r>
            <a:r>
              <a:rPr lang="bg-BG" sz="1600" dirty="0">
                <a:latin typeface="Arial" panose="020B0604020202020204" pitchFamily="34" charset="0"/>
                <a:cs typeface="Arial" panose="020B0604020202020204" pitchFamily="34" charset="0"/>
              </a:rPr>
              <a:t>Липса на местно население  на места където обикновено те пребивават;</a:t>
            </a:r>
          </a:p>
          <a:p>
            <a:r>
              <a:rPr lang="bg-BG" sz="1600" dirty="0" smtClean="0">
                <a:latin typeface="Arial" panose="020B0604020202020204" pitchFamily="34" charset="0"/>
                <a:cs typeface="Arial" panose="020B0604020202020204" pitchFamily="34" charset="0"/>
              </a:rPr>
              <a:t>       - </a:t>
            </a:r>
            <a:r>
              <a:rPr lang="bg-BG" sz="1600" dirty="0">
                <a:latin typeface="Arial" panose="020B0604020202020204" pitchFamily="34" charset="0"/>
                <a:cs typeface="Arial" panose="020B0604020202020204" pitchFamily="34" charset="0"/>
              </a:rPr>
              <a:t>Наличие на линии неестествени за терена;</a:t>
            </a:r>
          </a:p>
          <a:p>
            <a:r>
              <a:rPr lang="bg-BG" sz="1600" dirty="0" smtClean="0">
                <a:latin typeface="Arial" panose="020B0604020202020204" pitchFamily="34" charset="0"/>
                <a:cs typeface="Arial" panose="020B0604020202020204" pitchFamily="34" charset="0"/>
              </a:rPr>
              <a:t>       - </a:t>
            </a:r>
            <a:r>
              <a:rPr lang="bg-BG" sz="1600" dirty="0">
                <a:latin typeface="Arial" panose="020B0604020202020204" pitchFamily="34" charset="0"/>
                <a:cs typeface="Arial" panose="020B0604020202020204" pitchFamily="34" charset="0"/>
              </a:rPr>
              <a:t>Различно оцветяване на повърхността на почвата;</a:t>
            </a:r>
          </a:p>
          <a:p>
            <a:r>
              <a:rPr lang="bg-BG" sz="1600" dirty="0" smtClean="0">
                <a:latin typeface="Arial" panose="020B0604020202020204" pitchFamily="34" charset="0"/>
                <a:cs typeface="Arial" panose="020B0604020202020204" pitchFamily="34" charset="0"/>
              </a:rPr>
              <a:t>       - </a:t>
            </a:r>
            <a:r>
              <a:rPr lang="bg-BG" sz="1600" dirty="0">
                <a:latin typeface="Arial" panose="020B0604020202020204" pitchFamily="34" charset="0"/>
                <a:cs typeface="Arial" panose="020B0604020202020204" pitchFamily="34" charset="0"/>
              </a:rPr>
              <a:t>Наличие на вдлъбнаитини на повърхността на почвата;</a:t>
            </a:r>
          </a:p>
          <a:p>
            <a:r>
              <a:rPr lang="bg-BG" sz="1600" dirty="0" smtClean="0">
                <a:latin typeface="Arial" panose="020B0604020202020204" pitchFamily="34" charset="0"/>
                <a:cs typeface="Arial" panose="020B0604020202020204" pitchFamily="34" charset="0"/>
              </a:rPr>
              <a:t>       - </a:t>
            </a:r>
            <a:r>
              <a:rPr lang="bg-BG" sz="1600" dirty="0">
                <a:latin typeface="Arial" panose="020B0604020202020204" pitchFamily="34" charset="0"/>
                <a:cs typeface="Arial" panose="020B0604020202020204" pitchFamily="34" charset="0"/>
              </a:rPr>
              <a:t>Наличие на неествествени предмети и обекти на местността (средата);</a:t>
            </a:r>
          </a:p>
          <a:p>
            <a:r>
              <a:rPr lang="bg-BG" sz="1600" dirty="0" smtClean="0">
                <a:latin typeface="Arial" panose="020B0604020202020204" pitchFamily="34" charset="0"/>
                <a:cs typeface="Arial" panose="020B0604020202020204" pitchFamily="34" charset="0"/>
              </a:rPr>
              <a:t>       - </a:t>
            </a:r>
            <a:r>
              <a:rPr lang="bg-BG" sz="1600" dirty="0">
                <a:latin typeface="Arial" panose="020B0604020202020204" pitchFamily="34" charset="0"/>
                <a:cs typeface="Arial" panose="020B0604020202020204" pitchFamily="34" charset="0"/>
              </a:rPr>
              <a:t>Наличие на маркери, надписи и знаци  предупреждаващи местното население за наличие на ИВУ или маркети за ориентиране кога ИВУ да бъде задействано</a:t>
            </a:r>
            <a:r>
              <a:rPr lang="bg-BG" sz="1600" dirty="0" smtClean="0">
                <a:latin typeface="Arial" panose="020B0604020202020204" pitchFamily="34" charset="0"/>
                <a:cs typeface="Arial" panose="020B0604020202020204" pitchFamily="34" charset="0"/>
              </a:rPr>
              <a:t>.</a:t>
            </a:r>
            <a:endParaRPr lang="bg-BG" sz="1600" dirty="0">
              <a:latin typeface="Arial" panose="020B0604020202020204" pitchFamily="34" charset="0"/>
              <a:cs typeface="Arial" panose="020B0604020202020204" pitchFamily="34" charset="0"/>
            </a:endParaRPr>
          </a:p>
          <a:p>
            <a:r>
              <a:rPr lang="bg-BG" sz="1600" b="1" dirty="0" smtClean="0">
                <a:latin typeface="Arial" panose="020B0604020202020204" pitchFamily="34" charset="0"/>
                <a:cs typeface="Arial" panose="020B0604020202020204" pitchFamily="34" charset="0"/>
              </a:rPr>
              <a:t>       Мерки </a:t>
            </a:r>
            <a:r>
              <a:rPr lang="bg-BG" sz="1600" b="1" dirty="0">
                <a:latin typeface="Arial" panose="020B0604020202020204" pitchFamily="34" charset="0"/>
                <a:cs typeface="Arial" panose="020B0604020202020204" pitchFamily="34" charset="0"/>
              </a:rPr>
              <a:t>за предпазване от ИВУ.</a:t>
            </a:r>
            <a:endParaRPr lang="bg-BG" sz="1600" dirty="0">
              <a:latin typeface="Arial" panose="020B0604020202020204" pitchFamily="34" charset="0"/>
              <a:cs typeface="Arial" panose="020B0604020202020204" pitchFamily="34" charset="0"/>
            </a:endParaRPr>
          </a:p>
          <a:p>
            <a:r>
              <a:rPr lang="bg-BG" sz="1600" b="1" dirty="0" smtClean="0">
                <a:solidFill>
                  <a:srgbClr val="FF0000"/>
                </a:solidFill>
                <a:latin typeface="Arial" panose="020B0604020202020204" pitchFamily="34" charset="0"/>
                <a:cs typeface="Arial" panose="020B0604020202020204" pitchFamily="34" charset="0"/>
              </a:rPr>
              <a:t>       Ако </a:t>
            </a:r>
            <a:r>
              <a:rPr lang="bg-BG" sz="1600" b="1" dirty="0">
                <a:solidFill>
                  <a:srgbClr val="FF0000"/>
                </a:solidFill>
                <a:latin typeface="Arial" panose="020B0604020202020204" pitchFamily="34" charset="0"/>
                <a:cs typeface="Arial" panose="020B0604020202020204" pitchFamily="34" charset="0"/>
              </a:rPr>
              <a:t>твърдо сте се убедили, че намереното устройство е ИВУ:</a:t>
            </a:r>
            <a:endParaRPr lang="bg-BG" sz="1600" dirty="0">
              <a:solidFill>
                <a:srgbClr val="FF0000"/>
              </a:solidFill>
              <a:latin typeface="Arial" panose="020B0604020202020204" pitchFamily="34" charset="0"/>
              <a:cs typeface="Arial" panose="020B0604020202020204" pitchFamily="34" charset="0"/>
            </a:endParaRPr>
          </a:p>
          <a:p>
            <a:r>
              <a:rPr lang="bg-BG" sz="1600" dirty="0" smtClean="0">
                <a:latin typeface="Arial" panose="020B0604020202020204" pitchFamily="34" charset="0"/>
                <a:cs typeface="Arial" panose="020B0604020202020204" pitchFamily="34" charset="0"/>
              </a:rPr>
              <a:t>       </a:t>
            </a:r>
            <a:r>
              <a:rPr lang="bg-BG" sz="1600" dirty="0" smtClean="0">
                <a:solidFill>
                  <a:srgbClr val="FF0000"/>
                </a:solidFill>
                <a:latin typeface="Arial" panose="020B0604020202020204" pitchFamily="34" charset="0"/>
                <a:cs typeface="Arial" panose="020B0604020202020204" pitchFamily="34" charset="0"/>
              </a:rPr>
              <a:t>- </a:t>
            </a:r>
            <a:r>
              <a:rPr lang="bg-BG" sz="1600" dirty="0">
                <a:solidFill>
                  <a:srgbClr val="FF0000"/>
                </a:solidFill>
                <a:latin typeface="Arial" panose="020B0604020202020204" pitchFamily="34" charset="0"/>
                <a:cs typeface="Arial" panose="020B0604020202020204" pitchFamily="34" charset="0"/>
              </a:rPr>
              <a:t>Не се паникьосвайте, придвижете се до безопасна зона!</a:t>
            </a:r>
          </a:p>
          <a:p>
            <a:r>
              <a:rPr lang="bg-BG" sz="1600" dirty="0" smtClean="0">
                <a:solidFill>
                  <a:srgbClr val="FF0000"/>
                </a:solidFill>
                <a:latin typeface="Arial" panose="020B0604020202020204" pitchFamily="34" charset="0"/>
                <a:cs typeface="Arial" panose="020B0604020202020204" pitchFamily="34" charset="0"/>
              </a:rPr>
              <a:t>       - </a:t>
            </a:r>
            <a:r>
              <a:rPr lang="bg-BG" sz="1600" dirty="0">
                <a:solidFill>
                  <a:srgbClr val="FF0000"/>
                </a:solidFill>
                <a:latin typeface="Arial" panose="020B0604020202020204" pitchFamily="34" charset="0"/>
                <a:cs typeface="Arial" panose="020B0604020202020204" pitchFamily="34" charset="0"/>
              </a:rPr>
              <a:t>Не го докосвайте и не се опитвайте да го разглобявате дори от разстояние!</a:t>
            </a:r>
          </a:p>
          <a:p>
            <a:r>
              <a:rPr lang="bg-BG" sz="1600" dirty="0" smtClean="0">
                <a:solidFill>
                  <a:srgbClr val="FF0000"/>
                </a:solidFill>
                <a:latin typeface="Arial" panose="020B0604020202020204" pitchFamily="34" charset="0"/>
                <a:cs typeface="Arial" panose="020B0604020202020204" pitchFamily="34" charset="0"/>
              </a:rPr>
              <a:t>       - </a:t>
            </a:r>
            <a:r>
              <a:rPr lang="bg-BG" sz="1600" dirty="0">
                <a:solidFill>
                  <a:srgbClr val="FF0000"/>
                </a:solidFill>
                <a:latin typeface="Arial" panose="020B0604020202020204" pitchFamily="34" charset="0"/>
                <a:cs typeface="Arial" panose="020B0604020202020204" pitchFamily="34" charset="0"/>
              </a:rPr>
              <a:t>Не го покривайте и не поставяйте неща за предпазване (щитове) до него!</a:t>
            </a:r>
          </a:p>
          <a:p>
            <a:r>
              <a:rPr lang="bg-BG" sz="1600" dirty="0" smtClean="0">
                <a:solidFill>
                  <a:srgbClr val="FF0000"/>
                </a:solidFill>
                <a:latin typeface="Arial" panose="020B0604020202020204" pitchFamily="34" charset="0"/>
                <a:cs typeface="Arial" panose="020B0604020202020204" pitchFamily="34" charset="0"/>
              </a:rPr>
              <a:t>       - </a:t>
            </a:r>
            <a:r>
              <a:rPr lang="bg-BG" sz="1600" dirty="0">
                <a:solidFill>
                  <a:srgbClr val="FF0000"/>
                </a:solidFill>
                <a:latin typeface="Arial" panose="020B0604020202020204" pitchFamily="34" charset="0"/>
                <a:cs typeface="Arial" panose="020B0604020202020204" pitchFamily="34" charset="0"/>
              </a:rPr>
              <a:t>Не стреляйте по ИВУ-то!!! – с цел да го взривите (задействате)! </a:t>
            </a:r>
          </a:p>
          <a:p>
            <a:r>
              <a:rPr lang="bg-BG" sz="1600" dirty="0" smtClean="0">
                <a:solidFill>
                  <a:srgbClr val="FF0000"/>
                </a:solidFill>
                <a:latin typeface="Arial" panose="020B0604020202020204" pitchFamily="34" charset="0"/>
                <a:cs typeface="Arial" panose="020B0604020202020204" pitchFamily="34" charset="0"/>
              </a:rPr>
              <a:t>       - </a:t>
            </a:r>
            <a:r>
              <a:rPr lang="bg-BG" sz="1600" dirty="0">
                <a:solidFill>
                  <a:srgbClr val="FF0000"/>
                </a:solidFill>
                <a:latin typeface="Arial" panose="020B0604020202020204" pitchFamily="34" charset="0"/>
                <a:cs typeface="Arial" panose="020B0604020202020204" pitchFamily="34" charset="0"/>
              </a:rPr>
              <a:t>Спазвайте определените предварително правила !!!</a:t>
            </a:r>
          </a:p>
          <a:p>
            <a:r>
              <a:rPr lang="bg-BG" sz="1600" dirty="0" smtClean="0">
                <a:solidFill>
                  <a:srgbClr val="FF0000"/>
                </a:solidFill>
                <a:latin typeface="Arial" panose="020B0604020202020204" pitchFamily="34" charset="0"/>
                <a:cs typeface="Arial" panose="020B0604020202020204" pitchFamily="34" charset="0"/>
              </a:rPr>
              <a:t>       - </a:t>
            </a:r>
            <a:r>
              <a:rPr lang="bg-BG" sz="1600" dirty="0">
                <a:solidFill>
                  <a:srgbClr val="FF0000"/>
                </a:solidFill>
                <a:latin typeface="Arial" panose="020B0604020202020204" pitchFamily="34" charset="0"/>
                <a:cs typeface="Arial" panose="020B0604020202020204" pitchFamily="34" charset="0"/>
              </a:rPr>
              <a:t>Не предлагайте на ваши приятели да го разглеждат!</a:t>
            </a:r>
          </a:p>
        </p:txBody>
      </p:sp>
    </p:spTree>
    <p:extLst>
      <p:ext uri="{BB962C8B-B14F-4D97-AF65-F5344CB8AC3E}">
        <p14:creationId xmlns:p14="http://schemas.microsoft.com/office/powerpoint/2010/main" val="106043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a:extLst>
              <a:ext uri="{FF2B5EF4-FFF2-40B4-BE49-F238E27FC236}">
                <a16:creationId xmlns:a16="http://schemas.microsoft.com/office/drawing/2014/main" id="{CB4C7768-B4D1-16D2-3EE8-F3F71609E363}"/>
              </a:ext>
            </a:extLst>
          </p:cNvPr>
          <p:cNvSpPr>
            <a:spLocks noGrp="1"/>
          </p:cNvSpPr>
          <p:nvPr>
            <p:ph type="ftr" sz="quarter" idx="11"/>
          </p:nvPr>
        </p:nvSpPr>
        <p:spPr/>
        <p:txBody>
          <a:body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4" name="Контейнер за номер на слайда 3">
            <a:extLst>
              <a:ext uri="{FF2B5EF4-FFF2-40B4-BE49-F238E27FC236}">
                <a16:creationId xmlns:a16="http://schemas.microsoft.com/office/drawing/2014/main" id="{25E8D820-6A8F-541D-BB78-0E530BCD6DB8}"/>
              </a:ext>
            </a:extLst>
          </p:cNvPr>
          <p:cNvSpPr>
            <a:spLocks noGrp="1"/>
          </p:cNvSpPr>
          <p:nvPr>
            <p:ph type="sldNum" sz="quarter" idx="12"/>
          </p:nvPr>
        </p:nvSpPr>
        <p:spPr/>
        <p:txBody>
          <a:bodyPr/>
          <a:lstStyle/>
          <a:p>
            <a:fld id="{309220AF-99D2-4088-BF11-A2536404386D}" type="slidenum">
              <a:rPr lang="en-GB" smtClean="0">
                <a:solidFill>
                  <a:prstClr val="black"/>
                </a:solidFill>
              </a:rPr>
              <a:pPr/>
              <a:t>19</a:t>
            </a:fld>
            <a:endParaRPr lang="en-GB" dirty="0">
              <a:solidFill>
                <a:prstClr val="black"/>
              </a:solidFill>
            </a:endParaRPr>
          </a:p>
        </p:txBody>
      </p:sp>
      <p:sp>
        <p:nvSpPr>
          <p:cNvPr id="5" name="Text Box 7">
            <a:extLst>
              <a:ext uri="{FF2B5EF4-FFF2-40B4-BE49-F238E27FC236}">
                <a16:creationId xmlns:a16="http://schemas.microsoft.com/office/drawing/2014/main" id="{CEA5CF8E-925D-3EFC-3470-E3F8856CF073}"/>
              </a:ext>
            </a:extLst>
          </p:cNvPr>
          <p:cNvSpPr txBox="1">
            <a:spLocks noChangeArrowheads="1"/>
          </p:cNvSpPr>
          <p:nvPr/>
        </p:nvSpPr>
        <p:spPr bwMode="auto">
          <a:xfrm>
            <a:off x="179388" y="1548694"/>
            <a:ext cx="12012612" cy="1477328"/>
          </a:xfrm>
          <a:prstGeom prst="rect">
            <a:avLst/>
          </a:prstGeom>
          <a:solidFill>
            <a:schemeClr val="bg1"/>
          </a:solidFill>
          <a:ln>
            <a:noFill/>
          </a:ln>
          <a:effectLst/>
        </p:spPr>
        <p:txBody>
          <a:bodyPr wrap="square">
            <a:spAutoFit/>
          </a:bodyPr>
          <a:lstStyle/>
          <a:p>
            <a:pPr algn="just"/>
            <a:r>
              <a:rPr lang="bg-BG" altLang="bg-BG" dirty="0">
                <a:solidFill>
                  <a:prstClr val="black"/>
                </a:solidFill>
                <a:latin typeface="Arial" panose="020B0604020202020204" pitchFamily="34" charset="0"/>
                <a:cs typeface="Arial" panose="020B0604020202020204" pitchFamily="34" charset="0"/>
              </a:rPr>
              <a:t>Оръжие</a:t>
            </a:r>
            <a:r>
              <a:rPr lang="ru-RU" altLang="bg-BG" dirty="0">
                <a:solidFill>
                  <a:prstClr val="black"/>
                </a:solidFill>
                <a:latin typeface="Arial" panose="020B0604020202020204" pitchFamily="34" charset="0"/>
                <a:cs typeface="Arial" panose="020B0604020202020204" pitchFamily="34" charset="0"/>
              </a:rPr>
              <a:t> за </a:t>
            </a:r>
            <a:r>
              <a:rPr lang="bg-BG" altLang="bg-BG" dirty="0">
                <a:solidFill>
                  <a:prstClr val="black"/>
                </a:solidFill>
                <a:latin typeface="Arial" panose="020B0604020202020204" pitchFamily="34" charset="0"/>
                <a:cs typeface="Arial" panose="020B0604020202020204" pitchFamily="34" charset="0"/>
              </a:rPr>
              <a:t>масово</a:t>
            </a:r>
            <a:r>
              <a:rPr lang="ru-RU" altLang="bg-BG" dirty="0">
                <a:solidFill>
                  <a:prstClr val="black"/>
                </a:solidFill>
                <a:latin typeface="Arial" panose="020B0604020202020204" pitchFamily="34" charset="0"/>
                <a:cs typeface="Arial" panose="020B0604020202020204" pitchFamily="34" charset="0"/>
              </a:rPr>
              <a:t> </a:t>
            </a:r>
            <a:r>
              <a:rPr lang="bg-BG" altLang="bg-BG" dirty="0">
                <a:solidFill>
                  <a:prstClr val="black"/>
                </a:solidFill>
                <a:latin typeface="Arial" panose="020B0604020202020204" pitchFamily="34" charset="0"/>
                <a:cs typeface="Arial" panose="020B0604020202020204" pitchFamily="34" charset="0"/>
              </a:rPr>
              <a:t>унищожение</a:t>
            </a:r>
            <a:r>
              <a:rPr lang="ru-RU" altLang="bg-BG" dirty="0">
                <a:solidFill>
                  <a:prstClr val="black"/>
                </a:solidFill>
                <a:latin typeface="Arial" panose="020B0604020202020204" pitchFamily="34" charset="0"/>
                <a:cs typeface="Arial" panose="020B0604020202020204" pitchFamily="34" charset="0"/>
              </a:rPr>
              <a:t> е </a:t>
            </a:r>
            <a:r>
              <a:rPr lang="bg-BG" altLang="bg-BG" dirty="0">
                <a:solidFill>
                  <a:prstClr val="black"/>
                </a:solidFill>
                <a:latin typeface="Arial" panose="020B0604020202020204" pitchFamily="34" charset="0"/>
                <a:cs typeface="Arial" panose="020B0604020202020204" pitchFamily="34" charset="0"/>
              </a:rPr>
              <a:t>оръжие</a:t>
            </a:r>
            <a:r>
              <a:rPr lang="ru-RU" altLang="bg-BG" dirty="0">
                <a:solidFill>
                  <a:prstClr val="black"/>
                </a:solidFill>
                <a:latin typeface="Arial" panose="020B0604020202020204" pitchFamily="34" charset="0"/>
                <a:cs typeface="Arial" panose="020B0604020202020204" pitchFamily="34" charset="0"/>
              </a:rPr>
              <a:t> което </a:t>
            </a:r>
            <a:r>
              <a:rPr lang="bg-BG" altLang="bg-BG" dirty="0">
                <a:solidFill>
                  <a:prstClr val="black"/>
                </a:solidFill>
                <a:latin typeface="Arial" panose="020B0604020202020204" pitchFamily="34" charset="0"/>
                <a:cs typeface="Arial" panose="020B0604020202020204" pitchFamily="34" charset="0"/>
              </a:rPr>
              <a:t>може</a:t>
            </a:r>
            <a:r>
              <a:rPr lang="ru-RU" altLang="bg-BG" dirty="0">
                <a:solidFill>
                  <a:prstClr val="black"/>
                </a:solidFill>
                <a:latin typeface="Arial" panose="020B0604020202020204" pitchFamily="34" charset="0"/>
                <a:cs typeface="Arial" panose="020B0604020202020204" pitchFamily="34" charset="0"/>
              </a:rPr>
              <a:t> да </a:t>
            </a:r>
            <a:r>
              <a:rPr lang="bg-BG" altLang="bg-BG" dirty="0">
                <a:solidFill>
                  <a:prstClr val="black"/>
                </a:solidFill>
                <a:latin typeface="Arial" panose="020B0604020202020204" pitchFamily="34" charset="0"/>
                <a:cs typeface="Arial" panose="020B0604020202020204" pitchFamily="34" charset="0"/>
              </a:rPr>
              <a:t>убие</a:t>
            </a:r>
            <a:r>
              <a:rPr lang="ru-RU" altLang="bg-BG" dirty="0">
                <a:solidFill>
                  <a:prstClr val="black"/>
                </a:solidFill>
                <a:latin typeface="Arial" panose="020B0604020202020204" pitchFamily="34" charset="0"/>
                <a:cs typeface="Arial" panose="020B0604020202020204" pitchFamily="34" charset="0"/>
              </a:rPr>
              <a:t> и да </a:t>
            </a:r>
            <a:r>
              <a:rPr lang="bg-BG" altLang="bg-BG" dirty="0">
                <a:solidFill>
                  <a:prstClr val="black"/>
                </a:solidFill>
                <a:latin typeface="Arial" panose="020B0604020202020204" pitchFamily="34" charset="0"/>
                <a:cs typeface="Arial" panose="020B0604020202020204" pitchFamily="34" charset="0"/>
              </a:rPr>
              <a:t>нанесе</a:t>
            </a:r>
            <a:r>
              <a:rPr lang="ru-RU" altLang="bg-BG" dirty="0">
                <a:solidFill>
                  <a:prstClr val="black"/>
                </a:solidFill>
                <a:latin typeface="Arial" panose="020B0604020202020204" pitchFamily="34" charset="0"/>
                <a:cs typeface="Arial" panose="020B0604020202020204" pitchFamily="34" charset="0"/>
              </a:rPr>
              <a:t> </a:t>
            </a:r>
            <a:r>
              <a:rPr lang="bg-BG" altLang="bg-BG" dirty="0">
                <a:solidFill>
                  <a:prstClr val="black"/>
                </a:solidFill>
                <a:latin typeface="Arial" panose="020B0604020202020204" pitchFamily="34" charset="0"/>
                <a:cs typeface="Arial" panose="020B0604020202020204" pitchFamily="34" charset="0"/>
              </a:rPr>
              <a:t>значителни</a:t>
            </a:r>
            <a:r>
              <a:rPr lang="ru-RU" altLang="bg-BG" dirty="0">
                <a:solidFill>
                  <a:prstClr val="black"/>
                </a:solidFill>
                <a:latin typeface="Arial" panose="020B0604020202020204" pitchFamily="34" charset="0"/>
                <a:cs typeface="Arial" panose="020B0604020202020204" pitchFamily="34" charset="0"/>
              </a:rPr>
              <a:t> </a:t>
            </a:r>
            <a:r>
              <a:rPr lang="bg-BG" altLang="bg-BG" dirty="0">
                <a:solidFill>
                  <a:prstClr val="black"/>
                </a:solidFill>
                <a:latin typeface="Arial" panose="020B0604020202020204" pitchFamily="34" charset="0"/>
                <a:cs typeface="Arial" panose="020B0604020202020204" pitchFamily="34" charset="0"/>
              </a:rPr>
              <a:t>щети</a:t>
            </a:r>
            <a:r>
              <a:rPr lang="ru-RU" altLang="bg-BG" dirty="0">
                <a:solidFill>
                  <a:prstClr val="black"/>
                </a:solidFill>
                <a:latin typeface="Arial" panose="020B0604020202020204" pitchFamily="34" charset="0"/>
                <a:cs typeface="Arial" panose="020B0604020202020204" pitchFamily="34" charset="0"/>
              </a:rPr>
              <a:t> на </a:t>
            </a:r>
            <a:r>
              <a:rPr lang="bg-BG" altLang="bg-BG" dirty="0">
                <a:solidFill>
                  <a:prstClr val="black"/>
                </a:solidFill>
                <a:latin typeface="Arial" panose="020B0604020202020204" pitchFamily="34" charset="0"/>
                <a:cs typeface="Arial" panose="020B0604020202020204" pitchFamily="34" charset="0"/>
              </a:rPr>
              <a:t>голям</a:t>
            </a:r>
            <a:r>
              <a:rPr lang="ru-RU" altLang="bg-BG" dirty="0">
                <a:solidFill>
                  <a:prstClr val="black"/>
                </a:solidFill>
                <a:latin typeface="Arial" panose="020B0604020202020204" pitchFamily="34" charset="0"/>
                <a:cs typeface="Arial" panose="020B0604020202020204" pitchFamily="34" charset="0"/>
              </a:rPr>
              <a:t> брой хора (и </a:t>
            </a:r>
            <a:r>
              <a:rPr lang="bg-BG" altLang="bg-BG" dirty="0">
                <a:solidFill>
                  <a:prstClr val="black"/>
                </a:solidFill>
                <a:latin typeface="Arial" panose="020B0604020202020204" pitchFamily="34" charset="0"/>
                <a:cs typeface="Arial" panose="020B0604020202020204" pitchFamily="34" charset="0"/>
              </a:rPr>
              <a:t>други</a:t>
            </a:r>
            <a:r>
              <a:rPr lang="ru-RU" altLang="bg-BG" dirty="0">
                <a:solidFill>
                  <a:prstClr val="black"/>
                </a:solidFill>
                <a:latin typeface="Arial" panose="020B0604020202020204" pitchFamily="34" charset="0"/>
                <a:cs typeface="Arial" panose="020B0604020202020204" pitchFamily="34" charset="0"/>
              </a:rPr>
              <a:t> </a:t>
            </a:r>
            <a:r>
              <a:rPr lang="bg-BG" altLang="bg-BG" dirty="0">
                <a:solidFill>
                  <a:prstClr val="black"/>
                </a:solidFill>
                <a:latin typeface="Arial" panose="020B0604020202020204" pitchFamily="34" charset="0"/>
                <a:cs typeface="Arial" panose="020B0604020202020204" pitchFamily="34" charset="0"/>
              </a:rPr>
              <a:t>форми</a:t>
            </a:r>
            <a:r>
              <a:rPr lang="ru-RU" altLang="bg-BG" dirty="0">
                <a:solidFill>
                  <a:prstClr val="black"/>
                </a:solidFill>
                <a:latin typeface="Arial" panose="020B0604020202020204" pitchFamily="34" charset="0"/>
                <a:cs typeface="Arial" panose="020B0604020202020204" pitchFamily="34" charset="0"/>
              </a:rPr>
              <a:t> на живот) и / или да причинят </a:t>
            </a:r>
            <a:r>
              <a:rPr lang="bg-BG" altLang="bg-BG" dirty="0">
                <a:solidFill>
                  <a:prstClr val="black"/>
                </a:solidFill>
                <a:latin typeface="Arial" panose="020B0604020202020204" pitchFamily="34" charset="0"/>
                <a:cs typeface="Arial" panose="020B0604020202020204" pitchFamily="34" charset="0"/>
              </a:rPr>
              <a:t>големи</a:t>
            </a:r>
            <a:r>
              <a:rPr lang="ru-RU" altLang="bg-BG" dirty="0">
                <a:solidFill>
                  <a:prstClr val="black"/>
                </a:solidFill>
                <a:latin typeface="Arial" panose="020B0604020202020204" pitchFamily="34" charset="0"/>
                <a:cs typeface="Arial" panose="020B0604020202020204" pitchFamily="34" charset="0"/>
              </a:rPr>
              <a:t> </a:t>
            </a:r>
            <a:r>
              <a:rPr lang="bg-BG" altLang="bg-BG" dirty="0">
                <a:solidFill>
                  <a:prstClr val="black"/>
                </a:solidFill>
                <a:latin typeface="Arial" panose="020B0604020202020204" pitchFamily="34" charset="0"/>
                <a:cs typeface="Arial" panose="020B0604020202020204" pitchFamily="34" charset="0"/>
              </a:rPr>
              <a:t>щети</a:t>
            </a:r>
            <a:r>
              <a:rPr lang="ru-RU" altLang="bg-BG" dirty="0">
                <a:solidFill>
                  <a:prstClr val="black"/>
                </a:solidFill>
                <a:latin typeface="Arial" panose="020B0604020202020204" pitchFamily="34" charset="0"/>
                <a:cs typeface="Arial" panose="020B0604020202020204" pitchFamily="34" charset="0"/>
              </a:rPr>
              <a:t> на </a:t>
            </a:r>
            <a:r>
              <a:rPr lang="bg-BG" altLang="bg-BG" dirty="0">
                <a:solidFill>
                  <a:prstClr val="black"/>
                </a:solidFill>
                <a:latin typeface="Arial" panose="020B0604020202020204" pitchFamily="34" charset="0"/>
                <a:cs typeface="Arial" panose="020B0604020202020204" pitchFamily="34" charset="0"/>
              </a:rPr>
              <a:t>човека структури</a:t>
            </a:r>
            <a:r>
              <a:rPr lang="ru-RU" altLang="bg-BG" dirty="0">
                <a:solidFill>
                  <a:prstClr val="black"/>
                </a:solidFill>
                <a:latin typeface="Arial" panose="020B0604020202020204" pitchFamily="34" charset="0"/>
                <a:cs typeface="Arial" panose="020B0604020202020204" pitchFamily="34" charset="0"/>
              </a:rPr>
              <a:t> (например сгради), </a:t>
            </a:r>
            <a:r>
              <a:rPr lang="bg-BG" altLang="bg-BG" dirty="0">
                <a:solidFill>
                  <a:prstClr val="black"/>
                </a:solidFill>
                <a:latin typeface="Arial" panose="020B0604020202020204" pitchFamily="34" charset="0"/>
                <a:cs typeface="Arial" panose="020B0604020202020204" pitchFamily="34" charset="0"/>
              </a:rPr>
              <a:t>природни структури</a:t>
            </a:r>
            <a:r>
              <a:rPr lang="ru-RU" altLang="bg-BG" dirty="0">
                <a:solidFill>
                  <a:prstClr val="black"/>
                </a:solidFill>
                <a:latin typeface="Arial" panose="020B0604020202020204" pitchFamily="34" charset="0"/>
                <a:cs typeface="Arial" panose="020B0604020202020204" pitchFamily="34" charset="0"/>
              </a:rPr>
              <a:t>, или </a:t>
            </a:r>
            <a:r>
              <a:rPr lang="bg-BG" altLang="bg-BG" dirty="0">
                <a:solidFill>
                  <a:prstClr val="black"/>
                </a:solidFill>
                <a:latin typeface="Arial" panose="020B0604020202020204" pitchFamily="34" charset="0"/>
                <a:cs typeface="Arial" panose="020B0604020202020204" pitchFamily="34" charset="0"/>
              </a:rPr>
              <a:t>биосферата като цяло</a:t>
            </a:r>
            <a:r>
              <a:rPr lang="ru-RU" altLang="bg-BG" dirty="0">
                <a:solidFill>
                  <a:prstClr val="black"/>
                </a:solidFill>
                <a:latin typeface="Arial" panose="020B0604020202020204" pitchFamily="34" charset="0"/>
                <a:cs typeface="Arial" panose="020B0604020202020204" pitchFamily="34" charset="0"/>
              </a:rPr>
              <a:t>. </a:t>
            </a:r>
            <a:r>
              <a:rPr lang="bg-BG" altLang="bg-BG" dirty="0">
                <a:solidFill>
                  <a:prstClr val="black"/>
                </a:solidFill>
                <a:latin typeface="Arial" panose="020B0604020202020204" pitchFamily="34" charset="0"/>
                <a:cs typeface="Arial" panose="020B0604020202020204" pitchFamily="34" charset="0"/>
              </a:rPr>
              <a:t>Оръжие за масово унищожение </a:t>
            </a:r>
            <a:r>
              <a:rPr lang="ru-RU" altLang="bg-BG" dirty="0">
                <a:solidFill>
                  <a:prstClr val="black"/>
                </a:solidFill>
                <a:latin typeface="Arial" panose="020B0604020202020204" pitchFamily="34" charset="0"/>
                <a:cs typeface="Arial" panose="020B0604020202020204" pitchFamily="34" charset="0"/>
              </a:rPr>
              <a:t>се р</a:t>
            </a:r>
            <a:r>
              <a:rPr lang="bg-BG" altLang="bg-BG" dirty="0">
                <a:solidFill>
                  <a:prstClr val="black"/>
                </a:solidFill>
                <a:latin typeface="Arial" panose="020B0604020202020204" pitchFamily="34" charset="0"/>
                <a:cs typeface="Arial" panose="020B0604020202020204" pitchFamily="34" charset="0"/>
              </a:rPr>
              <a:t>азбират</a:t>
            </a:r>
            <a:r>
              <a:rPr lang="ru-RU" altLang="bg-BG" dirty="0">
                <a:solidFill>
                  <a:prstClr val="black"/>
                </a:solidFill>
                <a:latin typeface="Arial" panose="020B0604020202020204" pitchFamily="34" charset="0"/>
                <a:cs typeface="Arial" panose="020B0604020202020204" pitchFamily="34" charset="0"/>
              </a:rPr>
              <a:t>: </a:t>
            </a:r>
            <a:r>
              <a:rPr lang="ru-RU" altLang="bg-BG" dirty="0" err="1">
                <a:solidFill>
                  <a:prstClr val="black"/>
                </a:solidFill>
                <a:latin typeface="Arial" panose="020B0604020202020204" pitchFamily="34" charset="0"/>
                <a:cs typeface="Arial" panose="020B0604020202020204" pitchFamily="34" charset="0"/>
              </a:rPr>
              <a:t>химични</a:t>
            </a:r>
            <a:r>
              <a:rPr lang="ru-RU" altLang="bg-BG" dirty="0">
                <a:solidFill>
                  <a:prstClr val="black"/>
                </a:solidFill>
                <a:latin typeface="Arial" panose="020B0604020202020204" pitchFamily="34" charset="0"/>
                <a:cs typeface="Arial" panose="020B0604020202020204" pitchFamily="34" charset="0"/>
              </a:rPr>
              <a:t>, </a:t>
            </a:r>
            <a:r>
              <a:rPr lang="bg-BG" altLang="bg-BG" dirty="0">
                <a:solidFill>
                  <a:prstClr val="black"/>
                </a:solidFill>
                <a:latin typeface="Arial" panose="020B0604020202020204" pitchFamily="34" charset="0"/>
                <a:cs typeface="Arial" panose="020B0604020202020204" pitchFamily="34" charset="0"/>
              </a:rPr>
              <a:t>биологични</a:t>
            </a:r>
            <a:r>
              <a:rPr lang="ru-RU" altLang="bg-BG" dirty="0">
                <a:solidFill>
                  <a:prstClr val="black"/>
                </a:solidFill>
                <a:latin typeface="Arial" panose="020B0604020202020204" pitchFamily="34" charset="0"/>
                <a:cs typeface="Arial" panose="020B0604020202020204" pitchFamily="34" charset="0"/>
              </a:rPr>
              <a:t> и </a:t>
            </a:r>
            <a:r>
              <a:rPr lang="bg-BG" altLang="bg-BG" dirty="0">
                <a:solidFill>
                  <a:prstClr val="black"/>
                </a:solidFill>
                <a:latin typeface="Arial" panose="020B0604020202020204" pitchFamily="34" charset="0"/>
                <a:cs typeface="Arial" panose="020B0604020202020204" pitchFamily="34" charset="0"/>
              </a:rPr>
              <a:t>ядрени</a:t>
            </a:r>
            <a:r>
              <a:rPr lang="ru-RU" altLang="bg-BG" dirty="0">
                <a:solidFill>
                  <a:prstClr val="black"/>
                </a:solidFill>
                <a:latin typeface="Arial" panose="020B0604020202020204" pitchFamily="34" charset="0"/>
                <a:cs typeface="Arial" panose="020B0604020202020204" pitchFamily="34" charset="0"/>
              </a:rPr>
              <a:t> </a:t>
            </a:r>
            <a:r>
              <a:rPr lang="bg-BG" altLang="bg-BG" dirty="0">
                <a:solidFill>
                  <a:prstClr val="black"/>
                </a:solidFill>
                <a:latin typeface="Arial" panose="020B0604020202020204" pitchFamily="34" charset="0"/>
                <a:cs typeface="Arial" panose="020B0604020202020204" pitchFamily="34" charset="0"/>
              </a:rPr>
              <a:t>оръжия</a:t>
            </a:r>
            <a:r>
              <a:rPr lang="ru-RU" altLang="bg-BG" dirty="0">
                <a:solidFill>
                  <a:prstClr val="black"/>
                </a:solidFill>
                <a:latin typeface="Arial" panose="020B0604020202020204" pitchFamily="34" charset="0"/>
                <a:cs typeface="Arial" panose="020B0604020202020204" pitchFamily="34" charset="0"/>
              </a:rPr>
              <a:t>.</a:t>
            </a:r>
          </a:p>
          <a:p>
            <a:pPr algn="just">
              <a:buFontTx/>
              <a:buChar char="•"/>
            </a:pPr>
            <a:endParaRPr lang="bg-BG" altLang="bg-BG" dirty="0">
              <a:solidFill>
                <a:prstClr val="black"/>
              </a:solidFill>
              <a:latin typeface="Arial" panose="020B0604020202020204" pitchFamily="34" charset="0"/>
              <a:cs typeface="Arial" panose="020B0604020202020204" pitchFamily="34" charset="0"/>
            </a:endParaRPr>
          </a:p>
        </p:txBody>
      </p:sp>
      <p:sp>
        <p:nvSpPr>
          <p:cNvPr id="9" name="Text Box 24">
            <a:extLst>
              <a:ext uri="{FF2B5EF4-FFF2-40B4-BE49-F238E27FC236}">
                <a16:creationId xmlns:a16="http://schemas.microsoft.com/office/drawing/2014/main" id="{7C1EA5B2-688D-9EDB-AE7F-6D2815B4AAC3}"/>
              </a:ext>
            </a:extLst>
          </p:cNvPr>
          <p:cNvSpPr txBox="1">
            <a:spLocks noChangeArrowheads="1"/>
          </p:cNvSpPr>
          <p:nvPr/>
        </p:nvSpPr>
        <p:spPr bwMode="auto">
          <a:xfrm>
            <a:off x="3817620" y="953333"/>
            <a:ext cx="5406389" cy="400110"/>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bg-BG" altLang="bg-BG" sz="2000"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3</a:t>
            </a:r>
            <a:r>
              <a:rPr lang="en-US" altLang="bg-BG" sz="2000" b="1" dirty="0" smtClean="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a:t>
            </a:r>
            <a:r>
              <a:rPr lang="bg-BG" altLang="bg-BG" sz="2000" b="1" dirty="0" smtClean="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 </a:t>
            </a:r>
            <a:r>
              <a:rPr lang="bg-BG" altLang="bg-BG" sz="2000"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ОРЪЖИЯ ЗА МАСОВО УНИЩОЖЕНИЕ</a:t>
            </a:r>
          </a:p>
        </p:txBody>
      </p:sp>
      <p:pic>
        <p:nvPicPr>
          <p:cNvPr id="7" name="Картина 6">
            <a:extLst>
              <a:ext uri="{FF2B5EF4-FFF2-40B4-BE49-F238E27FC236}">
                <a16:creationId xmlns:a16="http://schemas.microsoft.com/office/drawing/2014/main" id="{9A37AE52-4086-7118-C72C-F66FC6FDB2FE}"/>
              </a:ext>
            </a:extLst>
          </p:cNvPr>
          <p:cNvPicPr>
            <a:picLocks noChangeAspect="1"/>
          </p:cNvPicPr>
          <p:nvPr/>
        </p:nvPicPr>
        <p:blipFill>
          <a:blip r:embed="rId3"/>
          <a:stretch>
            <a:fillRect/>
          </a:stretch>
        </p:blipFill>
        <p:spPr>
          <a:xfrm>
            <a:off x="1530298" y="3429000"/>
            <a:ext cx="3570280" cy="2190940"/>
          </a:xfrm>
          <a:prstGeom prst="rect">
            <a:avLst/>
          </a:prstGeom>
        </p:spPr>
      </p:pic>
      <p:pic>
        <p:nvPicPr>
          <p:cNvPr id="17" name="Картина 16">
            <a:extLst>
              <a:ext uri="{FF2B5EF4-FFF2-40B4-BE49-F238E27FC236}">
                <a16:creationId xmlns:a16="http://schemas.microsoft.com/office/drawing/2014/main" id="{35092C3F-C88B-D76B-14C0-E8400A8497AD}"/>
              </a:ext>
            </a:extLst>
          </p:cNvPr>
          <p:cNvPicPr>
            <a:picLocks noChangeAspect="1"/>
          </p:cNvPicPr>
          <p:nvPr/>
        </p:nvPicPr>
        <p:blipFill>
          <a:blip r:embed="rId4"/>
          <a:stretch>
            <a:fillRect/>
          </a:stretch>
        </p:blipFill>
        <p:spPr>
          <a:xfrm>
            <a:off x="7635786" y="3429001"/>
            <a:ext cx="3915748" cy="2190940"/>
          </a:xfrm>
          <a:prstGeom prst="rect">
            <a:avLst/>
          </a:prstGeom>
        </p:spPr>
      </p:pic>
      <p:pic>
        <p:nvPicPr>
          <p:cNvPr id="15" name="Картина 14">
            <a:extLst>
              <a:ext uri="{FF2B5EF4-FFF2-40B4-BE49-F238E27FC236}">
                <a16:creationId xmlns:a16="http://schemas.microsoft.com/office/drawing/2014/main" id="{252109C5-058F-0F48-08A9-9C687A2C4CC6}"/>
              </a:ext>
            </a:extLst>
          </p:cNvPr>
          <p:cNvPicPr>
            <a:picLocks noChangeAspect="1"/>
          </p:cNvPicPr>
          <p:nvPr/>
        </p:nvPicPr>
        <p:blipFill>
          <a:blip r:embed="rId5"/>
          <a:stretch>
            <a:fillRect/>
          </a:stretch>
        </p:blipFill>
        <p:spPr>
          <a:xfrm>
            <a:off x="4791919" y="2659313"/>
            <a:ext cx="3200415" cy="2191470"/>
          </a:xfrm>
          <a:prstGeom prst="rect">
            <a:avLst/>
          </a:prstGeom>
        </p:spPr>
      </p:pic>
    </p:spTree>
    <p:extLst>
      <p:ext uri="{BB962C8B-B14F-4D97-AF65-F5344CB8AC3E}">
        <p14:creationId xmlns:p14="http://schemas.microsoft.com/office/powerpoint/2010/main" val="3221904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p:cNvSpPr>
            <a:spLocks noGrp="1"/>
          </p:cNvSpPr>
          <p:nvPr>
            <p:ph type="ftr" sz="quarter" idx="11"/>
          </p:nvPr>
        </p:nvSpPr>
        <p:spPr/>
        <p:txBody>
          <a:bodyPr/>
          <a:lstStyle/>
          <a:p>
            <a:r>
              <a:rPr lang="ru-RU" dirty="0"/>
              <a:t>Национален </a:t>
            </a:r>
            <a:r>
              <a:rPr lang="ru-RU" dirty="0" err="1"/>
              <a:t>военен</a:t>
            </a:r>
            <a:r>
              <a:rPr lang="ru-RU"/>
              <a:t> университет „Васил Левски“ Некласифицирана информация</a:t>
            </a:r>
            <a:endParaRPr lang="bg-BG" dirty="0"/>
          </a:p>
        </p:txBody>
      </p:sp>
      <p:sp>
        <p:nvSpPr>
          <p:cNvPr id="4" name="Контейнер за номер на слайда 3"/>
          <p:cNvSpPr>
            <a:spLocks noGrp="1"/>
          </p:cNvSpPr>
          <p:nvPr>
            <p:ph type="sldNum" sz="quarter" idx="12"/>
          </p:nvPr>
        </p:nvSpPr>
        <p:spPr/>
        <p:txBody>
          <a:bodyPr/>
          <a:lstStyle/>
          <a:p>
            <a:fld id="{309220AF-99D2-4088-BF11-A2536404386D}" type="slidenum">
              <a:rPr lang="en-GB" smtClean="0"/>
              <a:pPr/>
              <a:t>2</a:t>
            </a:fld>
            <a:endParaRPr lang="en-GB" dirty="0"/>
          </a:p>
        </p:txBody>
      </p:sp>
      <p:sp>
        <p:nvSpPr>
          <p:cNvPr id="6" name="Text Box 24">
            <a:extLst>
              <a:ext uri="{FF2B5EF4-FFF2-40B4-BE49-F238E27FC236}">
                <a16:creationId xmlns:a16="http://schemas.microsoft.com/office/drawing/2014/main" id="{F352E8A9-E434-65C0-CE9E-CDD3A52F9B34}"/>
              </a:ext>
            </a:extLst>
          </p:cNvPr>
          <p:cNvSpPr txBox="1">
            <a:spLocks noChangeArrowheads="1"/>
          </p:cNvSpPr>
          <p:nvPr/>
        </p:nvSpPr>
        <p:spPr bwMode="auto">
          <a:xfrm>
            <a:off x="2091690" y="899891"/>
            <a:ext cx="7852410"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bg-BG" b="1" dirty="0">
                <a:effectLst>
                  <a:outerShdw blurRad="38100" dist="38100" dir="2700000" algn="tl">
                    <a:srgbClr val="FFFFFF"/>
                  </a:outerShdw>
                </a:effectLst>
                <a:latin typeface="Arial" panose="020B0604020202020204" pitchFamily="34" charset="0"/>
                <a:cs typeface="Arial" panose="020B0604020202020204" pitchFamily="34" charset="0"/>
              </a:rPr>
              <a:t>1</a:t>
            </a:r>
            <a:r>
              <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rPr>
              <a:t>. </a:t>
            </a:r>
            <a:r>
              <a:rPr lang="bg-BG" altLang="en-US" b="1" dirty="0">
                <a:effectLst>
                  <a:outerShdw blurRad="38100" dist="38100" dir="2700000" algn="tl">
                    <a:srgbClr val="C0C0C0"/>
                  </a:outerShdw>
                </a:effectLst>
                <a:latin typeface="Arial" panose="020B0604020202020204" pitchFamily="34" charset="0"/>
                <a:cs typeface="Arial" panose="020B0604020202020204" pitchFamily="34" charset="0"/>
              </a:rPr>
              <a:t>ОЦЕЛЯВАНЕ ПРИ ОТКРИВАНЕ НА НЕВЗРИВЕНИ БОЕПРИПАСИ</a:t>
            </a:r>
            <a:endPar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 name="Правоъгълник 1"/>
          <p:cNvSpPr/>
          <p:nvPr/>
        </p:nvSpPr>
        <p:spPr>
          <a:xfrm>
            <a:off x="525780" y="1269223"/>
            <a:ext cx="11029950" cy="4801314"/>
          </a:xfrm>
          <a:prstGeom prst="rect">
            <a:avLst/>
          </a:prstGeom>
        </p:spPr>
        <p:txBody>
          <a:bodyPr wrap="square">
            <a:spAutoFit/>
          </a:bodyPr>
          <a:lstStyle/>
          <a:p>
            <a:pPr algn="just">
              <a:spcBef>
                <a:spcPct val="0"/>
              </a:spcBef>
              <a:buFontTx/>
              <a:buNone/>
            </a:pPr>
            <a:r>
              <a:rPr lang="bg-BG" altLang="bg-BG" dirty="0">
                <a:latin typeface="Arial" pitchFamily="34" charset="0"/>
              </a:rPr>
              <a:t>      Наличието на невзривени боеприпаси в определена страна е следствие от водените на нейна територия военни конфликти. Много от използваните боеприпаси при срещата си със земната повърхност не се взривяват поради причини от различно естество (конструктивни, технологични, експлоатационни, атмосферни и др.). Те се самовкопават дълбоко под земната повърхност, попадат в основите на разрушени здания, на дъното на водни басейни и водни пътища. Те продължават да бъдат голяма опасност в течение на годините, поради деструктивното влияние, което оказват върху тях земните, водните и атмосферните условия.</a:t>
            </a:r>
            <a:r>
              <a:rPr lang="bg-BG" altLang="bg-BG" b="1" dirty="0">
                <a:latin typeface="Arial" pitchFamily="34" charset="0"/>
              </a:rPr>
              <a:t> </a:t>
            </a:r>
            <a:r>
              <a:rPr lang="bg-BG" altLang="bg-BG" dirty="0">
                <a:latin typeface="Arial" pitchFamily="34" charset="0"/>
              </a:rPr>
              <a:t>Откритите и неутрализираните на територията на нашата страна боеприпаси са най-вече от </a:t>
            </a:r>
            <a:r>
              <a:rPr lang="en-US" altLang="bg-BG" dirty="0">
                <a:latin typeface="Arial" pitchFamily="34" charset="0"/>
              </a:rPr>
              <a:t>I</a:t>
            </a:r>
            <a:r>
              <a:rPr lang="bg-BG" altLang="bg-BG" dirty="0">
                <a:latin typeface="Arial" pitchFamily="34" charset="0"/>
              </a:rPr>
              <a:t>-та, </a:t>
            </a:r>
            <a:r>
              <a:rPr lang="en-US" altLang="bg-BG" dirty="0">
                <a:latin typeface="Arial" pitchFamily="34" charset="0"/>
              </a:rPr>
              <a:t>II</a:t>
            </a:r>
            <a:r>
              <a:rPr lang="bg-BG" altLang="bg-BG" dirty="0">
                <a:latin typeface="Arial" pitchFamily="34" charset="0"/>
              </a:rPr>
              <a:t>-та Световни войни и от ежедневната тренировъчна войскова дейност.</a:t>
            </a:r>
          </a:p>
          <a:p>
            <a:pPr algn="just">
              <a:spcBef>
                <a:spcPct val="0"/>
              </a:spcBef>
              <a:buFontTx/>
              <a:buNone/>
            </a:pPr>
            <a:r>
              <a:rPr lang="bg-BG" altLang="bg-BG" dirty="0">
                <a:latin typeface="Arial" pitchFamily="34" charset="0"/>
              </a:rPr>
              <a:t>     Невзривените боеприпаси (Unexploded Ordnance – UXO) и изоставените взривни боеприпаси (Abandoned Explosive Ordnance – AXO) са известни на международната общност под общото наименование взривни военни остатъци (Explosive Remnants of War – ERW), поради това, че оказват изключително вредно въздействие върху околната среда, пост-конфликтната възстановителна човешка дейност и хората в рамките на десетилетия след приключване на военния конфликт.</a:t>
            </a:r>
          </a:p>
          <a:p>
            <a:pPr algn="just">
              <a:spcBef>
                <a:spcPct val="0"/>
              </a:spcBef>
              <a:buFontTx/>
              <a:buNone/>
            </a:pPr>
            <a:r>
              <a:rPr lang="bg-BG" altLang="bg-BG" dirty="0">
                <a:latin typeface="Arial" pitchFamily="34" charset="0"/>
              </a:rPr>
              <a:t>    Всички страни-членки на НАТО и повечето от страните по света са изградили в състава на армиите си специализирани органи и формирования (екипи, групи), които изпълняват дейности, свързани с неутрализирането на споменатите невзривени и изоставени взривни боеприпаси.</a:t>
            </a:r>
          </a:p>
        </p:txBody>
      </p:sp>
    </p:spTree>
    <p:extLst>
      <p:ext uri="{BB962C8B-B14F-4D97-AF65-F5344CB8AC3E}">
        <p14:creationId xmlns:p14="http://schemas.microsoft.com/office/powerpoint/2010/main" val="2302140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a:extLst>
              <a:ext uri="{FF2B5EF4-FFF2-40B4-BE49-F238E27FC236}">
                <a16:creationId xmlns:a16="http://schemas.microsoft.com/office/drawing/2014/main" id="{CB4C7768-B4D1-16D2-3EE8-F3F71609E363}"/>
              </a:ext>
            </a:extLst>
          </p:cNvPr>
          <p:cNvSpPr>
            <a:spLocks noGrp="1"/>
          </p:cNvSpPr>
          <p:nvPr>
            <p:ph type="ftr" sz="quarter" idx="11"/>
          </p:nvPr>
        </p:nvSpPr>
        <p:spPr/>
        <p:txBody>
          <a:body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4" name="Контейнер за номер на слайда 3">
            <a:extLst>
              <a:ext uri="{FF2B5EF4-FFF2-40B4-BE49-F238E27FC236}">
                <a16:creationId xmlns:a16="http://schemas.microsoft.com/office/drawing/2014/main" id="{25E8D820-6A8F-541D-BB78-0E530BCD6DB8}"/>
              </a:ext>
            </a:extLst>
          </p:cNvPr>
          <p:cNvSpPr>
            <a:spLocks noGrp="1"/>
          </p:cNvSpPr>
          <p:nvPr>
            <p:ph type="sldNum" sz="quarter" idx="12"/>
          </p:nvPr>
        </p:nvSpPr>
        <p:spPr/>
        <p:txBody>
          <a:bodyPr/>
          <a:lstStyle/>
          <a:p>
            <a:fld id="{309220AF-99D2-4088-BF11-A2536404386D}" type="slidenum">
              <a:rPr lang="en-GB" smtClean="0">
                <a:solidFill>
                  <a:prstClr val="black"/>
                </a:solidFill>
              </a:rPr>
              <a:pPr/>
              <a:t>20</a:t>
            </a:fld>
            <a:endParaRPr lang="en-GB" dirty="0">
              <a:solidFill>
                <a:prstClr val="black"/>
              </a:solidFill>
            </a:endParaRPr>
          </a:p>
        </p:txBody>
      </p:sp>
      <p:sp>
        <p:nvSpPr>
          <p:cNvPr id="5" name="Text Box 7">
            <a:extLst>
              <a:ext uri="{FF2B5EF4-FFF2-40B4-BE49-F238E27FC236}">
                <a16:creationId xmlns:a16="http://schemas.microsoft.com/office/drawing/2014/main" id="{CEA5CF8E-925D-3EFC-3470-E3F8856CF073}"/>
              </a:ext>
            </a:extLst>
          </p:cNvPr>
          <p:cNvSpPr txBox="1">
            <a:spLocks noChangeArrowheads="1"/>
          </p:cNvSpPr>
          <p:nvPr/>
        </p:nvSpPr>
        <p:spPr bwMode="auto">
          <a:xfrm>
            <a:off x="179386" y="1690395"/>
            <a:ext cx="6647081" cy="4524315"/>
          </a:xfrm>
          <a:prstGeom prst="rect">
            <a:avLst/>
          </a:prstGeom>
          <a:solidFill>
            <a:schemeClr val="bg1"/>
          </a:solidFill>
          <a:ln>
            <a:noFill/>
          </a:ln>
          <a:effectLst/>
        </p:spPr>
        <p:txBody>
          <a:bodyPr wrap="square">
            <a:spAutoFit/>
          </a:bodyPr>
          <a:lstStyle/>
          <a:p>
            <a:pPr algn="just"/>
            <a:r>
              <a:rPr lang="bg-BG" altLang="en-US" dirty="0">
                <a:solidFill>
                  <a:prstClr val="black"/>
                </a:solidFill>
                <a:latin typeface="Arial" panose="020B0604020202020204" pitchFamily="34" charset="0"/>
                <a:cs typeface="Arial" panose="020B0604020202020204" pitchFamily="34" charset="0"/>
              </a:rPr>
              <a:t>При ядрен взрив, както и при взрив на боеприпаси с обикновени взривни вещества, се образува ударна вълна и възниква светлинно излъчване. Разрушителното действие на ударната вълна на ядрения взрив и запалителната способност на светлинното излъчване са значително по-големи, отколкото при обикновените взривове. Освен това ядреният взрив се съпровожда с невидимо излъчване, наречено проникваща радиация. Проникващата радиация оказва вредно биологично въздействие върху организма на човека. Ядреният взрив се отличава от обикновения и по това, че се образува голямо количество радиоактивни вещества (РВ), които при земни и подземни взривове заразяват местността, въздуха, водата, местните предмети, бойната техника и личния състав, намиращи се на открито както в района на взрива, така и по следата на радиоактивния облак.</a:t>
            </a:r>
            <a:endParaRPr lang="bg-BG" altLang="bg-BG" dirty="0">
              <a:solidFill>
                <a:prstClr val="black"/>
              </a:solidFill>
              <a:latin typeface="Arial" panose="020B0604020202020204" pitchFamily="34" charset="0"/>
              <a:cs typeface="Arial" panose="020B0604020202020204" pitchFamily="34" charset="0"/>
            </a:endParaRPr>
          </a:p>
        </p:txBody>
      </p:sp>
      <p:sp>
        <p:nvSpPr>
          <p:cNvPr id="9" name="Text Box 24">
            <a:extLst>
              <a:ext uri="{FF2B5EF4-FFF2-40B4-BE49-F238E27FC236}">
                <a16:creationId xmlns:a16="http://schemas.microsoft.com/office/drawing/2014/main" id="{7C1EA5B2-688D-9EDB-AE7F-6D2815B4AAC3}"/>
              </a:ext>
            </a:extLst>
          </p:cNvPr>
          <p:cNvSpPr txBox="1">
            <a:spLocks noChangeArrowheads="1"/>
          </p:cNvSpPr>
          <p:nvPr/>
        </p:nvSpPr>
        <p:spPr bwMode="auto">
          <a:xfrm>
            <a:off x="3257550" y="953333"/>
            <a:ext cx="5680710" cy="646331"/>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3</a:t>
            </a:r>
            <a:r>
              <a:rPr lang="bg-BG" altLang="bg-BG" b="1" dirty="0" smtClean="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 </a:t>
            </a: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ОРЪЖИЯ ЗА МАСОВО УНИЩОЖЕНИЕ</a:t>
            </a:r>
          </a:p>
          <a:p>
            <a:pPr algn="ct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ЯДРЕНО ОРЪЖИЕ</a:t>
            </a:r>
          </a:p>
        </p:txBody>
      </p:sp>
      <p:pic>
        <p:nvPicPr>
          <p:cNvPr id="6" name="Картина 234565">
            <a:extLst>
              <a:ext uri="{FF2B5EF4-FFF2-40B4-BE49-F238E27FC236}">
                <a16:creationId xmlns:a16="http://schemas.microsoft.com/office/drawing/2014/main" id="{E2CC2947-6B82-2D16-1245-6A25F4DA8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690" y="2002229"/>
            <a:ext cx="2186877" cy="194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Картина 234578">
            <a:extLst>
              <a:ext uri="{FF2B5EF4-FFF2-40B4-BE49-F238E27FC236}">
                <a16:creationId xmlns:a16="http://schemas.microsoft.com/office/drawing/2014/main" id="{A1AFA5B7-183F-8457-C9CF-5702F305A9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6208" y="2031776"/>
            <a:ext cx="2186877" cy="192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Текстово поле 7">
            <a:extLst>
              <a:ext uri="{FF2B5EF4-FFF2-40B4-BE49-F238E27FC236}">
                <a16:creationId xmlns:a16="http://schemas.microsoft.com/office/drawing/2014/main" id="{D7F95BB2-E364-F072-6A08-E11A0FA84F59}"/>
              </a:ext>
            </a:extLst>
          </p:cNvPr>
          <p:cNvSpPr txBox="1"/>
          <p:nvPr/>
        </p:nvSpPr>
        <p:spPr>
          <a:xfrm>
            <a:off x="8231567" y="1687791"/>
            <a:ext cx="3086101" cy="369332"/>
          </a:xfrm>
          <a:prstGeom prst="rect">
            <a:avLst/>
          </a:prstGeom>
          <a:noFill/>
        </p:spPr>
        <p:txBody>
          <a:bodyPr wrap="none" rtlCol="0">
            <a:spAutoFit/>
          </a:bodyPr>
          <a:lstStyle/>
          <a:p>
            <a:r>
              <a:rPr lang="bg-BG" dirty="0">
                <a:solidFill>
                  <a:prstClr val="black"/>
                </a:solidFill>
              </a:rPr>
              <a:t>а                                                  б</a:t>
            </a:r>
            <a:endParaRPr lang="en-US" dirty="0">
              <a:solidFill>
                <a:prstClr val="black"/>
              </a:solidFill>
            </a:endParaRPr>
          </a:p>
        </p:txBody>
      </p:sp>
      <p:pic>
        <p:nvPicPr>
          <p:cNvPr id="13" name="Картина 234579">
            <a:extLst>
              <a:ext uri="{FF2B5EF4-FFF2-40B4-BE49-F238E27FC236}">
                <a16:creationId xmlns:a16="http://schemas.microsoft.com/office/drawing/2014/main" id="{8190AD4D-CF0E-1436-36E4-EA15C8BB45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3690" y="4228634"/>
            <a:ext cx="2173013" cy="18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Текстово поле 13">
            <a:extLst>
              <a:ext uri="{FF2B5EF4-FFF2-40B4-BE49-F238E27FC236}">
                <a16:creationId xmlns:a16="http://schemas.microsoft.com/office/drawing/2014/main" id="{F85A3C50-C513-5F88-EFF6-FD926117FD3B}"/>
              </a:ext>
            </a:extLst>
          </p:cNvPr>
          <p:cNvSpPr txBox="1"/>
          <p:nvPr/>
        </p:nvSpPr>
        <p:spPr>
          <a:xfrm>
            <a:off x="7989825" y="6002282"/>
            <a:ext cx="3020379" cy="369332"/>
          </a:xfrm>
          <a:prstGeom prst="rect">
            <a:avLst/>
          </a:prstGeom>
          <a:noFill/>
        </p:spPr>
        <p:txBody>
          <a:bodyPr wrap="none" rtlCol="0">
            <a:spAutoFit/>
          </a:bodyPr>
          <a:lstStyle/>
          <a:p>
            <a:r>
              <a:rPr lang="bg-BG" dirty="0">
                <a:solidFill>
                  <a:prstClr val="black"/>
                </a:solidFill>
              </a:rPr>
              <a:t>в                                                  г</a:t>
            </a:r>
            <a:endParaRPr lang="en-US" dirty="0">
              <a:solidFill>
                <a:prstClr val="black"/>
              </a:solidFill>
            </a:endParaRPr>
          </a:p>
        </p:txBody>
      </p:sp>
      <p:pic>
        <p:nvPicPr>
          <p:cNvPr id="15" name="Picture 16">
            <a:extLst>
              <a:ext uri="{FF2B5EF4-FFF2-40B4-BE49-F238E27FC236}">
                <a16:creationId xmlns:a16="http://schemas.microsoft.com/office/drawing/2014/main" id="{BD6654B6-11EC-08C3-056D-B1A063A674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8591" r="17601" b="10513"/>
          <a:stretch>
            <a:fillRect/>
          </a:stretch>
        </p:blipFill>
        <p:spPr bwMode="auto">
          <a:xfrm>
            <a:off x="9566207" y="4239316"/>
            <a:ext cx="2353467" cy="187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748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a:extLst>
              <a:ext uri="{FF2B5EF4-FFF2-40B4-BE49-F238E27FC236}">
                <a16:creationId xmlns:a16="http://schemas.microsoft.com/office/drawing/2014/main" id="{CB4C7768-B4D1-16D2-3EE8-F3F71609E363}"/>
              </a:ext>
            </a:extLst>
          </p:cNvPr>
          <p:cNvSpPr>
            <a:spLocks noGrp="1"/>
          </p:cNvSpPr>
          <p:nvPr>
            <p:ph type="ftr" sz="quarter" idx="11"/>
          </p:nvPr>
        </p:nvSpPr>
        <p:spPr/>
        <p:txBody>
          <a:body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4" name="Контейнер за номер на слайда 3">
            <a:extLst>
              <a:ext uri="{FF2B5EF4-FFF2-40B4-BE49-F238E27FC236}">
                <a16:creationId xmlns:a16="http://schemas.microsoft.com/office/drawing/2014/main" id="{25E8D820-6A8F-541D-BB78-0E530BCD6DB8}"/>
              </a:ext>
            </a:extLst>
          </p:cNvPr>
          <p:cNvSpPr>
            <a:spLocks noGrp="1"/>
          </p:cNvSpPr>
          <p:nvPr>
            <p:ph type="sldNum" sz="quarter" idx="12"/>
          </p:nvPr>
        </p:nvSpPr>
        <p:spPr/>
        <p:txBody>
          <a:bodyPr/>
          <a:lstStyle/>
          <a:p>
            <a:fld id="{309220AF-99D2-4088-BF11-A2536404386D}" type="slidenum">
              <a:rPr lang="en-GB" smtClean="0">
                <a:solidFill>
                  <a:prstClr val="black"/>
                </a:solidFill>
              </a:rPr>
              <a:pPr/>
              <a:t>21</a:t>
            </a:fld>
            <a:endParaRPr lang="en-GB" dirty="0">
              <a:solidFill>
                <a:prstClr val="black"/>
              </a:solidFill>
            </a:endParaRPr>
          </a:p>
        </p:txBody>
      </p:sp>
      <p:sp>
        <p:nvSpPr>
          <p:cNvPr id="5" name="Text Box 7">
            <a:extLst>
              <a:ext uri="{FF2B5EF4-FFF2-40B4-BE49-F238E27FC236}">
                <a16:creationId xmlns:a16="http://schemas.microsoft.com/office/drawing/2014/main" id="{CEA5CF8E-925D-3EFC-3470-E3F8856CF073}"/>
              </a:ext>
            </a:extLst>
          </p:cNvPr>
          <p:cNvSpPr txBox="1">
            <a:spLocks noChangeArrowheads="1"/>
          </p:cNvSpPr>
          <p:nvPr/>
        </p:nvSpPr>
        <p:spPr bwMode="auto">
          <a:xfrm>
            <a:off x="179388" y="2276475"/>
            <a:ext cx="11865467" cy="3970318"/>
          </a:xfrm>
          <a:prstGeom prst="rect">
            <a:avLst/>
          </a:prstGeom>
          <a:solidFill>
            <a:schemeClr val="bg1"/>
          </a:solidFill>
          <a:ln>
            <a:noFill/>
          </a:ln>
          <a:effectLst/>
        </p:spPr>
        <p:txBody>
          <a:bodyPr wrap="square">
            <a:spAutoFit/>
          </a:bodyPr>
          <a:lstStyle/>
          <a:p>
            <a:pPr algn="just"/>
            <a:r>
              <a:rPr lang="bg-BG" altLang="bg-BG" dirty="0">
                <a:solidFill>
                  <a:prstClr val="black"/>
                </a:solidFill>
                <a:latin typeface="Arial" panose="020B0604020202020204" pitchFamily="34" charset="0"/>
                <a:cs typeface="Arial" panose="020B0604020202020204" pitchFamily="34" charset="0"/>
              </a:rPr>
              <a:t>     Защита при употреба на ядреното оръжие:</a:t>
            </a:r>
          </a:p>
          <a:p>
            <a:pPr marL="285750" indent="-285750" algn="just">
              <a:buFont typeface="Arial" panose="020B0604020202020204" pitchFamily="34" charset="0"/>
              <a:buChar char="•"/>
            </a:pPr>
            <a:r>
              <a:rPr lang="bg-BG" altLang="bg-BG" dirty="0">
                <a:solidFill>
                  <a:prstClr val="black"/>
                </a:solidFill>
                <a:latin typeface="Arial" panose="020B0604020202020204" pitchFamily="34" charset="0"/>
                <a:cs typeface="Arial" panose="020B0604020202020204" pitchFamily="34" charset="0"/>
              </a:rPr>
              <a:t>Обърнете се и затворете и покрийте очите си, за да предотвратите увреждане на зрението си;</a:t>
            </a:r>
          </a:p>
          <a:p>
            <a:pPr marL="285750" indent="-285750" algn="just">
              <a:buFont typeface="Arial" panose="020B0604020202020204" pitchFamily="34" charset="0"/>
              <a:buChar char="•"/>
            </a:pPr>
            <a:r>
              <a:rPr lang="bg-BG" altLang="bg-BG" dirty="0">
                <a:solidFill>
                  <a:prstClr val="black"/>
                </a:solidFill>
                <a:latin typeface="Arial" panose="020B0604020202020204" pitchFamily="34" charset="0"/>
                <a:cs typeface="Arial" panose="020B0604020202020204" pitchFamily="34" charset="0"/>
              </a:rPr>
              <a:t>Легнете на земята с лицето надолу</a:t>
            </a:r>
            <a:r>
              <a:rPr lang="ru-RU" altLang="bg-BG" dirty="0">
                <a:solidFill>
                  <a:prstClr val="black"/>
                </a:solidFill>
                <a:latin typeface="Arial" panose="020B0604020202020204" pitchFamily="34" charset="0"/>
                <a:cs typeface="Arial" panose="020B0604020202020204" pitchFamily="34" charset="0"/>
              </a:rPr>
              <a:t> и </a:t>
            </a:r>
            <a:r>
              <a:rPr lang="bg-BG" altLang="bg-BG" dirty="0">
                <a:solidFill>
                  <a:prstClr val="black"/>
                </a:solidFill>
                <a:latin typeface="Arial" panose="020B0604020202020204" pitchFamily="34" charset="0"/>
                <a:cs typeface="Arial" panose="020B0604020202020204" pitchFamily="34" charset="0"/>
              </a:rPr>
              <a:t>поставете</a:t>
            </a:r>
            <a:r>
              <a:rPr lang="ru-RU" altLang="bg-BG" dirty="0">
                <a:solidFill>
                  <a:prstClr val="black"/>
                </a:solidFill>
                <a:latin typeface="Arial" panose="020B0604020202020204" pitchFamily="34" charset="0"/>
                <a:cs typeface="Arial" panose="020B0604020202020204" pitchFamily="34" charset="0"/>
              </a:rPr>
              <a:t> </a:t>
            </a:r>
            <a:r>
              <a:rPr lang="bg-BG" altLang="bg-BG" dirty="0">
                <a:solidFill>
                  <a:prstClr val="black"/>
                </a:solidFill>
                <a:latin typeface="Arial" panose="020B0604020202020204" pitchFamily="34" charset="0"/>
                <a:cs typeface="Arial" panose="020B0604020202020204" pitchFamily="34" charset="0"/>
              </a:rPr>
              <a:t>ръцете</a:t>
            </a:r>
            <a:r>
              <a:rPr lang="ru-RU" altLang="bg-BG" dirty="0">
                <a:solidFill>
                  <a:prstClr val="black"/>
                </a:solidFill>
                <a:latin typeface="Arial" panose="020B0604020202020204" pitchFamily="34" charset="0"/>
                <a:cs typeface="Arial" panose="020B0604020202020204" pitchFamily="34" charset="0"/>
              </a:rPr>
              <a:t> си под </a:t>
            </a:r>
            <a:r>
              <a:rPr lang="bg-BG" altLang="bg-BG" dirty="0">
                <a:solidFill>
                  <a:prstClr val="black"/>
                </a:solidFill>
                <a:latin typeface="Arial" panose="020B0604020202020204" pitchFamily="34" charset="0"/>
                <a:cs typeface="Arial" panose="020B0604020202020204" pitchFamily="34" charset="0"/>
              </a:rPr>
              <a:t>тялото</a:t>
            </a:r>
            <a:r>
              <a:rPr lang="ru-RU" altLang="bg-BG" dirty="0">
                <a:solidFill>
                  <a:prstClr val="black"/>
                </a:solidFill>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r>
              <a:rPr lang="bg-BG" altLang="bg-BG" dirty="0">
                <a:solidFill>
                  <a:prstClr val="black"/>
                </a:solidFill>
                <a:latin typeface="Arial" panose="020B0604020202020204" pitchFamily="34" charset="0"/>
                <a:cs typeface="Arial" panose="020B0604020202020204" pitchFamily="34" charset="0"/>
              </a:rPr>
              <a:t>Останете на земята, докато топлината и двете ударни вълни преминат</a:t>
            </a:r>
            <a:r>
              <a:rPr lang="ru-RU" altLang="bg-BG" dirty="0">
                <a:solidFill>
                  <a:prstClr val="black"/>
                </a:solidFill>
                <a:latin typeface="Arial" panose="020B0604020202020204" pitchFamily="34" charset="0"/>
                <a:cs typeface="Arial" panose="020B0604020202020204" pitchFamily="34" charset="0"/>
              </a:rPr>
              <a:t>.</a:t>
            </a:r>
          </a:p>
          <a:p>
            <a:pPr algn="just"/>
            <a:r>
              <a:rPr lang="bg-BG" altLang="bg-BG" dirty="0">
                <a:solidFill>
                  <a:prstClr val="black"/>
                </a:solidFill>
                <a:latin typeface="Arial" panose="020B0604020202020204" pitchFamily="34" charset="0"/>
                <a:cs typeface="Arial" panose="020B0604020202020204" pitchFamily="34" charset="0"/>
              </a:rPr>
              <a:t>     Ако сте навън, когато се случи взривът</a:t>
            </a:r>
            <a:r>
              <a:rPr lang="ru-RU" altLang="bg-BG" dirty="0">
                <a:solidFill>
                  <a:prstClr val="black"/>
                </a:solidFill>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r>
              <a:rPr lang="bg-BG" altLang="bg-BG" dirty="0">
                <a:solidFill>
                  <a:prstClr val="black"/>
                </a:solidFill>
                <a:latin typeface="Arial" panose="020B0604020202020204" pitchFamily="34" charset="0"/>
                <a:cs typeface="Arial" panose="020B0604020202020204" pitchFamily="34" charset="0"/>
              </a:rPr>
              <a:t>Намерете нещо, с което да покриете устата и носа си, като шал, носна кърпичка или друго</a:t>
            </a:r>
            <a:r>
              <a:rPr lang="ru-RU" altLang="bg-BG" dirty="0">
                <a:solidFill>
                  <a:prstClr val="black"/>
                </a:solidFill>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r>
              <a:rPr lang="bg-BG" altLang="bg-BG" dirty="0">
                <a:solidFill>
                  <a:prstClr val="black"/>
                </a:solidFill>
                <a:latin typeface="Arial" panose="020B0604020202020204" pitchFamily="34" charset="0"/>
                <a:cs typeface="Arial" panose="020B0604020202020204" pitchFamily="34" charset="0"/>
              </a:rPr>
              <a:t>Отстранете</a:t>
            </a:r>
            <a:r>
              <a:rPr lang="ru-RU" altLang="bg-BG" dirty="0">
                <a:solidFill>
                  <a:prstClr val="black"/>
                </a:solidFill>
                <a:latin typeface="Arial" panose="020B0604020202020204" pitchFamily="34" charset="0"/>
                <a:cs typeface="Arial" panose="020B0604020202020204" pitchFamily="34" charset="0"/>
              </a:rPr>
              <a:t> праха от </a:t>
            </a:r>
            <a:r>
              <a:rPr lang="bg-BG" altLang="bg-BG" dirty="0">
                <a:solidFill>
                  <a:prstClr val="black"/>
                </a:solidFill>
                <a:latin typeface="Arial" panose="020B0604020202020204" pitchFamily="34" charset="0"/>
                <a:cs typeface="Arial" panose="020B0604020202020204" pitchFamily="34" charset="0"/>
              </a:rPr>
              <a:t>дрехите</a:t>
            </a:r>
            <a:r>
              <a:rPr lang="ru-RU" altLang="bg-BG" dirty="0">
                <a:solidFill>
                  <a:prstClr val="black"/>
                </a:solidFill>
                <a:latin typeface="Arial" panose="020B0604020202020204" pitchFamily="34" charset="0"/>
                <a:cs typeface="Arial" panose="020B0604020202020204" pitchFamily="34" charset="0"/>
              </a:rPr>
              <a:t> си, </a:t>
            </a:r>
            <a:r>
              <a:rPr lang="bg-BG" altLang="bg-BG" dirty="0">
                <a:solidFill>
                  <a:prstClr val="black"/>
                </a:solidFill>
                <a:latin typeface="Arial" panose="020B0604020202020204" pitchFamily="34" charset="0"/>
                <a:cs typeface="Arial" panose="020B0604020202020204" pitchFamily="34" charset="0"/>
              </a:rPr>
              <a:t>като ги изчеткате</a:t>
            </a:r>
            <a:r>
              <a:rPr lang="ru-RU" altLang="bg-BG" dirty="0">
                <a:solidFill>
                  <a:prstClr val="black"/>
                </a:solidFill>
                <a:latin typeface="Arial" panose="020B0604020202020204" pitchFamily="34" charset="0"/>
                <a:cs typeface="Arial" panose="020B0604020202020204" pitchFamily="34" charset="0"/>
              </a:rPr>
              <a:t> и </a:t>
            </a:r>
            <a:r>
              <a:rPr lang="bg-BG" altLang="bg-BG" dirty="0">
                <a:solidFill>
                  <a:prstClr val="black"/>
                </a:solidFill>
                <a:latin typeface="Arial" panose="020B0604020202020204" pitchFamily="34" charset="0"/>
                <a:cs typeface="Arial" panose="020B0604020202020204" pitchFamily="34" charset="0"/>
              </a:rPr>
              <a:t>изтръскате</a:t>
            </a:r>
            <a:r>
              <a:rPr lang="ru-RU" altLang="bg-BG" dirty="0">
                <a:solidFill>
                  <a:prstClr val="black"/>
                </a:solidFill>
                <a:latin typeface="Arial" panose="020B0604020202020204" pitchFamily="34" charset="0"/>
                <a:cs typeface="Arial" panose="020B0604020202020204" pitchFamily="34" charset="0"/>
              </a:rPr>
              <a:t>, но </a:t>
            </a:r>
            <a:r>
              <a:rPr lang="bg-BG" altLang="bg-BG" dirty="0">
                <a:solidFill>
                  <a:prstClr val="black"/>
                </a:solidFill>
                <a:latin typeface="Arial" panose="020B0604020202020204" pitchFamily="34" charset="0"/>
                <a:cs typeface="Arial" panose="020B0604020202020204" pitchFamily="34" charset="0"/>
              </a:rPr>
              <a:t>покривайте</a:t>
            </a:r>
            <a:r>
              <a:rPr lang="ru-RU" altLang="bg-BG" dirty="0">
                <a:solidFill>
                  <a:prstClr val="black"/>
                </a:solidFill>
                <a:latin typeface="Arial" panose="020B0604020202020204" pitchFamily="34" charset="0"/>
                <a:cs typeface="Arial" panose="020B0604020202020204" pitchFamily="34" charset="0"/>
              </a:rPr>
              <a:t> </a:t>
            </a:r>
            <a:r>
              <a:rPr lang="bg-BG" altLang="bg-BG" dirty="0">
                <a:solidFill>
                  <a:prstClr val="black"/>
                </a:solidFill>
                <a:latin typeface="Arial" panose="020B0604020202020204" pitchFamily="34" charset="0"/>
                <a:cs typeface="Arial" panose="020B0604020202020204" pitchFamily="34" charset="0"/>
              </a:rPr>
              <a:t>устата</a:t>
            </a:r>
            <a:r>
              <a:rPr lang="ru-RU" altLang="bg-BG" dirty="0">
                <a:solidFill>
                  <a:prstClr val="black"/>
                </a:solidFill>
                <a:latin typeface="Arial" panose="020B0604020202020204" pitchFamily="34" charset="0"/>
                <a:cs typeface="Arial" panose="020B0604020202020204" pitchFamily="34" charset="0"/>
              </a:rPr>
              <a:t> и носа си, </a:t>
            </a:r>
            <a:r>
              <a:rPr lang="bg-BG" altLang="bg-BG" dirty="0">
                <a:solidFill>
                  <a:prstClr val="black"/>
                </a:solidFill>
                <a:latin typeface="Arial" panose="020B0604020202020204" pitchFamily="34" charset="0"/>
                <a:cs typeface="Arial" panose="020B0604020202020204" pitchFamily="34" charset="0"/>
              </a:rPr>
              <a:t>докато</a:t>
            </a:r>
            <a:r>
              <a:rPr lang="ru-RU" altLang="bg-BG" dirty="0">
                <a:solidFill>
                  <a:prstClr val="black"/>
                </a:solidFill>
                <a:latin typeface="Arial" panose="020B0604020202020204" pitchFamily="34" charset="0"/>
                <a:cs typeface="Arial" panose="020B0604020202020204" pitchFamily="34" charset="0"/>
              </a:rPr>
              <a:t> правите това;</a:t>
            </a:r>
          </a:p>
          <a:p>
            <a:pPr marL="285750" indent="-285750" algn="just">
              <a:buFont typeface="Arial" panose="020B0604020202020204" pitchFamily="34" charset="0"/>
              <a:buChar char="•"/>
            </a:pPr>
            <a:r>
              <a:rPr lang="bg-BG" altLang="bg-BG" dirty="0">
                <a:solidFill>
                  <a:prstClr val="black"/>
                </a:solidFill>
                <a:latin typeface="Arial" panose="020B0604020202020204" pitchFamily="34" charset="0"/>
                <a:cs typeface="Arial" panose="020B0604020202020204" pitchFamily="34" charset="0"/>
              </a:rPr>
              <a:t>Преместете се в подслон</a:t>
            </a:r>
            <a:r>
              <a:rPr lang="ru-RU" altLang="bg-BG" dirty="0">
                <a:solidFill>
                  <a:prstClr val="black"/>
                </a:solidFill>
                <a:latin typeface="Arial" panose="020B0604020202020204" pitchFamily="34" charset="0"/>
                <a:cs typeface="Arial" panose="020B0604020202020204" pitchFamily="34" charset="0"/>
              </a:rPr>
              <a:t>, мазе или друга </a:t>
            </a:r>
            <a:r>
              <a:rPr lang="bg-BG" altLang="bg-BG" dirty="0">
                <a:solidFill>
                  <a:prstClr val="black"/>
                </a:solidFill>
                <a:latin typeface="Arial" panose="020B0604020202020204" pitchFamily="34" charset="0"/>
                <a:cs typeface="Arial" panose="020B0604020202020204" pitchFamily="34" charset="0"/>
              </a:rPr>
              <a:t>подземна</a:t>
            </a:r>
            <a:r>
              <a:rPr lang="ru-RU" altLang="bg-BG" dirty="0">
                <a:solidFill>
                  <a:prstClr val="black"/>
                </a:solidFill>
                <a:latin typeface="Arial" panose="020B0604020202020204" pitchFamily="34" charset="0"/>
                <a:cs typeface="Arial" panose="020B0604020202020204" pitchFamily="34" charset="0"/>
              </a:rPr>
              <a:t> зона, за </a:t>
            </a:r>
            <a:r>
              <a:rPr lang="bg-BG" altLang="bg-BG" dirty="0">
                <a:solidFill>
                  <a:prstClr val="black"/>
                </a:solidFill>
                <a:latin typeface="Arial" panose="020B0604020202020204" pitchFamily="34" charset="0"/>
                <a:cs typeface="Arial" panose="020B0604020202020204" pitchFamily="34" charset="0"/>
              </a:rPr>
              <a:t>предпочитане</a:t>
            </a:r>
            <a:r>
              <a:rPr lang="ru-RU" altLang="bg-BG" dirty="0">
                <a:solidFill>
                  <a:prstClr val="black"/>
                </a:solidFill>
                <a:latin typeface="Arial" panose="020B0604020202020204" pitchFamily="34" charset="0"/>
                <a:cs typeface="Arial" panose="020B0604020202020204" pitchFamily="34" charset="0"/>
              </a:rPr>
              <a:t> </a:t>
            </a:r>
            <a:r>
              <a:rPr lang="bg-BG" altLang="bg-BG" dirty="0">
                <a:solidFill>
                  <a:prstClr val="black"/>
                </a:solidFill>
                <a:latin typeface="Arial" panose="020B0604020202020204" pitchFamily="34" charset="0"/>
                <a:cs typeface="Arial" panose="020B0604020202020204" pitchFamily="34" charset="0"/>
              </a:rPr>
              <a:t>разположена далеч от посоката</a:t>
            </a:r>
            <a:r>
              <a:rPr lang="ru-RU" altLang="bg-BG" dirty="0">
                <a:solidFill>
                  <a:prstClr val="black"/>
                </a:solidFill>
                <a:latin typeface="Arial" panose="020B0604020202020204" pitchFamily="34" charset="0"/>
                <a:cs typeface="Arial" panose="020B0604020202020204" pitchFamily="34" charset="0"/>
              </a:rPr>
              <a:t>, в </a:t>
            </a:r>
            <a:r>
              <a:rPr lang="bg-BG" altLang="bg-BG" dirty="0">
                <a:solidFill>
                  <a:prstClr val="black"/>
                </a:solidFill>
                <a:latin typeface="Arial" panose="020B0604020202020204" pitchFamily="34" charset="0"/>
                <a:cs typeface="Arial" panose="020B0604020202020204" pitchFamily="34" charset="0"/>
              </a:rPr>
              <a:t>която духа вятърът</a:t>
            </a:r>
            <a:r>
              <a:rPr lang="ru-RU" altLang="bg-BG" dirty="0">
                <a:solidFill>
                  <a:prstClr val="black"/>
                </a:solidFill>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r>
              <a:rPr lang="bg-BG" altLang="bg-BG" dirty="0">
                <a:solidFill>
                  <a:prstClr val="black"/>
                </a:solidFill>
                <a:latin typeface="Arial" panose="020B0604020202020204" pitchFamily="34" charset="0"/>
                <a:cs typeface="Arial" panose="020B0604020202020204" pitchFamily="34" charset="0"/>
              </a:rPr>
              <a:t>Свалете дрехите, тъй като може да са замърсени</a:t>
            </a:r>
            <a:r>
              <a:rPr lang="ru-RU" altLang="bg-BG" dirty="0">
                <a:solidFill>
                  <a:prstClr val="black"/>
                </a:solidFill>
                <a:latin typeface="Arial" panose="020B0604020202020204" pitchFamily="34" charset="0"/>
                <a:cs typeface="Arial" panose="020B0604020202020204" pitchFamily="34" charset="0"/>
              </a:rPr>
              <a:t>; </a:t>
            </a:r>
            <a:r>
              <a:rPr lang="bg-BG" altLang="bg-BG" dirty="0">
                <a:solidFill>
                  <a:prstClr val="black"/>
                </a:solidFill>
                <a:latin typeface="Arial" panose="020B0604020202020204" pitchFamily="34" charset="0"/>
                <a:cs typeface="Arial" panose="020B0604020202020204" pitchFamily="34" charset="0"/>
              </a:rPr>
              <a:t>ако е възможно, вземете душ, измийте косата си и сменете дрехите, преди </a:t>
            </a:r>
            <a:r>
              <a:rPr lang="ru-RU" altLang="bg-BG" dirty="0">
                <a:solidFill>
                  <a:prstClr val="black"/>
                </a:solidFill>
                <a:latin typeface="Arial" panose="020B0604020202020204" pitchFamily="34" charset="0"/>
                <a:cs typeface="Arial" panose="020B0604020202020204" pitchFamily="34" charset="0"/>
              </a:rPr>
              <a:t>да влезете в бункера.</a:t>
            </a:r>
            <a:endParaRPr lang="bg-BG" altLang="bg-BG" dirty="0">
              <a:solidFill>
                <a:prstClr val="black"/>
              </a:solidFill>
              <a:latin typeface="Arial" panose="020B0604020202020204" pitchFamily="34" charset="0"/>
              <a:cs typeface="Arial" panose="020B0604020202020204" pitchFamily="34" charset="0"/>
            </a:endParaRPr>
          </a:p>
          <a:p>
            <a:pPr algn="just"/>
            <a:endParaRPr lang="ru-RU" altLang="bg-BG" dirty="0">
              <a:solidFill>
                <a:prstClr val="black"/>
              </a:solidFill>
              <a:latin typeface="Arial" panose="020B0604020202020204" pitchFamily="34" charset="0"/>
              <a:cs typeface="Arial" panose="020B0604020202020204" pitchFamily="34" charset="0"/>
            </a:endParaRPr>
          </a:p>
          <a:p>
            <a:pPr algn="just">
              <a:buFontTx/>
              <a:buChar char="•"/>
            </a:pPr>
            <a:endParaRPr lang="bg-BG" altLang="bg-BG" dirty="0">
              <a:solidFill>
                <a:prstClr val="black"/>
              </a:solidFill>
              <a:latin typeface="Arial" panose="020B0604020202020204" pitchFamily="34" charset="0"/>
              <a:cs typeface="Arial" panose="020B0604020202020204" pitchFamily="34" charset="0"/>
            </a:endParaRPr>
          </a:p>
        </p:txBody>
      </p:sp>
      <p:sp>
        <p:nvSpPr>
          <p:cNvPr id="9" name="Text Box 24">
            <a:extLst>
              <a:ext uri="{FF2B5EF4-FFF2-40B4-BE49-F238E27FC236}">
                <a16:creationId xmlns:a16="http://schemas.microsoft.com/office/drawing/2014/main" id="{7C1EA5B2-688D-9EDB-AE7F-6D2815B4AAC3}"/>
              </a:ext>
            </a:extLst>
          </p:cNvPr>
          <p:cNvSpPr txBox="1">
            <a:spLocks noChangeArrowheads="1"/>
          </p:cNvSpPr>
          <p:nvPr/>
        </p:nvSpPr>
        <p:spPr bwMode="auto">
          <a:xfrm>
            <a:off x="3749040" y="953333"/>
            <a:ext cx="4926330" cy="646331"/>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3</a:t>
            </a:r>
            <a:r>
              <a:rPr lang="bg-BG" altLang="bg-BG" b="1" dirty="0" smtClean="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 </a:t>
            </a: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ОРЪЖИЯ ЗА МАСОВО УНИЩОЖЕНИЕ</a:t>
            </a:r>
          </a:p>
          <a:p>
            <a:pPr algn="ct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ЯДРЕНО ОРЪЖИЕ</a:t>
            </a:r>
          </a:p>
        </p:txBody>
      </p:sp>
    </p:spTree>
    <p:extLst>
      <p:ext uri="{BB962C8B-B14F-4D97-AF65-F5344CB8AC3E}">
        <p14:creationId xmlns:p14="http://schemas.microsoft.com/office/powerpoint/2010/main" val="2369210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a:extLst>
              <a:ext uri="{FF2B5EF4-FFF2-40B4-BE49-F238E27FC236}">
                <a16:creationId xmlns:a16="http://schemas.microsoft.com/office/drawing/2014/main" id="{CB4C7768-B4D1-16D2-3EE8-F3F71609E363}"/>
              </a:ext>
            </a:extLst>
          </p:cNvPr>
          <p:cNvSpPr>
            <a:spLocks noGrp="1"/>
          </p:cNvSpPr>
          <p:nvPr>
            <p:ph type="ftr" sz="quarter" idx="11"/>
          </p:nvPr>
        </p:nvSpPr>
        <p:spPr/>
        <p:txBody>
          <a:body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4" name="Контейнер за номер на слайда 3">
            <a:extLst>
              <a:ext uri="{FF2B5EF4-FFF2-40B4-BE49-F238E27FC236}">
                <a16:creationId xmlns:a16="http://schemas.microsoft.com/office/drawing/2014/main" id="{25E8D820-6A8F-541D-BB78-0E530BCD6DB8}"/>
              </a:ext>
            </a:extLst>
          </p:cNvPr>
          <p:cNvSpPr>
            <a:spLocks noGrp="1"/>
          </p:cNvSpPr>
          <p:nvPr>
            <p:ph type="sldNum" sz="quarter" idx="12"/>
          </p:nvPr>
        </p:nvSpPr>
        <p:spPr/>
        <p:txBody>
          <a:bodyPr/>
          <a:lstStyle/>
          <a:p>
            <a:fld id="{309220AF-99D2-4088-BF11-A2536404386D}" type="slidenum">
              <a:rPr lang="en-GB" smtClean="0">
                <a:solidFill>
                  <a:prstClr val="black"/>
                </a:solidFill>
              </a:rPr>
              <a:pPr/>
              <a:t>22</a:t>
            </a:fld>
            <a:endParaRPr lang="en-GB" dirty="0">
              <a:solidFill>
                <a:prstClr val="black"/>
              </a:solidFill>
            </a:endParaRPr>
          </a:p>
        </p:txBody>
      </p:sp>
      <p:sp>
        <p:nvSpPr>
          <p:cNvPr id="5" name="Text Box 7">
            <a:extLst>
              <a:ext uri="{FF2B5EF4-FFF2-40B4-BE49-F238E27FC236}">
                <a16:creationId xmlns:a16="http://schemas.microsoft.com/office/drawing/2014/main" id="{CEA5CF8E-925D-3EFC-3470-E3F8856CF073}"/>
              </a:ext>
            </a:extLst>
          </p:cNvPr>
          <p:cNvSpPr txBox="1">
            <a:spLocks noChangeArrowheads="1"/>
          </p:cNvSpPr>
          <p:nvPr/>
        </p:nvSpPr>
        <p:spPr bwMode="auto">
          <a:xfrm>
            <a:off x="179389" y="2276475"/>
            <a:ext cx="4526277" cy="646331"/>
          </a:xfrm>
          <a:prstGeom prst="rect">
            <a:avLst/>
          </a:prstGeom>
          <a:solidFill>
            <a:schemeClr val="accent4">
              <a:lumMod val="20000"/>
              <a:lumOff val="80000"/>
            </a:schemeClr>
          </a:solidFill>
          <a:ln>
            <a:noFill/>
          </a:ln>
          <a:effectLst/>
        </p:spPr>
        <p:txBody>
          <a:bodyPr wrap="square">
            <a:spAutoFit/>
          </a:bodyPr>
          <a:lstStyle/>
          <a:p>
            <a:pPr algn="just"/>
            <a:r>
              <a:rPr lang="bg-BG" altLang="en-US" dirty="0" err="1">
                <a:solidFill>
                  <a:prstClr val="black"/>
                </a:solidFill>
                <a:latin typeface="Arial" panose="020B0604020202020204" pitchFamily="34" charset="0"/>
                <a:cs typeface="Arial" panose="020B0604020202020204" pitchFamily="34" charset="0"/>
              </a:rPr>
              <a:t>нервнопаралитични</a:t>
            </a:r>
            <a:r>
              <a:rPr lang="bg-BG" altLang="en-US" dirty="0">
                <a:solidFill>
                  <a:prstClr val="black"/>
                </a:solidFill>
                <a:latin typeface="Arial" panose="020B0604020202020204" pitchFamily="34" charset="0"/>
                <a:cs typeface="Arial" panose="020B0604020202020204" pitchFamily="34" charset="0"/>
              </a:rPr>
              <a:t> – зарин, ве-хикс, </a:t>
            </a:r>
          </a:p>
          <a:p>
            <a:pPr algn="just"/>
            <a:r>
              <a:rPr lang="bg-BG" altLang="en-US" dirty="0">
                <a:solidFill>
                  <a:prstClr val="black"/>
                </a:solidFill>
                <a:latin typeface="Arial" panose="020B0604020202020204" pitchFamily="34" charset="0"/>
                <a:cs typeface="Arial" panose="020B0604020202020204" pitchFamily="34" charset="0"/>
              </a:rPr>
              <a:t>табун, зоман</a:t>
            </a:r>
            <a:endParaRPr lang="bg-BG" altLang="bg-BG" dirty="0">
              <a:solidFill>
                <a:prstClr val="black"/>
              </a:solidFill>
              <a:latin typeface="Arial" panose="020B0604020202020204" pitchFamily="34" charset="0"/>
              <a:cs typeface="Arial" panose="020B0604020202020204" pitchFamily="34" charset="0"/>
            </a:endParaRPr>
          </a:p>
        </p:txBody>
      </p:sp>
      <p:sp>
        <p:nvSpPr>
          <p:cNvPr id="9" name="Text Box 24">
            <a:extLst>
              <a:ext uri="{FF2B5EF4-FFF2-40B4-BE49-F238E27FC236}">
                <a16:creationId xmlns:a16="http://schemas.microsoft.com/office/drawing/2014/main" id="{7C1EA5B2-688D-9EDB-AE7F-6D2815B4AAC3}"/>
              </a:ext>
            </a:extLst>
          </p:cNvPr>
          <p:cNvSpPr txBox="1">
            <a:spLocks noChangeArrowheads="1"/>
          </p:cNvSpPr>
          <p:nvPr/>
        </p:nvSpPr>
        <p:spPr bwMode="auto">
          <a:xfrm>
            <a:off x="4210664" y="953333"/>
            <a:ext cx="5321955" cy="646331"/>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3</a:t>
            </a:r>
            <a:r>
              <a:rPr lang="bg-BG" altLang="bg-BG" b="1" dirty="0" smtClean="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 </a:t>
            </a: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ОРЪЖИЯ ЗА МАСОВО УНИЩОЖЕНИЕ</a:t>
            </a:r>
          </a:p>
          <a:p>
            <a:pPr algn="ct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ХИМИЧЕСКО ОРЪЖИЕ</a:t>
            </a:r>
          </a:p>
        </p:txBody>
      </p:sp>
      <p:pic>
        <p:nvPicPr>
          <p:cNvPr id="2" name="Картина 1">
            <a:extLst>
              <a:ext uri="{FF2B5EF4-FFF2-40B4-BE49-F238E27FC236}">
                <a16:creationId xmlns:a16="http://schemas.microsoft.com/office/drawing/2014/main" id="{13D25CBD-78CF-EBC1-99D5-A79090F21CD0}"/>
              </a:ext>
            </a:extLst>
          </p:cNvPr>
          <p:cNvPicPr>
            <a:picLocks noChangeAspect="1"/>
          </p:cNvPicPr>
          <p:nvPr/>
        </p:nvPicPr>
        <p:blipFill>
          <a:blip r:embed="rId4"/>
          <a:stretch>
            <a:fillRect/>
          </a:stretch>
        </p:blipFill>
        <p:spPr>
          <a:xfrm>
            <a:off x="7041016" y="1876663"/>
            <a:ext cx="4543425" cy="3495675"/>
          </a:xfrm>
          <a:prstGeom prst="rect">
            <a:avLst/>
          </a:prstGeom>
        </p:spPr>
      </p:pic>
      <p:sp>
        <p:nvSpPr>
          <p:cNvPr id="8" name="Текстово поле 7">
            <a:extLst>
              <a:ext uri="{FF2B5EF4-FFF2-40B4-BE49-F238E27FC236}">
                <a16:creationId xmlns:a16="http://schemas.microsoft.com/office/drawing/2014/main" id="{38858717-0DCA-F981-F261-DDBF7D24428A}"/>
              </a:ext>
            </a:extLst>
          </p:cNvPr>
          <p:cNvSpPr txBox="1"/>
          <p:nvPr/>
        </p:nvSpPr>
        <p:spPr>
          <a:xfrm>
            <a:off x="179389" y="3120063"/>
            <a:ext cx="4346888" cy="369332"/>
          </a:xfrm>
          <a:prstGeom prst="rect">
            <a:avLst/>
          </a:prstGeom>
          <a:solidFill>
            <a:schemeClr val="accent4">
              <a:lumMod val="20000"/>
              <a:lumOff val="80000"/>
            </a:schemeClr>
          </a:solidFill>
        </p:spPr>
        <p:txBody>
          <a:bodyPr wrap="square">
            <a:spAutoFit/>
          </a:bodyPr>
          <a:lstStyle/>
          <a:p>
            <a:r>
              <a:rPr lang="ru-RU" dirty="0">
                <a:solidFill>
                  <a:prstClr val="black"/>
                </a:solidFill>
              </a:rPr>
              <a:t> </a:t>
            </a:r>
            <a:r>
              <a:rPr lang="ru-RU" dirty="0" err="1">
                <a:solidFill>
                  <a:prstClr val="black"/>
                </a:solidFill>
              </a:rPr>
              <a:t>кожнообривни</a:t>
            </a:r>
            <a:r>
              <a:rPr lang="ru-RU" dirty="0">
                <a:solidFill>
                  <a:prstClr val="black"/>
                </a:solidFill>
              </a:rPr>
              <a:t> – иприт, </a:t>
            </a:r>
            <a:r>
              <a:rPr lang="bg-BG" dirty="0" err="1">
                <a:solidFill>
                  <a:prstClr val="black"/>
                </a:solidFill>
              </a:rPr>
              <a:t>люизит</a:t>
            </a:r>
            <a:endParaRPr lang="bg-BG" dirty="0">
              <a:solidFill>
                <a:prstClr val="black"/>
              </a:solidFill>
            </a:endParaRPr>
          </a:p>
        </p:txBody>
      </p:sp>
      <p:grpSp>
        <p:nvGrpSpPr>
          <p:cNvPr id="10" name="Групиране 9">
            <a:extLst>
              <a:ext uri="{FF2B5EF4-FFF2-40B4-BE49-F238E27FC236}">
                <a16:creationId xmlns:a16="http://schemas.microsoft.com/office/drawing/2014/main" id="{A4FBF593-CCCC-BDB6-488D-F7F08D771BCF}"/>
              </a:ext>
            </a:extLst>
          </p:cNvPr>
          <p:cNvGrpSpPr/>
          <p:nvPr/>
        </p:nvGrpSpPr>
        <p:grpSpPr>
          <a:xfrm>
            <a:off x="4705666" y="1642484"/>
            <a:ext cx="7306945" cy="4524133"/>
            <a:chOff x="4983008" y="1863202"/>
            <a:chExt cx="7306945" cy="4524133"/>
          </a:xfrm>
        </p:grpSpPr>
        <p:pic>
          <p:nvPicPr>
            <p:cNvPr id="11" name="Picture 4" descr="Must-oko">
              <a:extLst>
                <a:ext uri="{FF2B5EF4-FFF2-40B4-BE49-F238E27FC236}">
                  <a16:creationId xmlns:a16="http://schemas.microsoft.com/office/drawing/2014/main" id="{80EE636F-60AB-7E1B-14C7-25E4B17FA5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9242436" y="1863202"/>
              <a:ext cx="3047517" cy="2220282"/>
            </a:xfrm>
            <a:prstGeom prst="rect">
              <a:avLst/>
            </a:prstGeom>
          </p:spPr>
        </p:pic>
        <p:pic>
          <p:nvPicPr>
            <p:cNvPr id="12" name="Picture 5" descr="mustard-c">
              <a:extLst>
                <a:ext uri="{FF2B5EF4-FFF2-40B4-BE49-F238E27FC236}">
                  <a16:creationId xmlns:a16="http://schemas.microsoft.com/office/drawing/2014/main" id="{9A8559CF-D6FE-5009-E006-036AA7D747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813"/>
            <a:stretch>
              <a:fillRect/>
            </a:stretch>
          </p:blipFill>
          <p:spPr bwMode="auto">
            <a:xfrm>
              <a:off x="9115889" y="4581981"/>
              <a:ext cx="2595652" cy="180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mustard_agent_exposure">
              <a:extLst>
                <a:ext uri="{FF2B5EF4-FFF2-40B4-BE49-F238E27FC236}">
                  <a16:creationId xmlns:a16="http://schemas.microsoft.com/office/drawing/2014/main" id="{15383382-D1C9-47A2-9E1B-16B9563E73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3008" y="2361192"/>
              <a:ext cx="3151274" cy="388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Текстово поле 14">
            <a:extLst>
              <a:ext uri="{FF2B5EF4-FFF2-40B4-BE49-F238E27FC236}">
                <a16:creationId xmlns:a16="http://schemas.microsoft.com/office/drawing/2014/main" id="{9CF67C69-0E23-F84E-8A36-31672AEA63D7}"/>
              </a:ext>
            </a:extLst>
          </p:cNvPr>
          <p:cNvSpPr txBox="1"/>
          <p:nvPr/>
        </p:nvSpPr>
        <p:spPr>
          <a:xfrm>
            <a:off x="182767" y="3703330"/>
            <a:ext cx="4241206" cy="646331"/>
          </a:xfrm>
          <a:prstGeom prst="rect">
            <a:avLst/>
          </a:prstGeom>
          <a:solidFill>
            <a:schemeClr val="accent4">
              <a:lumMod val="20000"/>
              <a:lumOff val="80000"/>
            </a:schemeClr>
          </a:solidFill>
        </p:spPr>
        <p:txBody>
          <a:bodyPr wrap="square">
            <a:spAutoFit/>
          </a:bodyPr>
          <a:lstStyle/>
          <a:p>
            <a:r>
              <a:rPr lang="bg-BG" altLang="en-US" dirty="0">
                <a:solidFill>
                  <a:prstClr val="black"/>
                </a:solidFill>
                <a:latin typeface="Arial" panose="020B0604020202020204" pitchFamily="34" charset="0"/>
                <a:cs typeface="Arial" panose="020B0604020202020204" pitchFamily="34" charset="0"/>
              </a:rPr>
              <a:t>общоотровни – синилна киселина,</a:t>
            </a:r>
          </a:p>
          <a:p>
            <a:r>
              <a:rPr lang="bg-BG" altLang="en-US" dirty="0">
                <a:solidFill>
                  <a:prstClr val="black"/>
                </a:solidFill>
                <a:latin typeface="Arial" panose="020B0604020202020204" pitchFamily="34" charset="0"/>
                <a:cs typeface="Arial" panose="020B0604020202020204" pitchFamily="34" charset="0"/>
              </a:rPr>
              <a:t> </a:t>
            </a:r>
            <a:r>
              <a:rPr lang="bg-BG" altLang="en-US" dirty="0" err="1">
                <a:solidFill>
                  <a:prstClr val="black"/>
                </a:solidFill>
                <a:latin typeface="Arial" panose="020B0604020202020204" pitchFamily="34" charset="0"/>
                <a:cs typeface="Arial" panose="020B0604020202020204" pitchFamily="34" charset="0"/>
              </a:rPr>
              <a:t>хлорциан</a:t>
            </a:r>
            <a:r>
              <a:rPr lang="bg-BG" altLang="en-US" dirty="0">
                <a:solidFill>
                  <a:prstClr val="black"/>
                </a:solidFill>
                <a:latin typeface="Arial" panose="020B0604020202020204" pitchFamily="34" charset="0"/>
                <a:cs typeface="Arial" panose="020B0604020202020204" pitchFamily="34" charset="0"/>
              </a:rPr>
              <a:t> </a:t>
            </a:r>
            <a:endParaRPr lang="bg-BG" dirty="0">
              <a:solidFill>
                <a:prstClr val="black"/>
              </a:solidFill>
            </a:endParaRPr>
          </a:p>
        </p:txBody>
      </p:sp>
      <p:grpSp>
        <p:nvGrpSpPr>
          <p:cNvPr id="16" name="Групиране 15">
            <a:extLst>
              <a:ext uri="{FF2B5EF4-FFF2-40B4-BE49-F238E27FC236}">
                <a16:creationId xmlns:a16="http://schemas.microsoft.com/office/drawing/2014/main" id="{2ECE008D-5229-6653-366A-193CCED2055F}"/>
              </a:ext>
            </a:extLst>
          </p:cNvPr>
          <p:cNvGrpSpPr/>
          <p:nvPr/>
        </p:nvGrpSpPr>
        <p:grpSpPr>
          <a:xfrm>
            <a:off x="4903076" y="2588887"/>
            <a:ext cx="7288924" cy="3183263"/>
            <a:chOff x="447675" y="2819400"/>
            <a:chExt cx="8696325" cy="3706781"/>
          </a:xfrm>
        </p:grpSpPr>
        <p:pic>
          <p:nvPicPr>
            <p:cNvPr id="17" name="Picture 10" descr="Image result for синильная кислота отравление">
              <a:extLst>
                <a:ext uri="{FF2B5EF4-FFF2-40B4-BE49-F238E27FC236}">
                  <a16:creationId xmlns:a16="http://schemas.microsoft.com/office/drawing/2014/main" id="{82A7B548-BBC7-4399-4BC4-8E7107DE97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0700" y="2819400"/>
              <a:ext cx="4813300" cy="343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P:\ns-3rd-degree-burns.jpg">
              <a:extLst>
                <a:ext uri="{FF2B5EF4-FFF2-40B4-BE49-F238E27FC236}">
                  <a16:creationId xmlns:a16="http://schemas.microsoft.com/office/drawing/2014/main" id="{EE3CF239-7196-51E7-4240-80E28D7C75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7675" y="4267200"/>
              <a:ext cx="4010025" cy="225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Текстово поле 19">
            <a:extLst>
              <a:ext uri="{FF2B5EF4-FFF2-40B4-BE49-F238E27FC236}">
                <a16:creationId xmlns:a16="http://schemas.microsoft.com/office/drawing/2014/main" id="{A5F2C4C3-C14F-9037-2B04-C6372D1D780A}"/>
              </a:ext>
            </a:extLst>
          </p:cNvPr>
          <p:cNvSpPr txBox="1"/>
          <p:nvPr/>
        </p:nvSpPr>
        <p:spPr>
          <a:xfrm>
            <a:off x="301717" y="5402818"/>
            <a:ext cx="4253707" cy="369332"/>
          </a:xfrm>
          <a:prstGeom prst="rect">
            <a:avLst/>
          </a:prstGeom>
          <a:solidFill>
            <a:schemeClr val="accent4">
              <a:lumMod val="20000"/>
              <a:lumOff val="80000"/>
            </a:schemeClr>
          </a:solidFill>
        </p:spPr>
        <p:txBody>
          <a:bodyPr wrap="square">
            <a:spAutoFit/>
          </a:bodyPr>
          <a:lstStyle/>
          <a:p>
            <a:r>
              <a:rPr lang="bg-BG" altLang="en-US" dirty="0">
                <a:solidFill>
                  <a:prstClr val="black"/>
                </a:solidFill>
                <a:latin typeface="Arial" panose="020B0604020202020204" pitchFamily="34" charset="0"/>
                <a:cs typeface="Arial" panose="020B0604020202020204" pitchFamily="34" charset="0"/>
              </a:rPr>
              <a:t>задушливи – фосген и дифосген</a:t>
            </a:r>
            <a:endParaRPr lang="bg-BG" dirty="0">
              <a:solidFill>
                <a:prstClr val="black"/>
              </a:solidFill>
            </a:endParaRPr>
          </a:p>
        </p:txBody>
      </p:sp>
      <p:grpSp>
        <p:nvGrpSpPr>
          <p:cNvPr id="21" name="Групиране 20">
            <a:extLst>
              <a:ext uri="{FF2B5EF4-FFF2-40B4-BE49-F238E27FC236}">
                <a16:creationId xmlns:a16="http://schemas.microsoft.com/office/drawing/2014/main" id="{6FE8C613-A627-5AF6-8A1F-18E486E657B1}"/>
              </a:ext>
            </a:extLst>
          </p:cNvPr>
          <p:cNvGrpSpPr/>
          <p:nvPr/>
        </p:nvGrpSpPr>
        <p:grpSpPr>
          <a:xfrm>
            <a:off x="5959417" y="2023374"/>
            <a:ext cx="5758259" cy="3881293"/>
            <a:chOff x="609600" y="1295400"/>
            <a:chExt cx="8107363" cy="4900613"/>
          </a:xfrm>
        </p:grpSpPr>
        <p:pic>
          <p:nvPicPr>
            <p:cNvPr id="22" name="Picture 2">
              <a:extLst>
                <a:ext uri="{FF2B5EF4-FFF2-40B4-BE49-F238E27FC236}">
                  <a16:creationId xmlns:a16="http://schemas.microsoft.com/office/drawing/2014/main" id="{6ACF05B4-B229-9186-F3A4-86E8B5B12D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 y="3652838"/>
              <a:ext cx="8107363"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Image result for фосген отравление">
              <a:extLst>
                <a:ext uri="{FF2B5EF4-FFF2-40B4-BE49-F238E27FC236}">
                  <a16:creationId xmlns:a16="http://schemas.microsoft.com/office/drawing/2014/main" id="{7F705B14-B85A-D7FD-9D26-52FC660904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3200" y="1295400"/>
              <a:ext cx="5389563"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 Box 7">
            <a:extLst>
              <a:ext uri="{FF2B5EF4-FFF2-40B4-BE49-F238E27FC236}">
                <a16:creationId xmlns:a16="http://schemas.microsoft.com/office/drawing/2014/main" id="{DB39E9F4-CA80-E3DD-1E5D-F4673ECF8DB1}"/>
              </a:ext>
            </a:extLst>
          </p:cNvPr>
          <p:cNvSpPr txBox="1">
            <a:spLocks noChangeArrowheads="1"/>
          </p:cNvSpPr>
          <p:nvPr/>
        </p:nvSpPr>
        <p:spPr bwMode="auto">
          <a:xfrm>
            <a:off x="182767" y="2140474"/>
            <a:ext cx="4522899" cy="2862322"/>
          </a:xfrm>
          <a:prstGeom prst="rect">
            <a:avLst/>
          </a:prstGeom>
          <a:solidFill>
            <a:schemeClr val="accent4">
              <a:lumMod val="20000"/>
              <a:lumOff val="80000"/>
            </a:schemeClr>
          </a:solidFill>
          <a:ln>
            <a:noFill/>
          </a:ln>
          <a:effectLst/>
        </p:spPr>
        <p:txBody>
          <a:bodyPr wrap="square">
            <a:spAutoFit/>
          </a:bodyPr>
          <a:lstStyle/>
          <a:p>
            <a:pPr algn="just"/>
            <a:r>
              <a:rPr lang="ru-RU" altLang="bg-BG" dirty="0">
                <a:solidFill>
                  <a:prstClr val="black"/>
                </a:solidFill>
                <a:latin typeface="Arial" panose="020B0604020202020204" pitchFamily="34" charset="0"/>
                <a:cs typeface="Arial" panose="020B0604020202020204" pitchFamily="34" charset="0"/>
              </a:rPr>
              <a:t>Под </a:t>
            </a:r>
            <a:r>
              <a:rPr lang="bg-BG" altLang="bg-BG" dirty="0">
                <a:solidFill>
                  <a:prstClr val="black"/>
                </a:solidFill>
                <a:latin typeface="Arial" panose="020B0604020202020204" pitchFamily="34" charset="0"/>
                <a:cs typeface="Arial" panose="020B0604020202020204" pitchFamily="34" charset="0"/>
              </a:rPr>
              <a:t>химическо оръжие ще разбираме токсично вещество и средствата за тяхното пренасяне и управление. То служи за поразяване, изтощаване на целите, затрудняване на действията. Основните му характеристики са: лесно получаване, висока леталност, силна токсичност, бързо действие, възможност за лесно пренасяне </a:t>
            </a:r>
            <a:r>
              <a:rPr lang="ru-RU" altLang="bg-BG" dirty="0">
                <a:solidFill>
                  <a:prstClr val="black"/>
                </a:solidFill>
                <a:latin typeface="Arial" panose="020B0604020202020204" pitchFamily="34" charset="0"/>
                <a:cs typeface="Arial" panose="020B0604020202020204" pitchFamily="34" charset="0"/>
              </a:rPr>
              <a:t>и др.</a:t>
            </a:r>
          </a:p>
          <a:p>
            <a:pPr algn="just">
              <a:buFontTx/>
              <a:buChar char="•"/>
            </a:pPr>
            <a:endParaRPr lang="bg-BG" altLang="bg-BG"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3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audio>
                                      <p:cMediaNode vol="80000">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2" presetClass="entr" presetSubtype="4" accel="5000" decel="1000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ppt_x"/>
                                          </p:val>
                                        </p:tav>
                                        <p:tav tm="100000">
                                          <p:val>
                                            <p:strVal val="#ppt_x"/>
                                          </p:val>
                                        </p:tav>
                                      </p:tavLst>
                                    </p:anim>
                                    <p:anim calcmode="lin" valueType="num">
                                      <p:cBhvr additive="base">
                                        <p:cTn id="17" dur="1000" fill="hold"/>
                                        <p:tgtEl>
                                          <p:spTgt spid="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9"/>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3000" fill="hold"/>
                                        <p:tgtEl>
                                          <p:spTgt spid="16"/>
                                        </p:tgtEl>
                                        <p:attrNameLst>
                                          <p:attrName>ppt_x</p:attrName>
                                        </p:attrNameLst>
                                      </p:cBhvr>
                                      <p:tavLst>
                                        <p:tav tm="0">
                                          <p:val>
                                            <p:strVal val="#ppt_x"/>
                                          </p:val>
                                        </p:tav>
                                        <p:tav tm="100000">
                                          <p:val>
                                            <p:strVal val="#ppt_x"/>
                                          </p:val>
                                        </p:tav>
                                      </p:tavLst>
                                    </p:anim>
                                    <p:anim calcmode="lin" valueType="num">
                                      <p:cBhvr additive="base">
                                        <p:cTn id="31" dur="3000" fill="hold"/>
                                        <p:tgtEl>
                                          <p:spTgt spid="1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5" grpId="0" animBg="1"/>
      <p:bldP spid="20"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a:extLst>
              <a:ext uri="{FF2B5EF4-FFF2-40B4-BE49-F238E27FC236}">
                <a16:creationId xmlns:a16="http://schemas.microsoft.com/office/drawing/2014/main" id="{CB4C7768-B4D1-16D2-3EE8-F3F71609E363}"/>
              </a:ext>
            </a:extLst>
          </p:cNvPr>
          <p:cNvSpPr>
            <a:spLocks noGrp="1"/>
          </p:cNvSpPr>
          <p:nvPr>
            <p:ph type="ftr" sz="quarter" idx="11"/>
          </p:nvPr>
        </p:nvSpPr>
        <p:spPr/>
        <p:txBody>
          <a:body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4" name="Контейнер за номер на слайда 3">
            <a:extLst>
              <a:ext uri="{FF2B5EF4-FFF2-40B4-BE49-F238E27FC236}">
                <a16:creationId xmlns:a16="http://schemas.microsoft.com/office/drawing/2014/main" id="{25E8D820-6A8F-541D-BB78-0E530BCD6DB8}"/>
              </a:ext>
            </a:extLst>
          </p:cNvPr>
          <p:cNvSpPr>
            <a:spLocks noGrp="1"/>
          </p:cNvSpPr>
          <p:nvPr>
            <p:ph type="sldNum" sz="quarter" idx="12"/>
          </p:nvPr>
        </p:nvSpPr>
        <p:spPr/>
        <p:txBody>
          <a:bodyPr/>
          <a:lstStyle/>
          <a:p>
            <a:fld id="{309220AF-99D2-4088-BF11-A2536404386D}" type="slidenum">
              <a:rPr lang="en-GB" smtClean="0">
                <a:solidFill>
                  <a:prstClr val="black"/>
                </a:solidFill>
              </a:rPr>
              <a:pPr/>
              <a:t>23</a:t>
            </a:fld>
            <a:endParaRPr lang="en-GB" dirty="0">
              <a:solidFill>
                <a:prstClr val="black"/>
              </a:solidFill>
            </a:endParaRPr>
          </a:p>
        </p:txBody>
      </p:sp>
      <p:sp>
        <p:nvSpPr>
          <p:cNvPr id="5" name="Text Box 7">
            <a:extLst>
              <a:ext uri="{FF2B5EF4-FFF2-40B4-BE49-F238E27FC236}">
                <a16:creationId xmlns:a16="http://schemas.microsoft.com/office/drawing/2014/main" id="{CEA5CF8E-925D-3EFC-3470-E3F8856CF073}"/>
              </a:ext>
            </a:extLst>
          </p:cNvPr>
          <p:cNvSpPr txBox="1">
            <a:spLocks noChangeArrowheads="1"/>
          </p:cNvSpPr>
          <p:nvPr/>
        </p:nvSpPr>
        <p:spPr bwMode="auto">
          <a:xfrm>
            <a:off x="1234440" y="1945005"/>
            <a:ext cx="9589770" cy="3416320"/>
          </a:xfrm>
          <a:prstGeom prst="rect">
            <a:avLst/>
          </a:prstGeom>
          <a:solidFill>
            <a:schemeClr val="bg1"/>
          </a:solidFill>
          <a:ln>
            <a:noFill/>
          </a:ln>
          <a:effectLst/>
        </p:spPr>
        <p:txBody>
          <a:bodyPr wrap="square">
            <a:spAutoFit/>
          </a:bodyPr>
          <a:lstStyle/>
          <a:p>
            <a:pPr algn="just"/>
            <a:r>
              <a:rPr lang="ru-RU" altLang="en-US" dirty="0">
                <a:solidFill>
                  <a:srgbClr val="000000"/>
                </a:solidFill>
              </a:rPr>
              <a:t>           </a:t>
            </a:r>
            <a:r>
              <a:rPr lang="bg-BG" altLang="en-US" sz="2400" dirty="0">
                <a:solidFill>
                  <a:srgbClr val="000000"/>
                </a:solidFill>
                <a:latin typeface="Arial" panose="020B0604020202020204" pitchFamily="34" charset="0"/>
                <a:cs typeface="Arial" panose="020B0604020202020204" pitchFamily="34" charset="0"/>
              </a:rPr>
              <a:t>Биологичното оръжие спада към оръжията за масово унищожение. Макар да са приети някои договори за неговата забрана, съществуват безспорни факти, че много държави не са се отказали от неговото производство и от усъвършенстването му</a:t>
            </a:r>
            <a:r>
              <a:rPr lang="ru-RU" altLang="en-US" sz="2400" dirty="0">
                <a:solidFill>
                  <a:srgbClr val="000000"/>
                </a:solidFill>
                <a:latin typeface="Arial" panose="020B0604020202020204" pitchFamily="34" charset="0"/>
                <a:cs typeface="Arial" panose="020B0604020202020204" pitchFamily="34" charset="0"/>
              </a:rPr>
              <a:t>.</a:t>
            </a:r>
          </a:p>
          <a:p>
            <a:pPr algn="just"/>
            <a:r>
              <a:rPr lang="ru-RU" altLang="en-US" sz="2400" dirty="0">
                <a:solidFill>
                  <a:srgbClr val="000000"/>
                </a:solidFill>
                <a:latin typeface="Arial" panose="020B0604020202020204" pitchFamily="34" charset="0"/>
                <a:cs typeface="Arial" panose="020B0604020202020204" pitchFamily="34" charset="0"/>
              </a:rPr>
              <a:t>        </a:t>
            </a:r>
            <a:r>
              <a:rPr lang="bg-BG" altLang="en-US" sz="2400" dirty="0">
                <a:solidFill>
                  <a:srgbClr val="000000"/>
                </a:solidFill>
                <a:latin typeface="Arial" panose="020B0604020202020204" pitchFamily="34" charset="0"/>
                <a:cs typeface="Arial" panose="020B0604020202020204" pitchFamily="34" charset="0"/>
              </a:rPr>
              <a:t>Под понятието биологично оръжие се разбират боеприпаси и прибори, заразени с болестотворни микроорганизми и отделяни от тях токсини, предназначени за поразяване на хора, животни и растения</a:t>
            </a:r>
            <a:r>
              <a:rPr lang="ru-RU" altLang="en-US" sz="2400" dirty="0">
                <a:solidFill>
                  <a:srgbClr val="000000"/>
                </a:solidFill>
                <a:latin typeface="Arial" panose="020B0604020202020204" pitchFamily="34" charset="0"/>
                <a:cs typeface="Arial" panose="020B0604020202020204" pitchFamily="34" charset="0"/>
              </a:rPr>
              <a:t>.</a:t>
            </a:r>
          </a:p>
        </p:txBody>
      </p:sp>
      <p:sp>
        <p:nvSpPr>
          <p:cNvPr id="9" name="Text Box 24">
            <a:extLst>
              <a:ext uri="{FF2B5EF4-FFF2-40B4-BE49-F238E27FC236}">
                <a16:creationId xmlns:a16="http://schemas.microsoft.com/office/drawing/2014/main" id="{7C1EA5B2-688D-9EDB-AE7F-6D2815B4AAC3}"/>
              </a:ext>
            </a:extLst>
          </p:cNvPr>
          <p:cNvSpPr txBox="1">
            <a:spLocks noChangeArrowheads="1"/>
          </p:cNvSpPr>
          <p:nvPr/>
        </p:nvSpPr>
        <p:spPr bwMode="auto">
          <a:xfrm>
            <a:off x="3874770" y="953333"/>
            <a:ext cx="5189219" cy="646331"/>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3</a:t>
            </a:r>
            <a:r>
              <a:rPr lang="bg-BG" altLang="bg-BG" b="1" dirty="0" smtClean="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 </a:t>
            </a: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ОРЪЖИЯ ЗА МАСОВО УНИЩОЖЕНИЕ</a:t>
            </a:r>
          </a:p>
          <a:p>
            <a:pPr algn="ct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БИОЛОГИЧЕСКО ОРЪЖИЕ</a:t>
            </a:r>
          </a:p>
        </p:txBody>
      </p:sp>
    </p:spTree>
    <p:extLst>
      <p:ext uri="{BB962C8B-B14F-4D97-AF65-F5344CB8AC3E}">
        <p14:creationId xmlns:p14="http://schemas.microsoft.com/office/powerpoint/2010/main" val="3734816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a:extLst>
              <a:ext uri="{FF2B5EF4-FFF2-40B4-BE49-F238E27FC236}">
                <a16:creationId xmlns:a16="http://schemas.microsoft.com/office/drawing/2014/main" id="{CB4C7768-B4D1-16D2-3EE8-F3F71609E363}"/>
              </a:ext>
            </a:extLst>
          </p:cNvPr>
          <p:cNvSpPr>
            <a:spLocks noGrp="1"/>
          </p:cNvSpPr>
          <p:nvPr>
            <p:ph type="ftr" sz="quarter" idx="11"/>
          </p:nvPr>
        </p:nvSpPr>
        <p:spPr/>
        <p:txBody>
          <a:body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4" name="Контейнер за номер на слайда 3">
            <a:extLst>
              <a:ext uri="{FF2B5EF4-FFF2-40B4-BE49-F238E27FC236}">
                <a16:creationId xmlns:a16="http://schemas.microsoft.com/office/drawing/2014/main" id="{25E8D820-6A8F-541D-BB78-0E530BCD6DB8}"/>
              </a:ext>
            </a:extLst>
          </p:cNvPr>
          <p:cNvSpPr>
            <a:spLocks noGrp="1"/>
          </p:cNvSpPr>
          <p:nvPr>
            <p:ph type="sldNum" sz="quarter" idx="12"/>
          </p:nvPr>
        </p:nvSpPr>
        <p:spPr/>
        <p:txBody>
          <a:bodyPr/>
          <a:lstStyle/>
          <a:p>
            <a:fld id="{309220AF-99D2-4088-BF11-A2536404386D}" type="slidenum">
              <a:rPr lang="en-GB" smtClean="0">
                <a:solidFill>
                  <a:prstClr val="black"/>
                </a:solidFill>
              </a:rPr>
              <a:pPr/>
              <a:t>24</a:t>
            </a:fld>
            <a:endParaRPr lang="en-GB" dirty="0">
              <a:solidFill>
                <a:prstClr val="black"/>
              </a:solidFill>
            </a:endParaRPr>
          </a:p>
        </p:txBody>
      </p:sp>
      <p:sp>
        <p:nvSpPr>
          <p:cNvPr id="5" name="Text Box 7">
            <a:extLst>
              <a:ext uri="{FF2B5EF4-FFF2-40B4-BE49-F238E27FC236}">
                <a16:creationId xmlns:a16="http://schemas.microsoft.com/office/drawing/2014/main" id="{CEA5CF8E-925D-3EFC-3470-E3F8856CF073}"/>
              </a:ext>
            </a:extLst>
          </p:cNvPr>
          <p:cNvSpPr txBox="1">
            <a:spLocks noChangeArrowheads="1"/>
          </p:cNvSpPr>
          <p:nvPr/>
        </p:nvSpPr>
        <p:spPr bwMode="auto">
          <a:xfrm>
            <a:off x="179388" y="1876663"/>
            <a:ext cx="7388060" cy="369332"/>
          </a:xfrm>
          <a:prstGeom prst="rect">
            <a:avLst/>
          </a:prstGeom>
          <a:solidFill>
            <a:schemeClr val="accent2"/>
          </a:solidFill>
          <a:ln>
            <a:noFill/>
          </a:ln>
          <a:effectLst/>
        </p:spPr>
        <p:txBody>
          <a:bodyPr wrap="square">
            <a:spAutoFit/>
          </a:bodyPr>
          <a:lstStyle/>
          <a:p>
            <a:pPr algn="just">
              <a:spcBef>
                <a:spcPts val="513"/>
              </a:spcBef>
            </a:pPr>
            <a:r>
              <a:rPr lang="ru-RU" altLang="en-US" b="1" dirty="0">
                <a:solidFill>
                  <a:srgbClr val="000000"/>
                </a:solidFill>
              </a:rPr>
              <a:t>	</a:t>
            </a:r>
            <a:r>
              <a:rPr lang="bg-BG" altLang="en-US" b="1" dirty="0">
                <a:solidFill>
                  <a:srgbClr val="000000"/>
                </a:solidFill>
              </a:rPr>
              <a:t>Болести причинявани от бактерии</a:t>
            </a:r>
          </a:p>
        </p:txBody>
      </p:sp>
      <p:sp>
        <p:nvSpPr>
          <p:cNvPr id="9" name="Text Box 24">
            <a:extLst>
              <a:ext uri="{FF2B5EF4-FFF2-40B4-BE49-F238E27FC236}">
                <a16:creationId xmlns:a16="http://schemas.microsoft.com/office/drawing/2014/main" id="{7C1EA5B2-688D-9EDB-AE7F-6D2815B4AAC3}"/>
              </a:ext>
            </a:extLst>
          </p:cNvPr>
          <p:cNvSpPr txBox="1">
            <a:spLocks noChangeArrowheads="1"/>
          </p:cNvSpPr>
          <p:nvPr/>
        </p:nvSpPr>
        <p:spPr bwMode="auto">
          <a:xfrm>
            <a:off x="3531870" y="953333"/>
            <a:ext cx="5623560" cy="646331"/>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3</a:t>
            </a:r>
            <a:r>
              <a:rPr lang="bg-BG" altLang="bg-BG" b="1" dirty="0" smtClean="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 </a:t>
            </a: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ОРЪЖИЯ ЗА МАСОВО УНИЩОЖЕНИЕ</a:t>
            </a:r>
          </a:p>
          <a:p>
            <a:pPr algn="ct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БИОЛОГИЧЕСКО ОРЪЖИЕ</a:t>
            </a:r>
          </a:p>
        </p:txBody>
      </p:sp>
      <p:sp>
        <p:nvSpPr>
          <p:cNvPr id="7" name="Текстово поле 6">
            <a:extLst>
              <a:ext uri="{FF2B5EF4-FFF2-40B4-BE49-F238E27FC236}">
                <a16:creationId xmlns:a16="http://schemas.microsoft.com/office/drawing/2014/main" id="{A2DE610A-B0E2-A298-7055-F25F131C3805}"/>
              </a:ext>
            </a:extLst>
          </p:cNvPr>
          <p:cNvSpPr txBox="1"/>
          <p:nvPr/>
        </p:nvSpPr>
        <p:spPr>
          <a:xfrm>
            <a:off x="179388" y="2520731"/>
            <a:ext cx="6266792" cy="369332"/>
          </a:xfrm>
          <a:prstGeom prst="rect">
            <a:avLst/>
          </a:prstGeom>
          <a:noFill/>
        </p:spPr>
        <p:txBody>
          <a:bodyPr wrap="square">
            <a:spAutoFit/>
          </a:bodyPr>
          <a:lstStyle/>
          <a:p>
            <a:r>
              <a:rPr lang="bg-BG" altLang="en-US" b="1" dirty="0">
                <a:solidFill>
                  <a:srgbClr val="000000"/>
                </a:solidFill>
              </a:rPr>
              <a:t>Антракс</a:t>
            </a:r>
          </a:p>
        </p:txBody>
      </p:sp>
      <p:grpSp>
        <p:nvGrpSpPr>
          <p:cNvPr id="8" name="Групиране 7">
            <a:extLst>
              <a:ext uri="{FF2B5EF4-FFF2-40B4-BE49-F238E27FC236}">
                <a16:creationId xmlns:a16="http://schemas.microsoft.com/office/drawing/2014/main" id="{A1B85418-2260-1F73-B848-85A8D6F83707}"/>
              </a:ext>
            </a:extLst>
          </p:cNvPr>
          <p:cNvGrpSpPr/>
          <p:nvPr/>
        </p:nvGrpSpPr>
        <p:grpSpPr>
          <a:xfrm>
            <a:off x="6096000" y="2700436"/>
            <a:ext cx="5300663" cy="2875877"/>
            <a:chOff x="2438400" y="3889375"/>
            <a:chExt cx="5300663" cy="2875877"/>
          </a:xfrm>
        </p:grpSpPr>
        <p:pic>
          <p:nvPicPr>
            <p:cNvPr id="10" name="Picture 4">
              <a:extLst>
                <a:ext uri="{FF2B5EF4-FFF2-40B4-BE49-F238E27FC236}">
                  <a16:creationId xmlns:a16="http://schemas.microsoft.com/office/drawing/2014/main" id="{01B86F92-5393-B07C-B5F9-90012950ED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890963"/>
              <a:ext cx="2133600" cy="28742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5">
              <a:extLst>
                <a:ext uri="{FF2B5EF4-FFF2-40B4-BE49-F238E27FC236}">
                  <a16:creationId xmlns:a16="http://schemas.microsoft.com/office/drawing/2014/main" id="{B9AAF70D-C164-814D-1D83-F10079B854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362" t="4755" r="5362" b="19054"/>
            <a:stretch>
              <a:fillRect/>
            </a:stretch>
          </p:blipFill>
          <p:spPr bwMode="auto">
            <a:xfrm>
              <a:off x="4721225" y="3889375"/>
              <a:ext cx="3017838" cy="2209800"/>
            </a:xfrm>
            <a:prstGeom prst="rect">
              <a:avLst/>
            </a:prstGeom>
            <a:noFill/>
            <a:ln>
              <a:noFill/>
            </a:ln>
            <a:effectLst/>
            <a:extLst>
              <a:ext uri="{909E8E84-426E-40DD-AFC4-6F175D3DCCD1}">
                <a14:hiddenFill xmlns:a14="http://schemas.microsoft.com/office/drawing/2010/main">
                  <a:blipFill dpi="0" rotWithShape="0">
                    <a:blip/>
                    <a:srcRect l="5362" t="4755" r="5362" b="19054"/>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Текстово поле 12">
            <a:extLst>
              <a:ext uri="{FF2B5EF4-FFF2-40B4-BE49-F238E27FC236}">
                <a16:creationId xmlns:a16="http://schemas.microsoft.com/office/drawing/2014/main" id="{D3A2CD51-CAE9-CAB0-2898-44428FDD503C}"/>
              </a:ext>
            </a:extLst>
          </p:cNvPr>
          <p:cNvSpPr txBox="1"/>
          <p:nvPr/>
        </p:nvSpPr>
        <p:spPr>
          <a:xfrm>
            <a:off x="179388" y="3035122"/>
            <a:ext cx="6266792" cy="369332"/>
          </a:xfrm>
          <a:prstGeom prst="rect">
            <a:avLst/>
          </a:prstGeom>
          <a:noFill/>
        </p:spPr>
        <p:txBody>
          <a:bodyPr wrap="square">
            <a:spAutoFit/>
          </a:bodyPr>
          <a:lstStyle/>
          <a:p>
            <a:r>
              <a:rPr lang="bg-BG" altLang="en-US" b="1" dirty="0">
                <a:solidFill>
                  <a:srgbClr val="000000"/>
                </a:solidFill>
              </a:rPr>
              <a:t>Ботулизъм</a:t>
            </a:r>
          </a:p>
        </p:txBody>
      </p:sp>
      <p:pic>
        <p:nvPicPr>
          <p:cNvPr id="14" name="Picture 5">
            <a:extLst>
              <a:ext uri="{FF2B5EF4-FFF2-40B4-BE49-F238E27FC236}">
                <a16:creationId xmlns:a16="http://schemas.microsoft.com/office/drawing/2014/main" id="{E7AF30CB-1FE0-81FD-3D4C-087B658DF2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8143" y="2700436"/>
            <a:ext cx="3744913" cy="2381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Текстово поле 15">
            <a:extLst>
              <a:ext uri="{FF2B5EF4-FFF2-40B4-BE49-F238E27FC236}">
                <a16:creationId xmlns:a16="http://schemas.microsoft.com/office/drawing/2014/main" id="{9F5B032E-A960-569F-BD2F-D3B84710EED3}"/>
              </a:ext>
            </a:extLst>
          </p:cNvPr>
          <p:cNvSpPr txBox="1"/>
          <p:nvPr/>
        </p:nvSpPr>
        <p:spPr>
          <a:xfrm>
            <a:off x="179388" y="3447008"/>
            <a:ext cx="6266792" cy="369332"/>
          </a:xfrm>
          <a:prstGeom prst="rect">
            <a:avLst/>
          </a:prstGeom>
          <a:noFill/>
        </p:spPr>
        <p:txBody>
          <a:bodyPr wrap="square">
            <a:spAutoFit/>
          </a:bodyPr>
          <a:lstStyle/>
          <a:p>
            <a:r>
              <a:rPr lang="bg-BG" altLang="en-US" b="1" dirty="0">
                <a:solidFill>
                  <a:srgbClr val="000000"/>
                </a:solidFill>
              </a:rPr>
              <a:t>Бубонна Чума</a:t>
            </a:r>
          </a:p>
        </p:txBody>
      </p:sp>
      <p:pic>
        <p:nvPicPr>
          <p:cNvPr id="17" name="Picture 5">
            <a:extLst>
              <a:ext uri="{FF2B5EF4-FFF2-40B4-BE49-F238E27FC236}">
                <a16:creationId xmlns:a16="http://schemas.microsoft.com/office/drawing/2014/main" id="{E83625D2-51C3-29D6-BFAA-B4534344A7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2679462"/>
            <a:ext cx="3276600" cy="2649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 name="Текстово поле 18">
            <a:extLst>
              <a:ext uri="{FF2B5EF4-FFF2-40B4-BE49-F238E27FC236}">
                <a16:creationId xmlns:a16="http://schemas.microsoft.com/office/drawing/2014/main" id="{3083BA0B-1DE2-1879-C1D1-680A1EA5B464}"/>
              </a:ext>
            </a:extLst>
          </p:cNvPr>
          <p:cNvSpPr txBox="1"/>
          <p:nvPr/>
        </p:nvSpPr>
        <p:spPr>
          <a:xfrm>
            <a:off x="179388" y="3954502"/>
            <a:ext cx="6266792" cy="369332"/>
          </a:xfrm>
          <a:prstGeom prst="rect">
            <a:avLst/>
          </a:prstGeom>
          <a:noFill/>
        </p:spPr>
        <p:txBody>
          <a:bodyPr wrap="square">
            <a:spAutoFit/>
          </a:bodyPr>
          <a:lstStyle/>
          <a:p>
            <a:r>
              <a:rPr lang="bg-BG" altLang="en-US" b="1" dirty="0">
                <a:solidFill>
                  <a:srgbClr val="000000"/>
                </a:solidFill>
              </a:rPr>
              <a:t>Туларемия</a:t>
            </a:r>
          </a:p>
        </p:txBody>
      </p:sp>
      <p:pic>
        <p:nvPicPr>
          <p:cNvPr id="20" name="Picture 5">
            <a:extLst>
              <a:ext uri="{FF2B5EF4-FFF2-40B4-BE49-F238E27FC236}">
                <a16:creationId xmlns:a16="http://schemas.microsoft.com/office/drawing/2014/main" id="{B5A4851D-D9E1-CEBE-06CA-AFF0226FFB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8025" y="2679462"/>
            <a:ext cx="4724400" cy="3352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9445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3" grpId="0"/>
      <p:bldP spid="16"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a:extLst>
              <a:ext uri="{FF2B5EF4-FFF2-40B4-BE49-F238E27FC236}">
                <a16:creationId xmlns:a16="http://schemas.microsoft.com/office/drawing/2014/main" id="{CB4C7768-B4D1-16D2-3EE8-F3F71609E363}"/>
              </a:ext>
            </a:extLst>
          </p:cNvPr>
          <p:cNvSpPr>
            <a:spLocks noGrp="1"/>
          </p:cNvSpPr>
          <p:nvPr>
            <p:ph type="ftr" sz="quarter" idx="11"/>
          </p:nvPr>
        </p:nvSpPr>
        <p:spPr/>
        <p:txBody>
          <a:body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4" name="Контейнер за номер на слайда 3">
            <a:extLst>
              <a:ext uri="{FF2B5EF4-FFF2-40B4-BE49-F238E27FC236}">
                <a16:creationId xmlns:a16="http://schemas.microsoft.com/office/drawing/2014/main" id="{25E8D820-6A8F-541D-BB78-0E530BCD6DB8}"/>
              </a:ext>
            </a:extLst>
          </p:cNvPr>
          <p:cNvSpPr>
            <a:spLocks noGrp="1"/>
          </p:cNvSpPr>
          <p:nvPr>
            <p:ph type="sldNum" sz="quarter" idx="12"/>
          </p:nvPr>
        </p:nvSpPr>
        <p:spPr/>
        <p:txBody>
          <a:bodyPr/>
          <a:lstStyle/>
          <a:p>
            <a:fld id="{309220AF-99D2-4088-BF11-A2536404386D}" type="slidenum">
              <a:rPr lang="en-GB" smtClean="0">
                <a:solidFill>
                  <a:prstClr val="black"/>
                </a:solidFill>
              </a:rPr>
              <a:pPr/>
              <a:t>25</a:t>
            </a:fld>
            <a:endParaRPr lang="en-GB" dirty="0">
              <a:solidFill>
                <a:prstClr val="black"/>
              </a:solidFill>
            </a:endParaRPr>
          </a:p>
        </p:txBody>
      </p:sp>
      <p:sp>
        <p:nvSpPr>
          <p:cNvPr id="5" name="Text Box 7">
            <a:extLst>
              <a:ext uri="{FF2B5EF4-FFF2-40B4-BE49-F238E27FC236}">
                <a16:creationId xmlns:a16="http://schemas.microsoft.com/office/drawing/2014/main" id="{CEA5CF8E-925D-3EFC-3470-E3F8856CF073}"/>
              </a:ext>
            </a:extLst>
          </p:cNvPr>
          <p:cNvSpPr txBox="1">
            <a:spLocks noChangeArrowheads="1"/>
          </p:cNvSpPr>
          <p:nvPr/>
        </p:nvSpPr>
        <p:spPr bwMode="auto">
          <a:xfrm>
            <a:off x="179388" y="1876663"/>
            <a:ext cx="7388060" cy="369332"/>
          </a:xfrm>
          <a:prstGeom prst="rect">
            <a:avLst/>
          </a:prstGeom>
          <a:solidFill>
            <a:schemeClr val="accent2"/>
          </a:solidFill>
          <a:ln>
            <a:noFill/>
          </a:ln>
          <a:effectLst/>
        </p:spPr>
        <p:txBody>
          <a:bodyPr wrap="square">
            <a:spAutoFit/>
          </a:bodyPr>
          <a:lstStyle/>
          <a:p>
            <a:pPr algn="just">
              <a:spcBef>
                <a:spcPts val="513"/>
              </a:spcBef>
            </a:pPr>
            <a:r>
              <a:rPr lang="ru-RU" altLang="en-US" b="1" dirty="0">
                <a:solidFill>
                  <a:srgbClr val="000000"/>
                </a:solidFill>
              </a:rPr>
              <a:t>	</a:t>
            </a:r>
            <a:r>
              <a:rPr lang="bg-BG" altLang="en-US" b="1" dirty="0">
                <a:solidFill>
                  <a:srgbClr val="000000"/>
                </a:solidFill>
              </a:rPr>
              <a:t>Болести причинявани от вируси</a:t>
            </a:r>
          </a:p>
        </p:txBody>
      </p:sp>
      <p:sp>
        <p:nvSpPr>
          <p:cNvPr id="9" name="Text Box 24">
            <a:extLst>
              <a:ext uri="{FF2B5EF4-FFF2-40B4-BE49-F238E27FC236}">
                <a16:creationId xmlns:a16="http://schemas.microsoft.com/office/drawing/2014/main" id="{7C1EA5B2-688D-9EDB-AE7F-6D2815B4AAC3}"/>
              </a:ext>
            </a:extLst>
          </p:cNvPr>
          <p:cNvSpPr txBox="1">
            <a:spLocks noChangeArrowheads="1"/>
          </p:cNvSpPr>
          <p:nvPr/>
        </p:nvSpPr>
        <p:spPr bwMode="auto">
          <a:xfrm>
            <a:off x="3440430" y="953333"/>
            <a:ext cx="5577840" cy="646331"/>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3</a:t>
            </a:r>
            <a:r>
              <a:rPr lang="bg-BG" altLang="bg-BG" b="1" dirty="0" smtClean="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 </a:t>
            </a: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ОРЪЖИЯ ЗА МАСОВО УНИЩОЖЕНИЕ</a:t>
            </a:r>
          </a:p>
          <a:p>
            <a:pPr algn="ct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БИОЛОГИЧЕСКО ОРЪЖИЕ</a:t>
            </a:r>
          </a:p>
        </p:txBody>
      </p:sp>
      <p:sp>
        <p:nvSpPr>
          <p:cNvPr id="7" name="Текстово поле 6">
            <a:extLst>
              <a:ext uri="{FF2B5EF4-FFF2-40B4-BE49-F238E27FC236}">
                <a16:creationId xmlns:a16="http://schemas.microsoft.com/office/drawing/2014/main" id="{A2DE610A-B0E2-A298-7055-F25F131C3805}"/>
              </a:ext>
            </a:extLst>
          </p:cNvPr>
          <p:cNvSpPr txBox="1"/>
          <p:nvPr/>
        </p:nvSpPr>
        <p:spPr>
          <a:xfrm>
            <a:off x="179388" y="2520731"/>
            <a:ext cx="6266792" cy="369332"/>
          </a:xfrm>
          <a:prstGeom prst="rect">
            <a:avLst/>
          </a:prstGeom>
          <a:noFill/>
        </p:spPr>
        <p:txBody>
          <a:bodyPr wrap="square">
            <a:spAutoFit/>
          </a:bodyPr>
          <a:lstStyle/>
          <a:p>
            <a:r>
              <a:rPr lang="bg-BG" altLang="en-US" b="1" dirty="0">
                <a:solidFill>
                  <a:srgbClr val="000000"/>
                </a:solidFill>
              </a:rPr>
              <a:t>Вариола</a:t>
            </a:r>
          </a:p>
        </p:txBody>
      </p:sp>
      <p:sp>
        <p:nvSpPr>
          <p:cNvPr id="13" name="Текстово поле 12">
            <a:extLst>
              <a:ext uri="{FF2B5EF4-FFF2-40B4-BE49-F238E27FC236}">
                <a16:creationId xmlns:a16="http://schemas.microsoft.com/office/drawing/2014/main" id="{D3A2CD51-CAE9-CAB0-2898-44428FDD503C}"/>
              </a:ext>
            </a:extLst>
          </p:cNvPr>
          <p:cNvSpPr txBox="1"/>
          <p:nvPr/>
        </p:nvSpPr>
        <p:spPr>
          <a:xfrm>
            <a:off x="179388" y="3035122"/>
            <a:ext cx="6266792" cy="369332"/>
          </a:xfrm>
          <a:prstGeom prst="rect">
            <a:avLst/>
          </a:prstGeom>
          <a:noFill/>
        </p:spPr>
        <p:txBody>
          <a:bodyPr wrap="square">
            <a:spAutoFit/>
          </a:bodyPr>
          <a:lstStyle/>
          <a:p>
            <a:r>
              <a:rPr lang="bg-BG" altLang="en-US" b="1" dirty="0">
                <a:solidFill>
                  <a:srgbClr val="000000"/>
                </a:solidFill>
              </a:rPr>
              <a:t>Аренавирусни инфекции</a:t>
            </a:r>
          </a:p>
        </p:txBody>
      </p:sp>
      <p:sp>
        <p:nvSpPr>
          <p:cNvPr id="16" name="Текстово поле 15">
            <a:extLst>
              <a:ext uri="{FF2B5EF4-FFF2-40B4-BE49-F238E27FC236}">
                <a16:creationId xmlns:a16="http://schemas.microsoft.com/office/drawing/2014/main" id="{9F5B032E-A960-569F-BD2F-D3B84710EED3}"/>
              </a:ext>
            </a:extLst>
          </p:cNvPr>
          <p:cNvSpPr txBox="1"/>
          <p:nvPr/>
        </p:nvSpPr>
        <p:spPr>
          <a:xfrm>
            <a:off x="179388" y="3447008"/>
            <a:ext cx="6266792" cy="369332"/>
          </a:xfrm>
          <a:prstGeom prst="rect">
            <a:avLst/>
          </a:prstGeom>
          <a:noFill/>
        </p:spPr>
        <p:txBody>
          <a:bodyPr wrap="square">
            <a:spAutoFit/>
          </a:bodyPr>
          <a:lstStyle/>
          <a:p>
            <a:r>
              <a:rPr lang="bg-BG" altLang="en-US" b="1" dirty="0">
                <a:solidFill>
                  <a:srgbClr val="000000"/>
                </a:solidFill>
              </a:rPr>
              <a:t>Бубонна Чума</a:t>
            </a:r>
          </a:p>
        </p:txBody>
      </p:sp>
      <p:sp>
        <p:nvSpPr>
          <p:cNvPr id="19" name="Текстово поле 18">
            <a:extLst>
              <a:ext uri="{FF2B5EF4-FFF2-40B4-BE49-F238E27FC236}">
                <a16:creationId xmlns:a16="http://schemas.microsoft.com/office/drawing/2014/main" id="{3083BA0B-1DE2-1879-C1D1-680A1EA5B464}"/>
              </a:ext>
            </a:extLst>
          </p:cNvPr>
          <p:cNvSpPr txBox="1"/>
          <p:nvPr/>
        </p:nvSpPr>
        <p:spPr>
          <a:xfrm>
            <a:off x="179388" y="3954502"/>
            <a:ext cx="6266792" cy="369332"/>
          </a:xfrm>
          <a:prstGeom prst="rect">
            <a:avLst/>
          </a:prstGeom>
          <a:noFill/>
        </p:spPr>
        <p:txBody>
          <a:bodyPr wrap="square">
            <a:spAutoFit/>
          </a:bodyPr>
          <a:lstStyle/>
          <a:p>
            <a:r>
              <a:rPr lang="bg-BG" altLang="en-US" b="1" dirty="0">
                <a:solidFill>
                  <a:srgbClr val="000000"/>
                </a:solidFill>
              </a:rPr>
              <a:t>Туларемия</a:t>
            </a:r>
          </a:p>
        </p:txBody>
      </p:sp>
      <p:pic>
        <p:nvPicPr>
          <p:cNvPr id="6" name="Картина 5">
            <a:extLst>
              <a:ext uri="{FF2B5EF4-FFF2-40B4-BE49-F238E27FC236}">
                <a16:creationId xmlns:a16="http://schemas.microsoft.com/office/drawing/2014/main" id="{79E2131B-80E9-666B-26D6-F2A5A8DAE17E}"/>
              </a:ext>
            </a:extLst>
          </p:cNvPr>
          <p:cNvPicPr>
            <a:picLocks noChangeAspect="1"/>
          </p:cNvPicPr>
          <p:nvPr/>
        </p:nvPicPr>
        <p:blipFill>
          <a:blip r:embed="rId3"/>
          <a:stretch>
            <a:fillRect/>
          </a:stretch>
        </p:blipFill>
        <p:spPr>
          <a:xfrm>
            <a:off x="6446180" y="2414350"/>
            <a:ext cx="4384730" cy="3276760"/>
          </a:xfrm>
          <a:prstGeom prst="rect">
            <a:avLst/>
          </a:prstGeom>
        </p:spPr>
      </p:pic>
    </p:spTree>
    <p:extLst>
      <p:ext uri="{BB962C8B-B14F-4D97-AF65-F5344CB8AC3E}">
        <p14:creationId xmlns:p14="http://schemas.microsoft.com/office/powerpoint/2010/main" val="316286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3" grpId="0"/>
      <p:bldP spid="16"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a:extLst>
              <a:ext uri="{FF2B5EF4-FFF2-40B4-BE49-F238E27FC236}">
                <a16:creationId xmlns:a16="http://schemas.microsoft.com/office/drawing/2014/main" id="{CB4C7768-B4D1-16D2-3EE8-F3F71609E363}"/>
              </a:ext>
            </a:extLst>
          </p:cNvPr>
          <p:cNvSpPr>
            <a:spLocks noGrp="1"/>
          </p:cNvSpPr>
          <p:nvPr>
            <p:ph type="ftr" sz="quarter" idx="11"/>
          </p:nvPr>
        </p:nvSpPr>
        <p:spPr/>
        <p:txBody>
          <a:body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4" name="Контейнер за номер на слайда 3">
            <a:extLst>
              <a:ext uri="{FF2B5EF4-FFF2-40B4-BE49-F238E27FC236}">
                <a16:creationId xmlns:a16="http://schemas.microsoft.com/office/drawing/2014/main" id="{25E8D820-6A8F-541D-BB78-0E530BCD6DB8}"/>
              </a:ext>
            </a:extLst>
          </p:cNvPr>
          <p:cNvSpPr>
            <a:spLocks noGrp="1"/>
          </p:cNvSpPr>
          <p:nvPr>
            <p:ph type="sldNum" sz="quarter" idx="12"/>
          </p:nvPr>
        </p:nvSpPr>
        <p:spPr/>
        <p:txBody>
          <a:bodyPr/>
          <a:lstStyle/>
          <a:p>
            <a:fld id="{309220AF-99D2-4088-BF11-A2536404386D}" type="slidenum">
              <a:rPr lang="en-GB" smtClean="0">
                <a:solidFill>
                  <a:prstClr val="black"/>
                </a:solidFill>
              </a:rPr>
              <a:pPr/>
              <a:t>26</a:t>
            </a:fld>
            <a:endParaRPr lang="en-GB" dirty="0">
              <a:solidFill>
                <a:prstClr val="black"/>
              </a:solidFill>
            </a:endParaRPr>
          </a:p>
        </p:txBody>
      </p:sp>
      <p:sp>
        <p:nvSpPr>
          <p:cNvPr id="9" name="Text Box 24">
            <a:extLst>
              <a:ext uri="{FF2B5EF4-FFF2-40B4-BE49-F238E27FC236}">
                <a16:creationId xmlns:a16="http://schemas.microsoft.com/office/drawing/2014/main" id="{7C1EA5B2-688D-9EDB-AE7F-6D2815B4AAC3}"/>
              </a:ext>
            </a:extLst>
          </p:cNvPr>
          <p:cNvSpPr txBox="1">
            <a:spLocks noChangeArrowheads="1"/>
          </p:cNvSpPr>
          <p:nvPr/>
        </p:nvSpPr>
        <p:spPr bwMode="auto">
          <a:xfrm>
            <a:off x="3383970" y="953333"/>
            <a:ext cx="5164375" cy="646331"/>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3</a:t>
            </a:r>
            <a:r>
              <a:rPr lang="bg-BG" altLang="bg-BG" b="1" dirty="0" smtClean="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 </a:t>
            </a: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ОРЪЖИЯ ЗА МАСОВО УНИЩОЖЕНИЕ</a:t>
            </a:r>
          </a:p>
          <a:p>
            <a:pPr algn="ct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СРЕДСТВА ЗА ИНДИВИДУАЛНА ЗАЩИТА</a:t>
            </a:r>
          </a:p>
        </p:txBody>
      </p:sp>
      <p:grpSp>
        <p:nvGrpSpPr>
          <p:cNvPr id="16" name="Групиране 15">
            <a:extLst>
              <a:ext uri="{FF2B5EF4-FFF2-40B4-BE49-F238E27FC236}">
                <a16:creationId xmlns:a16="http://schemas.microsoft.com/office/drawing/2014/main" id="{C935F7DB-2D86-0B6B-53BD-D1DC3DE5506F}"/>
              </a:ext>
            </a:extLst>
          </p:cNvPr>
          <p:cNvGrpSpPr/>
          <p:nvPr/>
        </p:nvGrpSpPr>
        <p:grpSpPr>
          <a:xfrm>
            <a:off x="2168583" y="1641436"/>
            <a:ext cx="9790067" cy="4693963"/>
            <a:chOff x="41464" y="1093369"/>
            <a:chExt cx="11659328" cy="5773137"/>
          </a:xfrm>
        </p:grpSpPr>
        <p:sp>
          <p:nvSpPr>
            <p:cNvPr id="17" name="Текстово поле 16">
              <a:extLst>
                <a:ext uri="{FF2B5EF4-FFF2-40B4-BE49-F238E27FC236}">
                  <a16:creationId xmlns:a16="http://schemas.microsoft.com/office/drawing/2014/main" id="{B3BF6F66-8AD6-3B8D-A62A-4C5957D3ABBE}"/>
                </a:ext>
              </a:extLst>
            </p:cNvPr>
            <p:cNvSpPr txBox="1"/>
            <p:nvPr/>
          </p:nvSpPr>
          <p:spPr>
            <a:xfrm>
              <a:off x="41464" y="3377997"/>
              <a:ext cx="4572000" cy="369332"/>
            </a:xfrm>
            <a:prstGeom prst="rect">
              <a:avLst/>
            </a:prstGeom>
            <a:noFill/>
          </p:spPr>
          <p:txBody>
            <a:bodyPr wrap="square">
              <a:spAutoFit/>
            </a:bodyPr>
            <a:lstStyle/>
            <a:p>
              <a:r>
                <a:rPr lang="bg-BG" dirty="0">
                  <a:solidFill>
                    <a:srgbClr val="000000"/>
                  </a:solidFill>
                  <a:latin typeface="Times New Roman" panose="02020603050405020304" pitchFamily="18" charset="0"/>
                  <a:ea typeface="Calibri" panose="020F0502020204030204" pitchFamily="34" charset="0"/>
                </a:rPr>
                <a:t>Противогаз малогабаритен</a:t>
              </a:r>
              <a:endParaRPr lang="en-US" dirty="0">
                <a:solidFill>
                  <a:prstClr val="black"/>
                </a:solidFill>
              </a:endParaRPr>
            </a:p>
          </p:txBody>
        </p:sp>
        <p:grpSp>
          <p:nvGrpSpPr>
            <p:cNvPr id="18" name="Групиране 17">
              <a:extLst>
                <a:ext uri="{FF2B5EF4-FFF2-40B4-BE49-F238E27FC236}">
                  <a16:creationId xmlns:a16="http://schemas.microsoft.com/office/drawing/2014/main" id="{FDD6926E-5E82-F280-F13A-4A8C7794E0AA}"/>
                </a:ext>
              </a:extLst>
            </p:cNvPr>
            <p:cNvGrpSpPr/>
            <p:nvPr/>
          </p:nvGrpSpPr>
          <p:grpSpPr>
            <a:xfrm>
              <a:off x="102797" y="1093369"/>
              <a:ext cx="11597995" cy="5773137"/>
              <a:chOff x="102797" y="1093369"/>
              <a:chExt cx="11597995" cy="5773137"/>
            </a:xfrm>
          </p:grpSpPr>
          <p:pic>
            <p:nvPicPr>
              <p:cNvPr id="19" name="Картина 18">
                <a:extLst>
                  <a:ext uri="{FF2B5EF4-FFF2-40B4-BE49-F238E27FC236}">
                    <a16:creationId xmlns:a16="http://schemas.microsoft.com/office/drawing/2014/main" id="{AD829EFE-7D36-AF51-CC54-60043AAD935F}"/>
                  </a:ext>
                </a:extLst>
              </p:cNvPr>
              <p:cNvPicPr>
                <a:picLocks noChangeAspect="1"/>
              </p:cNvPicPr>
              <p:nvPr/>
            </p:nvPicPr>
            <p:blipFill>
              <a:blip r:embed="rId3"/>
              <a:stretch>
                <a:fillRect/>
              </a:stretch>
            </p:blipFill>
            <p:spPr>
              <a:xfrm>
                <a:off x="102797" y="1093369"/>
                <a:ext cx="2732931" cy="2252064"/>
              </a:xfrm>
              <a:prstGeom prst="rect">
                <a:avLst/>
              </a:prstGeom>
            </p:spPr>
          </p:pic>
          <p:pic>
            <p:nvPicPr>
              <p:cNvPr id="20" name="Картина 19">
                <a:extLst>
                  <a:ext uri="{FF2B5EF4-FFF2-40B4-BE49-F238E27FC236}">
                    <a16:creationId xmlns:a16="http://schemas.microsoft.com/office/drawing/2014/main" id="{955615D4-05A2-EDA7-B4A6-A07287325B3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797" y="3861050"/>
                <a:ext cx="2738922" cy="2138799"/>
              </a:xfrm>
              <a:prstGeom prst="rect">
                <a:avLst/>
              </a:prstGeom>
              <a:noFill/>
              <a:ln w="12700">
                <a:solidFill>
                  <a:schemeClr val="accent1"/>
                </a:solidFill>
              </a:ln>
            </p:spPr>
          </p:pic>
          <p:sp>
            <p:nvSpPr>
              <p:cNvPr id="21" name="Текстово поле 20">
                <a:extLst>
                  <a:ext uri="{FF2B5EF4-FFF2-40B4-BE49-F238E27FC236}">
                    <a16:creationId xmlns:a16="http://schemas.microsoft.com/office/drawing/2014/main" id="{C76FD338-F8E4-6543-3C79-8A223D4E79E7}"/>
                  </a:ext>
                </a:extLst>
              </p:cNvPr>
              <p:cNvSpPr txBox="1"/>
              <p:nvPr/>
            </p:nvSpPr>
            <p:spPr>
              <a:xfrm>
                <a:off x="107504" y="6071579"/>
                <a:ext cx="4572000" cy="794927"/>
              </a:xfrm>
              <a:prstGeom prst="rect">
                <a:avLst/>
              </a:prstGeom>
              <a:noFill/>
            </p:spPr>
            <p:txBody>
              <a:bodyPr wrap="square">
                <a:spAutoFit/>
              </a:bodyPr>
              <a:lstStyle/>
              <a:p>
                <a:r>
                  <a:rPr lang="bg-BG" dirty="0">
                    <a:solidFill>
                      <a:prstClr val="black"/>
                    </a:solidFill>
                    <a:latin typeface="Times New Roman" panose="02020603050405020304" pitchFamily="18" charset="0"/>
                    <a:ea typeface="Trebuchet MS" panose="020B0603020202020204" pitchFamily="34" charset="0"/>
                  </a:rPr>
                  <a:t>Противогаз филтриращ</a:t>
                </a:r>
              </a:p>
              <a:p>
                <a:r>
                  <a:rPr lang="bg-BG" dirty="0">
                    <a:solidFill>
                      <a:prstClr val="black"/>
                    </a:solidFill>
                    <a:latin typeface="Times New Roman" panose="02020603050405020304" pitchFamily="18" charset="0"/>
                    <a:ea typeface="Trebuchet MS" panose="020B0603020202020204" pitchFamily="34" charset="0"/>
                  </a:rPr>
                  <a:t> ПФ-90</a:t>
                </a:r>
                <a:endParaRPr lang="en-US" dirty="0">
                  <a:solidFill>
                    <a:prstClr val="black"/>
                  </a:solidFill>
                </a:endParaRPr>
              </a:p>
            </p:txBody>
          </p:sp>
          <p:pic>
            <p:nvPicPr>
              <p:cNvPr id="22" name="Картина 21">
                <a:extLst>
                  <a:ext uri="{FF2B5EF4-FFF2-40B4-BE49-F238E27FC236}">
                    <a16:creationId xmlns:a16="http://schemas.microsoft.com/office/drawing/2014/main" id="{A5B922A6-615D-6B46-7F66-90E6D6CAC9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07904" y="1144745"/>
                <a:ext cx="1944216" cy="4556217"/>
              </a:xfrm>
              <a:prstGeom prst="rect">
                <a:avLst/>
              </a:prstGeom>
              <a:noFill/>
              <a:ln>
                <a:noFill/>
              </a:ln>
            </p:spPr>
          </p:pic>
          <p:sp>
            <p:nvSpPr>
              <p:cNvPr id="23" name="Текстово поле 22">
                <a:extLst>
                  <a:ext uri="{FF2B5EF4-FFF2-40B4-BE49-F238E27FC236}">
                    <a16:creationId xmlns:a16="http://schemas.microsoft.com/office/drawing/2014/main" id="{E3F6DB6E-7205-7F92-5F23-16E1E4A85501}"/>
                  </a:ext>
                </a:extLst>
              </p:cNvPr>
              <p:cNvSpPr txBox="1"/>
              <p:nvPr/>
            </p:nvSpPr>
            <p:spPr>
              <a:xfrm>
                <a:off x="3419872" y="5733256"/>
                <a:ext cx="4572000" cy="646331"/>
              </a:xfrm>
              <a:prstGeom prst="rect">
                <a:avLst/>
              </a:prstGeom>
              <a:noFill/>
            </p:spPr>
            <p:txBody>
              <a:bodyPr wrap="square">
                <a:spAutoFit/>
              </a:bodyPr>
              <a:lstStyle/>
              <a:p>
                <a:r>
                  <a:rPr lang="bg-BG" dirty="0">
                    <a:solidFill>
                      <a:prstClr val="black"/>
                    </a:solidFill>
                    <a:latin typeface="Times New Roman" panose="02020603050405020304" pitchFamily="18" charset="0"/>
                    <a:ea typeface="Calibri" panose="020F0502020204030204" pitchFamily="34" charset="0"/>
                  </a:rPr>
                  <a:t>Защитен комплект за </a:t>
                </a:r>
              </a:p>
              <a:p>
                <a:r>
                  <a:rPr lang="bg-BG" dirty="0">
                    <a:solidFill>
                      <a:prstClr val="black"/>
                    </a:solidFill>
                    <a:latin typeface="Times New Roman" panose="02020603050405020304" pitchFamily="18" charset="0"/>
                    <a:ea typeface="Calibri" panose="020F0502020204030204" pitchFamily="34" charset="0"/>
                  </a:rPr>
                  <a:t>еднократна бойна употреба</a:t>
                </a:r>
                <a:endParaRPr lang="en-US" dirty="0">
                  <a:solidFill>
                    <a:prstClr val="black"/>
                  </a:solidFill>
                </a:endParaRPr>
              </a:p>
            </p:txBody>
          </p:sp>
          <p:pic>
            <p:nvPicPr>
              <p:cNvPr id="24" name="Картина 23">
                <a:extLst>
                  <a:ext uri="{FF2B5EF4-FFF2-40B4-BE49-F238E27FC236}">
                    <a16:creationId xmlns:a16="http://schemas.microsoft.com/office/drawing/2014/main" id="{4254B98A-4A1C-A584-99EF-F3778E3BF99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4791" y="1109836"/>
                <a:ext cx="2020902" cy="4556216"/>
              </a:xfrm>
              <a:prstGeom prst="rect">
                <a:avLst/>
              </a:prstGeom>
              <a:noFill/>
              <a:ln>
                <a:noFill/>
              </a:ln>
            </p:spPr>
          </p:pic>
          <p:sp>
            <p:nvSpPr>
              <p:cNvPr id="25" name="Текстово поле 24">
                <a:extLst>
                  <a:ext uri="{FF2B5EF4-FFF2-40B4-BE49-F238E27FC236}">
                    <a16:creationId xmlns:a16="http://schemas.microsoft.com/office/drawing/2014/main" id="{BE24B105-78C1-6D98-082F-B18AEB3E7B17}"/>
                  </a:ext>
                </a:extLst>
              </p:cNvPr>
              <p:cNvSpPr txBox="1"/>
              <p:nvPr/>
            </p:nvSpPr>
            <p:spPr>
              <a:xfrm>
                <a:off x="7128792" y="5733256"/>
                <a:ext cx="4572000" cy="923330"/>
              </a:xfrm>
              <a:prstGeom prst="rect">
                <a:avLst/>
              </a:prstGeom>
              <a:noFill/>
            </p:spPr>
            <p:txBody>
              <a:bodyPr wrap="square">
                <a:spAutoFit/>
              </a:bodyPr>
              <a:lstStyle/>
              <a:p>
                <a:r>
                  <a:rPr lang="bg-BG" dirty="0">
                    <a:solidFill>
                      <a:prstClr val="black"/>
                    </a:solidFill>
                    <a:latin typeface="Times New Roman" panose="02020603050405020304" pitchFamily="18" charset="0"/>
                    <a:ea typeface="Calibri" panose="020F0502020204030204" pitchFamily="34" charset="0"/>
                  </a:rPr>
                  <a:t>Лек защитен</a:t>
                </a:r>
              </a:p>
              <a:p>
                <a:r>
                  <a:rPr lang="bg-BG" dirty="0">
                    <a:solidFill>
                      <a:prstClr val="black"/>
                    </a:solidFill>
                    <a:latin typeface="Times New Roman" panose="02020603050405020304" pitchFamily="18" charset="0"/>
                    <a:ea typeface="Calibri" panose="020F0502020204030204" pitchFamily="34" charset="0"/>
                  </a:rPr>
                  <a:t> комбинезон </a:t>
                </a:r>
              </a:p>
              <a:p>
                <a:r>
                  <a:rPr lang="bg-BG" dirty="0">
                    <a:solidFill>
                      <a:prstClr val="black"/>
                    </a:solidFill>
                    <a:latin typeface="Times New Roman" panose="02020603050405020304" pitchFamily="18" charset="0"/>
                    <a:ea typeface="Calibri" panose="020F0502020204030204" pitchFamily="34" charset="0"/>
                  </a:rPr>
                  <a:t>ЛЗК-75</a:t>
                </a:r>
                <a:endParaRPr lang="en-US" dirty="0">
                  <a:solidFill>
                    <a:prstClr val="black"/>
                  </a:solidFill>
                </a:endParaRPr>
              </a:p>
            </p:txBody>
          </p:sp>
        </p:grpSp>
      </p:grpSp>
    </p:spTree>
    <p:extLst>
      <p:ext uri="{BB962C8B-B14F-4D97-AF65-F5344CB8AC3E}">
        <p14:creationId xmlns:p14="http://schemas.microsoft.com/office/powerpoint/2010/main" val="582836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p:cNvSpPr>
            <a:spLocks noGrp="1"/>
          </p:cNvSpPr>
          <p:nvPr>
            <p:ph type="ftr" sz="quarter" idx="11"/>
          </p:nvPr>
        </p:nvSpPr>
        <p:spPr/>
        <p:txBody>
          <a:body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4" name="Контейнер за номер на слайда 3"/>
          <p:cNvSpPr>
            <a:spLocks noGrp="1"/>
          </p:cNvSpPr>
          <p:nvPr>
            <p:ph type="sldNum" sz="quarter" idx="12"/>
          </p:nvPr>
        </p:nvSpPr>
        <p:spPr/>
        <p:txBody>
          <a:bodyPr/>
          <a:lstStyle/>
          <a:p>
            <a:fld id="{309220AF-99D2-4088-BF11-A2536404386D}" type="slidenum">
              <a:rPr lang="en-GB" smtClean="0">
                <a:solidFill>
                  <a:prstClr val="black"/>
                </a:solidFill>
              </a:rPr>
              <a:pPr/>
              <a:t>27</a:t>
            </a:fld>
            <a:endParaRPr lang="en-GB" dirty="0">
              <a:solidFill>
                <a:prstClr val="black"/>
              </a:solidFill>
            </a:endParaRPr>
          </a:p>
        </p:txBody>
      </p:sp>
      <p:sp>
        <p:nvSpPr>
          <p:cNvPr id="2" name="TextBox 1"/>
          <p:cNvSpPr txBox="1"/>
          <p:nvPr/>
        </p:nvSpPr>
        <p:spPr>
          <a:xfrm>
            <a:off x="464024" y="1883391"/>
            <a:ext cx="10684252" cy="4739759"/>
          </a:xfrm>
          <a:prstGeom prst="rect">
            <a:avLst/>
          </a:prstGeom>
          <a:noFill/>
        </p:spPr>
        <p:txBody>
          <a:bodyPr wrap="square" rtlCol="0">
            <a:spAutoFit/>
          </a:bodyPr>
          <a:lstStyle/>
          <a:p>
            <a:pPr algn="just"/>
            <a:r>
              <a:rPr lang="bg-BG" sz="2000" dirty="0">
                <a:solidFill>
                  <a:prstClr val="black"/>
                </a:solidFill>
              </a:rPr>
              <a:t>	</a:t>
            </a:r>
            <a:r>
              <a:rPr lang="nl-NL" sz="2200" dirty="0">
                <a:solidFill>
                  <a:prstClr val="black"/>
                </a:solidFill>
              </a:rPr>
              <a:t>Участие</a:t>
            </a:r>
            <a:r>
              <a:rPr lang="bg-BG" sz="2200" dirty="0">
                <a:solidFill>
                  <a:prstClr val="black"/>
                </a:solidFill>
              </a:rPr>
              <a:t>то</a:t>
            </a:r>
            <a:r>
              <a:rPr lang="nl-NL" sz="2200" dirty="0">
                <a:solidFill>
                  <a:prstClr val="black"/>
                </a:solidFill>
              </a:rPr>
              <a:t> на</a:t>
            </a:r>
            <a:r>
              <a:rPr lang="bg-BG" sz="2200" dirty="0">
                <a:solidFill>
                  <a:prstClr val="black"/>
                </a:solidFill>
              </a:rPr>
              <a:t> Въоръжените сили </a:t>
            </a:r>
            <a:r>
              <a:rPr lang="nl-NL" sz="2200" dirty="0">
                <a:solidFill>
                  <a:prstClr val="black"/>
                </a:solidFill>
              </a:rPr>
              <a:t>в тази мисия е в съответствие с чл. 68 от Закона за отбраната на Въоръжените сили на Република България. </a:t>
            </a:r>
            <a:endParaRPr lang="bg-BG" sz="2200" dirty="0">
              <a:solidFill>
                <a:prstClr val="black"/>
              </a:solidFill>
            </a:endParaRPr>
          </a:p>
          <a:p>
            <a:pPr algn="just"/>
            <a:r>
              <a:rPr lang="bg-BG" sz="2200" dirty="0">
                <a:solidFill>
                  <a:prstClr val="black"/>
                </a:solidFill>
              </a:rPr>
              <a:t>	</a:t>
            </a:r>
            <a:r>
              <a:rPr lang="nl-NL" sz="2200" dirty="0">
                <a:solidFill>
                  <a:prstClr val="black"/>
                </a:solidFill>
              </a:rPr>
              <a:t>За осъществяването на такива операции, провеждани съвместно с органите за сигурност, е необходим мандат в съответствие с Конституцията на Република България.</a:t>
            </a:r>
            <a:endParaRPr lang="bg-BG" sz="2200" dirty="0">
              <a:solidFill>
                <a:prstClr val="black"/>
              </a:solidFill>
            </a:endParaRPr>
          </a:p>
          <a:p>
            <a:pPr algn="just"/>
            <a:r>
              <a:rPr lang="bg-BG" sz="2200" dirty="0">
                <a:solidFill>
                  <a:prstClr val="black"/>
                </a:solidFill>
              </a:rPr>
              <a:t>	Законовата нормативна база за провеждане на такъв тип операции включва:</a:t>
            </a:r>
          </a:p>
          <a:p>
            <a:pPr marL="1828800" lvl="3" indent="-457200" algn="just">
              <a:buFontTx/>
              <a:buAutoNum type="arabicPeriod"/>
            </a:pPr>
            <a:r>
              <a:rPr lang="bg-BG" sz="2200" dirty="0">
                <a:solidFill>
                  <a:prstClr val="black"/>
                </a:solidFill>
              </a:rPr>
              <a:t>Закон за отбраната и въоръжените сили.</a:t>
            </a:r>
          </a:p>
          <a:p>
            <a:pPr marL="1828800" lvl="3" indent="-457200" algn="just">
              <a:buFontTx/>
              <a:buAutoNum type="arabicPeriod"/>
            </a:pPr>
            <a:r>
              <a:rPr lang="bg-BG" sz="2200" dirty="0">
                <a:solidFill>
                  <a:prstClr val="black"/>
                </a:solidFill>
              </a:rPr>
              <a:t>Правилник за прилагане на закона за отбраната и въоръжените сили.</a:t>
            </a:r>
          </a:p>
          <a:p>
            <a:pPr marL="1828800" lvl="3" indent="-457200" algn="just">
              <a:buFontTx/>
              <a:buAutoNum type="arabicPeriod"/>
            </a:pPr>
            <a:r>
              <a:rPr lang="bg-BG" sz="2200" dirty="0">
                <a:solidFill>
                  <a:prstClr val="black"/>
                </a:solidFill>
              </a:rPr>
              <a:t>Закон за противодействие на тероризма.</a:t>
            </a:r>
          </a:p>
          <a:p>
            <a:pPr marL="0" lvl="3" algn="just"/>
            <a:r>
              <a:rPr lang="bg-BG" sz="2200" dirty="0">
                <a:solidFill>
                  <a:prstClr val="black"/>
                </a:solidFill>
              </a:rPr>
              <a:t>	</a:t>
            </a:r>
            <a:r>
              <a:rPr lang="nl-NL" sz="2200" dirty="0">
                <a:solidFill>
                  <a:prstClr val="black"/>
                </a:solidFill>
              </a:rPr>
              <a:t>Държавните и местните органи и структури осъществяват противодействието на </a:t>
            </a:r>
            <a:r>
              <a:rPr lang="bg-BG" sz="2200" dirty="0">
                <a:solidFill>
                  <a:prstClr val="black"/>
                </a:solidFill>
              </a:rPr>
              <a:t>разпространението на оръжия за масово поразяване</a:t>
            </a:r>
            <a:r>
              <a:rPr lang="nl-NL" sz="2200" dirty="0">
                <a:solidFill>
                  <a:prstClr val="black"/>
                </a:solidFill>
              </a:rPr>
              <a:t> чрез изпълнение на възложените им с</a:t>
            </a:r>
            <a:r>
              <a:rPr lang="bg-BG" sz="2200" dirty="0">
                <a:solidFill>
                  <a:prstClr val="black"/>
                </a:solidFill>
              </a:rPr>
              <a:t>ъс </a:t>
            </a:r>
            <a:r>
              <a:rPr lang="nl-NL" sz="2200" dirty="0">
                <a:solidFill>
                  <a:prstClr val="black"/>
                </a:solidFill>
              </a:rPr>
              <a:t>закон</a:t>
            </a:r>
            <a:r>
              <a:rPr lang="bg-BG" sz="2200" dirty="0">
                <a:solidFill>
                  <a:prstClr val="black"/>
                </a:solidFill>
              </a:rPr>
              <a:t>ите</a:t>
            </a:r>
            <a:r>
              <a:rPr lang="nl-NL" sz="2200" dirty="0">
                <a:solidFill>
                  <a:prstClr val="black"/>
                </a:solidFill>
              </a:rPr>
              <a:t> и с други нормативни актове функции и задачи.</a:t>
            </a:r>
            <a:endParaRPr lang="bg-BG" sz="2200" dirty="0">
              <a:solidFill>
                <a:prstClr val="black"/>
              </a:solidFill>
            </a:endParaRPr>
          </a:p>
          <a:p>
            <a:pPr lvl="3" algn="just"/>
            <a:endParaRPr lang="bg-BG" sz="2000" dirty="0">
              <a:solidFill>
                <a:prstClr val="black"/>
              </a:solidFill>
            </a:endParaRPr>
          </a:p>
          <a:p>
            <a:pPr marL="457200" indent="-457200" algn="just">
              <a:buFontTx/>
              <a:buAutoNum type="arabicPeriod"/>
            </a:pPr>
            <a:endParaRPr lang="bg-BG" sz="2000" dirty="0">
              <a:solidFill>
                <a:prstClr val="black"/>
              </a:solidFill>
            </a:endParaRPr>
          </a:p>
          <a:p>
            <a:pPr algn="just"/>
            <a:endParaRPr lang="bg-BG" sz="2000" dirty="0">
              <a:solidFill>
                <a:prstClr val="black"/>
              </a:solidFill>
            </a:endParaRPr>
          </a:p>
        </p:txBody>
      </p:sp>
      <p:sp>
        <p:nvSpPr>
          <p:cNvPr id="8" name="Text Box 24">
            <a:extLst>
              <a:ext uri="{FF2B5EF4-FFF2-40B4-BE49-F238E27FC236}">
                <a16:creationId xmlns:a16="http://schemas.microsoft.com/office/drawing/2014/main" id="{7C1EA5B2-688D-9EDB-AE7F-6D2815B4AAC3}"/>
              </a:ext>
            </a:extLst>
          </p:cNvPr>
          <p:cNvSpPr txBox="1">
            <a:spLocks noChangeArrowheads="1"/>
          </p:cNvSpPr>
          <p:nvPr/>
        </p:nvSpPr>
        <p:spPr bwMode="auto">
          <a:xfrm>
            <a:off x="1074420" y="1014711"/>
            <a:ext cx="9989820" cy="646331"/>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4</a:t>
            </a:r>
            <a:r>
              <a:rPr lang="en-US" altLang="bg-BG" b="1" dirty="0" smtClean="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 </a:t>
            </a:r>
            <a:r>
              <a:rPr lang="ru-RU"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ОКАЗВАНЕ НА СЪДЕЙСТВИЕ В БОРБАТА СРЕЩУ РАЗПРОСТРАНЯВАНЕ НА ОРЪЖИЯ ЗА МАСОВО </a:t>
            </a: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УНИЩОЖЕНИЕ</a:t>
            </a:r>
            <a:endParaRPr lang="ru-RU"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843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p:cNvSpPr>
            <a:spLocks noGrp="1"/>
          </p:cNvSpPr>
          <p:nvPr>
            <p:ph type="ftr" sz="quarter" idx="11"/>
          </p:nvPr>
        </p:nvSpPr>
        <p:spPr/>
        <p:txBody>
          <a:body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4" name="Контейнер за номер на слайда 3"/>
          <p:cNvSpPr>
            <a:spLocks noGrp="1"/>
          </p:cNvSpPr>
          <p:nvPr>
            <p:ph type="sldNum" sz="quarter" idx="12"/>
          </p:nvPr>
        </p:nvSpPr>
        <p:spPr/>
        <p:txBody>
          <a:bodyPr/>
          <a:lstStyle/>
          <a:p>
            <a:fld id="{309220AF-99D2-4088-BF11-A2536404386D}" type="slidenum">
              <a:rPr lang="en-GB" smtClean="0">
                <a:solidFill>
                  <a:prstClr val="black"/>
                </a:solidFill>
              </a:rPr>
              <a:pPr/>
              <a:t>28</a:t>
            </a:fld>
            <a:endParaRPr lang="en-GB" dirty="0">
              <a:solidFill>
                <a:prstClr val="black"/>
              </a:solidFill>
            </a:endParaRPr>
          </a:p>
        </p:txBody>
      </p:sp>
      <p:sp>
        <p:nvSpPr>
          <p:cNvPr id="2" name="TextBox 1"/>
          <p:cNvSpPr txBox="1"/>
          <p:nvPr/>
        </p:nvSpPr>
        <p:spPr>
          <a:xfrm>
            <a:off x="464024" y="1883391"/>
            <a:ext cx="10684252" cy="4708981"/>
          </a:xfrm>
          <a:prstGeom prst="rect">
            <a:avLst/>
          </a:prstGeom>
          <a:noFill/>
        </p:spPr>
        <p:txBody>
          <a:bodyPr wrap="square" rtlCol="0">
            <a:spAutoFit/>
          </a:bodyPr>
          <a:lstStyle/>
          <a:p>
            <a:pPr algn="just"/>
            <a:r>
              <a:rPr lang="bg-BG" sz="2000" dirty="0">
                <a:solidFill>
                  <a:prstClr val="black"/>
                </a:solidFill>
              </a:rPr>
              <a:t>	Въоръжените сили при </a:t>
            </a:r>
            <a:r>
              <a:rPr lang="ru-RU" sz="2000" dirty="0">
                <a:solidFill>
                  <a:prstClr val="black"/>
                </a:solidFill>
              </a:rPr>
              <a:t>операции по съдействие в борбата срещу разпространяване на оръжия за масово поразяване изпълняват следните задачи:</a:t>
            </a:r>
          </a:p>
          <a:p>
            <a:r>
              <a:rPr lang="ru-RU" sz="2000" dirty="0">
                <a:solidFill>
                  <a:prstClr val="black"/>
                </a:solidFill>
              </a:rPr>
              <a:t>	1. проверка за самоличност на лицата;</a:t>
            </a:r>
          </a:p>
          <a:p>
            <a:r>
              <a:rPr lang="ru-RU" sz="2000" dirty="0">
                <a:solidFill>
                  <a:prstClr val="black"/>
                </a:solidFill>
              </a:rPr>
              <a:t>	2. задържане на лица;</a:t>
            </a:r>
          </a:p>
          <a:p>
            <a:r>
              <a:rPr lang="ru-RU" sz="2000" dirty="0">
                <a:solidFill>
                  <a:prstClr val="black"/>
                </a:solidFill>
              </a:rPr>
              <a:t>	3. доброволно или принудително извеждане на лица;</a:t>
            </a:r>
          </a:p>
          <a:p>
            <a:r>
              <a:rPr lang="ru-RU" sz="2000" dirty="0">
                <a:solidFill>
                  <a:prstClr val="black"/>
                </a:solidFill>
              </a:rPr>
              <a:t>	4. преместване на превозни средства;</a:t>
            </a:r>
          </a:p>
          <a:p>
            <a:r>
              <a:rPr lang="ru-RU" sz="2000" dirty="0">
                <a:solidFill>
                  <a:prstClr val="black"/>
                </a:solidFill>
              </a:rPr>
              <a:t>	5. усилване на охраната на стратегически обекти от значение за националната сигурност и на обекти на критичната инфраструктура;</a:t>
            </a:r>
          </a:p>
          <a:p>
            <a:r>
              <a:rPr lang="ru-RU" sz="2000" dirty="0">
                <a:solidFill>
                  <a:prstClr val="black"/>
                </a:solidFill>
              </a:rPr>
              <a:t>	6. проверка на физическите лица и техните вещи при влизане и излизане от зоната, в която се провежда операцията;</a:t>
            </a:r>
          </a:p>
          <a:p>
            <a:r>
              <a:rPr lang="ru-RU" sz="2000" dirty="0">
                <a:solidFill>
                  <a:prstClr val="black"/>
                </a:solidFill>
              </a:rPr>
              <a:t>	7. проверка на превозните средства и на превозваните в тях вещи, включително чрез използване на технически средства, при влизане и излизане от зоната, в която се провежда операцията.</a:t>
            </a:r>
            <a:endParaRPr lang="bg-BG" sz="2000" dirty="0">
              <a:solidFill>
                <a:prstClr val="black"/>
              </a:solidFill>
            </a:endParaRPr>
          </a:p>
          <a:p>
            <a:pPr marL="457200" indent="-457200" algn="just">
              <a:buFontTx/>
              <a:buAutoNum type="arabicPeriod"/>
            </a:pPr>
            <a:endParaRPr lang="bg-BG" sz="2000" dirty="0">
              <a:solidFill>
                <a:prstClr val="black"/>
              </a:solidFill>
            </a:endParaRPr>
          </a:p>
          <a:p>
            <a:pPr algn="just"/>
            <a:endParaRPr lang="bg-BG" sz="2000" dirty="0">
              <a:solidFill>
                <a:prstClr val="black"/>
              </a:solidFill>
            </a:endParaRPr>
          </a:p>
        </p:txBody>
      </p:sp>
      <p:sp>
        <p:nvSpPr>
          <p:cNvPr id="7" name="Text Box 24">
            <a:extLst>
              <a:ext uri="{FF2B5EF4-FFF2-40B4-BE49-F238E27FC236}">
                <a16:creationId xmlns:a16="http://schemas.microsoft.com/office/drawing/2014/main" id="{7C1EA5B2-688D-9EDB-AE7F-6D2815B4AAC3}"/>
              </a:ext>
            </a:extLst>
          </p:cNvPr>
          <p:cNvSpPr txBox="1">
            <a:spLocks noChangeArrowheads="1"/>
          </p:cNvSpPr>
          <p:nvPr/>
        </p:nvSpPr>
        <p:spPr bwMode="auto">
          <a:xfrm>
            <a:off x="1074420" y="1014711"/>
            <a:ext cx="9989820" cy="646331"/>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4</a:t>
            </a:r>
            <a:r>
              <a:rPr lang="en-US" altLang="bg-BG" b="1" dirty="0" smtClean="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 </a:t>
            </a:r>
            <a:r>
              <a:rPr lang="ru-RU"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ОКАЗВАНЕ НА СЪДЕЙСТВИЕ В БОРБАТА СРЕЩУ РАЗПРОСТРАНЯВАНЕ НА ОРЪЖИЯ ЗА МАСОВО </a:t>
            </a: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УНИЩОЖЕНИЕ</a:t>
            </a:r>
            <a:endParaRPr lang="ru-RU"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7461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p:cNvSpPr>
            <a:spLocks noGrp="1"/>
          </p:cNvSpPr>
          <p:nvPr>
            <p:ph type="ftr" sz="quarter" idx="11"/>
          </p:nvPr>
        </p:nvSpPr>
        <p:spPr/>
        <p:txBody>
          <a:body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4" name="Контейнер за номер на слайда 3"/>
          <p:cNvSpPr>
            <a:spLocks noGrp="1"/>
          </p:cNvSpPr>
          <p:nvPr>
            <p:ph type="sldNum" sz="quarter" idx="12"/>
          </p:nvPr>
        </p:nvSpPr>
        <p:spPr/>
        <p:txBody>
          <a:bodyPr/>
          <a:lstStyle/>
          <a:p>
            <a:fld id="{309220AF-99D2-4088-BF11-A2536404386D}" type="slidenum">
              <a:rPr lang="en-GB" smtClean="0">
                <a:solidFill>
                  <a:prstClr val="black"/>
                </a:solidFill>
              </a:rPr>
              <a:pPr/>
              <a:t>29</a:t>
            </a:fld>
            <a:endParaRPr lang="en-GB" dirty="0">
              <a:solidFill>
                <a:prstClr val="black"/>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1432" y="1852516"/>
            <a:ext cx="4140694" cy="2329141"/>
          </a:xfrm>
          <a:prstGeom prst="rect">
            <a:avLst/>
          </a:prstGeom>
          <a:ln>
            <a:noFill/>
          </a:ln>
          <a:effectLst>
            <a:softEdge rad="112500"/>
          </a:effectLst>
        </p:spPr>
      </p:pic>
      <p:pic>
        <p:nvPicPr>
          <p:cNvPr id="21" name="Picture 20"/>
          <p:cNvPicPr>
            <a:picLocks noChangeAspect="1"/>
          </p:cNvPicPr>
          <p:nvPr/>
        </p:nvPicPr>
        <p:blipFill>
          <a:blip r:embed="rId4"/>
          <a:stretch>
            <a:fillRect/>
          </a:stretch>
        </p:blipFill>
        <p:spPr>
          <a:xfrm>
            <a:off x="591332" y="4189863"/>
            <a:ext cx="3616140" cy="2031811"/>
          </a:xfrm>
          <a:prstGeom prst="rect">
            <a:avLst/>
          </a:prstGeom>
          <a:ln>
            <a:noFill/>
          </a:ln>
          <a:effectLst>
            <a:softEdge rad="112500"/>
          </a:effectLst>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332" y="1838868"/>
            <a:ext cx="3539132" cy="2350995"/>
          </a:xfrm>
          <a:prstGeom prst="rect">
            <a:avLst/>
          </a:prstGeom>
          <a:ln>
            <a:noFill/>
          </a:ln>
          <a:effectLst>
            <a:softEdge rad="112500"/>
          </a:effectLst>
        </p:spPr>
      </p:pic>
      <p:pic>
        <p:nvPicPr>
          <p:cNvPr id="23" name="Picture 2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819378" y="4154361"/>
            <a:ext cx="2978816" cy="2099195"/>
          </a:xfrm>
          <a:prstGeom prst="rect">
            <a:avLst/>
          </a:prstGeom>
          <a:ln>
            <a:noFill/>
          </a:ln>
          <a:effectLst>
            <a:softEdge rad="112500"/>
          </a:effectLst>
        </p:spPr>
      </p:pic>
      <p:pic>
        <p:nvPicPr>
          <p:cNvPr id="24" name="Picture 2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55622" y="4181657"/>
            <a:ext cx="3495100" cy="1965994"/>
          </a:xfrm>
          <a:prstGeom prst="rect">
            <a:avLst/>
          </a:prstGeom>
          <a:ln>
            <a:noFill/>
          </a:ln>
          <a:effectLst>
            <a:softEdge rad="112500"/>
          </a:effectLst>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3093" y="1852516"/>
            <a:ext cx="3456683" cy="2329141"/>
          </a:xfrm>
          <a:prstGeom prst="rect">
            <a:avLst/>
          </a:prstGeom>
          <a:ln>
            <a:noFill/>
          </a:ln>
          <a:effectLst>
            <a:softEdge rad="112500"/>
          </a:effectLst>
        </p:spPr>
      </p:pic>
      <p:sp>
        <p:nvSpPr>
          <p:cNvPr id="11" name="Text Box 24">
            <a:extLst>
              <a:ext uri="{FF2B5EF4-FFF2-40B4-BE49-F238E27FC236}">
                <a16:creationId xmlns:a16="http://schemas.microsoft.com/office/drawing/2014/main" id="{7C1EA5B2-688D-9EDB-AE7F-6D2815B4AAC3}"/>
              </a:ext>
            </a:extLst>
          </p:cNvPr>
          <p:cNvSpPr txBox="1">
            <a:spLocks noChangeArrowheads="1"/>
          </p:cNvSpPr>
          <p:nvPr/>
        </p:nvSpPr>
        <p:spPr bwMode="auto">
          <a:xfrm>
            <a:off x="1074420" y="1014711"/>
            <a:ext cx="9989820" cy="646331"/>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4</a:t>
            </a:r>
            <a:r>
              <a:rPr lang="en-US" altLang="bg-BG" b="1" dirty="0" smtClean="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 </a:t>
            </a:r>
            <a:r>
              <a:rPr lang="ru-RU"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ОКАЗВАНЕ НА СЪДЕЙСТВИЕ В БОРБАТА СРЕЩУ РАЗПРОСТРАНЯВАНЕ НА ОРЪЖИЯ ЗА МАСОВО </a:t>
            </a: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УНИЩОЖЕНИЕ</a:t>
            </a:r>
            <a:endParaRPr lang="ru-RU"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4956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p:cNvSpPr>
            <a:spLocks noGrp="1"/>
          </p:cNvSpPr>
          <p:nvPr>
            <p:ph type="ftr" sz="quarter" idx="11"/>
          </p:nvPr>
        </p:nvSpPr>
        <p:spPr/>
        <p:txBody>
          <a:bodyPr/>
          <a:lstStyle/>
          <a:p>
            <a:r>
              <a:rPr lang="ru-RU" dirty="0"/>
              <a:t>Национален </a:t>
            </a:r>
            <a:r>
              <a:rPr lang="ru-RU" dirty="0" err="1"/>
              <a:t>военен</a:t>
            </a:r>
            <a:r>
              <a:rPr lang="ru-RU"/>
              <a:t> университет „Васил Левски“ Некласифицирана информация</a:t>
            </a:r>
            <a:endParaRPr lang="bg-BG" dirty="0"/>
          </a:p>
        </p:txBody>
      </p:sp>
      <p:sp>
        <p:nvSpPr>
          <p:cNvPr id="4" name="Контейнер за номер на слайда 3"/>
          <p:cNvSpPr>
            <a:spLocks noGrp="1"/>
          </p:cNvSpPr>
          <p:nvPr>
            <p:ph type="sldNum" sz="quarter" idx="12"/>
          </p:nvPr>
        </p:nvSpPr>
        <p:spPr/>
        <p:txBody>
          <a:bodyPr/>
          <a:lstStyle/>
          <a:p>
            <a:fld id="{309220AF-99D2-4088-BF11-A2536404386D}" type="slidenum">
              <a:rPr lang="en-GB" smtClean="0"/>
              <a:pPr/>
              <a:t>3</a:t>
            </a:fld>
            <a:endParaRPr lang="en-GB" dirty="0"/>
          </a:p>
        </p:txBody>
      </p:sp>
      <p:sp>
        <p:nvSpPr>
          <p:cNvPr id="6" name="Text Box 24">
            <a:extLst>
              <a:ext uri="{FF2B5EF4-FFF2-40B4-BE49-F238E27FC236}">
                <a16:creationId xmlns:a16="http://schemas.microsoft.com/office/drawing/2014/main" id="{F352E8A9-E434-65C0-CE9E-CDD3A52F9B34}"/>
              </a:ext>
            </a:extLst>
          </p:cNvPr>
          <p:cNvSpPr txBox="1">
            <a:spLocks noChangeArrowheads="1"/>
          </p:cNvSpPr>
          <p:nvPr/>
        </p:nvSpPr>
        <p:spPr bwMode="auto">
          <a:xfrm>
            <a:off x="2091690" y="899891"/>
            <a:ext cx="7852410"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bg-BG" b="1" dirty="0">
                <a:effectLst>
                  <a:outerShdw blurRad="38100" dist="38100" dir="2700000" algn="tl">
                    <a:srgbClr val="FFFFFF"/>
                  </a:outerShdw>
                </a:effectLst>
                <a:latin typeface="Arial" panose="020B0604020202020204" pitchFamily="34" charset="0"/>
                <a:cs typeface="Arial" panose="020B0604020202020204" pitchFamily="34" charset="0"/>
              </a:rPr>
              <a:t>1</a:t>
            </a:r>
            <a:r>
              <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rPr>
              <a:t>. </a:t>
            </a:r>
            <a:r>
              <a:rPr lang="bg-BG" altLang="en-US" b="1" dirty="0">
                <a:effectLst>
                  <a:outerShdw blurRad="38100" dist="38100" dir="2700000" algn="tl">
                    <a:srgbClr val="C0C0C0"/>
                  </a:outerShdw>
                </a:effectLst>
                <a:latin typeface="Arial" panose="020B0604020202020204" pitchFamily="34" charset="0"/>
                <a:cs typeface="Arial" panose="020B0604020202020204" pitchFamily="34" charset="0"/>
              </a:rPr>
              <a:t>ОЦЕЛЯВАНЕ ПРИ ОТКРИВАНЕ НА НЕВЗРИВЕНИ БОЕПРИПАСИ</a:t>
            </a:r>
            <a:endPar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 name="Правоъгълник 1"/>
          <p:cNvSpPr/>
          <p:nvPr/>
        </p:nvSpPr>
        <p:spPr>
          <a:xfrm>
            <a:off x="525780" y="1269223"/>
            <a:ext cx="11029950" cy="4524315"/>
          </a:xfrm>
          <a:prstGeom prst="rect">
            <a:avLst/>
          </a:prstGeom>
        </p:spPr>
        <p:txBody>
          <a:bodyPr wrap="square">
            <a:spAutoFit/>
          </a:bodyPr>
          <a:lstStyle/>
          <a:p>
            <a:pPr algn="just"/>
            <a:r>
              <a:rPr lang="bg-BG" altLang="bg-BG" dirty="0">
                <a:latin typeface="Arial" panose="020B0604020202020204" pitchFamily="34" charset="0"/>
                <a:cs typeface="Arial" panose="020B0604020202020204" pitchFamily="34" charset="0"/>
              </a:rPr>
              <a:t>      </a:t>
            </a:r>
            <a:r>
              <a:rPr lang="bg-BG" b="1" dirty="0">
                <a:latin typeface="Arial" panose="020B0604020202020204" pitchFamily="34" charset="0"/>
                <a:cs typeface="Arial" panose="020B0604020202020204" pitchFamily="34" charset="0"/>
              </a:rPr>
              <a:t>Бомбардировките над България</a:t>
            </a:r>
            <a:r>
              <a:rPr lang="bg-BG" dirty="0">
                <a:latin typeface="Arial" panose="020B0604020202020204" pitchFamily="34" charset="0"/>
                <a:cs typeface="Arial" panose="020B0604020202020204" pitchFamily="34" charset="0"/>
              </a:rPr>
              <a:t> са поредица от нападения </a:t>
            </a:r>
            <a:r>
              <a:rPr lang="bg-BG" dirty="0" smtClean="0">
                <a:latin typeface="Arial" panose="020B0604020202020204" pitchFamily="34" charset="0"/>
                <a:cs typeface="Arial" panose="020B0604020202020204" pitchFamily="34" charset="0"/>
              </a:rPr>
              <a:t>на британските, американските, съветските и югославските </a:t>
            </a:r>
            <a:r>
              <a:rPr lang="bg-BG" dirty="0">
                <a:latin typeface="Arial" panose="020B0604020202020204" pitchFamily="34" charset="0"/>
                <a:cs typeface="Arial" panose="020B0604020202020204" pitchFamily="34" charset="0"/>
              </a:rPr>
              <a:t>ВВС срещу </a:t>
            </a:r>
            <a:r>
              <a:rPr lang="bg-BG" dirty="0" smtClean="0">
                <a:latin typeface="Arial" panose="020B0604020202020204" pitchFamily="34" charset="0"/>
                <a:cs typeface="Arial" panose="020B0604020202020204" pitchFamily="34" charset="0"/>
              </a:rPr>
              <a:t>София </a:t>
            </a:r>
            <a:r>
              <a:rPr lang="bg-BG" dirty="0">
                <a:latin typeface="Arial" panose="020B0604020202020204" pitchFamily="34" charset="0"/>
                <a:cs typeface="Arial" panose="020B0604020202020204" pitchFamily="34" charset="0"/>
              </a:rPr>
              <a:t>и други български населени места по време </a:t>
            </a:r>
            <a:r>
              <a:rPr lang="bg-BG" dirty="0" smtClean="0">
                <a:latin typeface="Arial" panose="020B0604020202020204" pitchFamily="34" charset="0"/>
                <a:cs typeface="Arial" panose="020B0604020202020204" pitchFamily="34" charset="0"/>
              </a:rPr>
              <a:t>на Втората световна война, </a:t>
            </a:r>
            <a:r>
              <a:rPr lang="bg-BG" dirty="0">
                <a:latin typeface="Arial" panose="020B0604020202020204" pitchFamily="34" charset="0"/>
                <a:cs typeface="Arial" panose="020B0604020202020204" pitchFamily="34" charset="0"/>
              </a:rPr>
              <a:t>в периода от пролетта на </a:t>
            </a:r>
            <a:r>
              <a:rPr lang="bg-BG" dirty="0" smtClean="0">
                <a:latin typeface="Arial" panose="020B0604020202020204" pitchFamily="34" charset="0"/>
                <a:cs typeface="Arial" panose="020B0604020202020204" pitchFamily="34" charset="0"/>
              </a:rPr>
              <a:t>1941г</a:t>
            </a:r>
            <a:r>
              <a:rPr lang="bg-BG" dirty="0">
                <a:latin typeface="Arial" panose="020B0604020202020204" pitchFamily="34" charset="0"/>
                <a:cs typeface="Arial" panose="020B0604020202020204" pitchFamily="34" charset="0"/>
              </a:rPr>
              <a:t>. до есента на </a:t>
            </a:r>
            <a:r>
              <a:rPr lang="bg-BG" dirty="0" smtClean="0">
                <a:latin typeface="Arial" panose="020B0604020202020204" pitchFamily="34" charset="0"/>
                <a:cs typeface="Arial" panose="020B0604020202020204" pitchFamily="34" charset="0"/>
              </a:rPr>
              <a:t>1994 </a:t>
            </a:r>
            <a:r>
              <a:rPr lang="bg-BG" dirty="0">
                <a:latin typeface="Arial" panose="020B0604020202020204" pitchFamily="34" charset="0"/>
                <a:cs typeface="Arial" panose="020B0604020202020204" pitchFamily="34" charset="0"/>
              </a:rPr>
              <a:t>г. </a:t>
            </a:r>
          </a:p>
          <a:p>
            <a:pPr algn="just"/>
            <a:r>
              <a:rPr lang="bg-BG" dirty="0">
                <a:latin typeface="Arial" panose="020B0604020202020204" pitchFamily="34" charset="0"/>
                <a:cs typeface="Arial" panose="020B0604020202020204" pitchFamily="34" charset="0"/>
              </a:rPr>
              <a:t>България е в положение на война с </a:t>
            </a:r>
            <a:r>
              <a:rPr lang="bg-BG" dirty="0" smtClean="0">
                <a:latin typeface="Arial" panose="020B0604020202020204" pitchFamily="34" charset="0"/>
                <a:cs typeface="Arial" panose="020B0604020202020204" pitchFamily="34" charset="0"/>
              </a:rPr>
              <a:t>Великобритания </a:t>
            </a:r>
            <a:r>
              <a:rPr lang="bg-BG" dirty="0">
                <a:latin typeface="Arial" panose="020B0604020202020204" pitchFamily="34" charset="0"/>
                <a:cs typeface="Arial" panose="020B0604020202020204" pitchFamily="34" charset="0"/>
              </a:rPr>
              <a:t>и </a:t>
            </a:r>
            <a:r>
              <a:rPr lang="bg-BG" dirty="0" smtClean="0">
                <a:latin typeface="Arial" panose="020B0604020202020204" pitchFamily="34" charset="0"/>
                <a:cs typeface="Arial" panose="020B0604020202020204" pitchFamily="34" charset="0"/>
              </a:rPr>
              <a:t>САЩ от 13 декември 1941 </a:t>
            </a:r>
            <a:r>
              <a:rPr lang="bg-BG" dirty="0">
                <a:latin typeface="Arial" panose="020B0604020202020204" pitchFamily="34" charset="0"/>
                <a:cs typeface="Arial" panose="020B0604020202020204" pitchFamily="34" charset="0"/>
              </a:rPr>
              <a:t>година. След като завладяват бази в Южна Италия, британско-американските въздушни армии започват бомбардировъчна война на Балканския полуостров. Жертвите са 1828 убити, починали от рани и безследно изчезнали и 2372 души тежко ранени. Разрушени само в София са 12 657 граждански обществени и жилищни сгради увредените в една или друга степен са в пъти повече. </a:t>
            </a:r>
            <a:r>
              <a:rPr lang="bg-BG" dirty="0" smtClean="0">
                <a:latin typeface="Arial" panose="020B0604020202020204" pitchFamily="34" charset="0"/>
                <a:cs typeface="Arial" panose="020B0604020202020204" pitchFamily="34" charset="0"/>
              </a:rPr>
              <a:t>Българската противовъздушна отбрана, </a:t>
            </a:r>
            <a:r>
              <a:rPr lang="bg-BG" dirty="0">
                <a:latin typeface="Arial" panose="020B0604020202020204" pitchFamily="34" charset="0"/>
                <a:cs typeface="Arial" panose="020B0604020202020204" pitchFamily="34" charset="0"/>
              </a:rPr>
              <a:t>(</a:t>
            </a:r>
            <a:r>
              <a:rPr lang="bg-BG" b="1" dirty="0">
                <a:latin typeface="Arial" panose="020B0604020202020204" pitchFamily="34" charset="0"/>
                <a:cs typeface="Arial" panose="020B0604020202020204" pitchFamily="34" charset="0"/>
              </a:rPr>
              <a:t>изтребителна авиация и зенитна артилерия), сваля 23 самолета.</a:t>
            </a:r>
            <a:r>
              <a:rPr lang="bg-BG" dirty="0">
                <a:latin typeface="Arial" panose="020B0604020202020204" pitchFamily="34" charset="0"/>
                <a:cs typeface="Arial" panose="020B0604020202020204" pitchFamily="34" charset="0"/>
              </a:rPr>
              <a:t> Свалените и </a:t>
            </a:r>
            <a:r>
              <a:rPr lang="bg-BG" b="1" dirty="0">
                <a:latin typeface="Arial" panose="020B0604020202020204" pitchFamily="34" charset="0"/>
                <a:cs typeface="Arial" panose="020B0604020202020204" pitchFamily="34" charset="0"/>
              </a:rPr>
              <a:t>паднали</a:t>
            </a:r>
            <a:r>
              <a:rPr lang="bg-BG" dirty="0">
                <a:latin typeface="Arial" panose="020B0604020202020204" pitchFamily="34" charset="0"/>
                <a:cs typeface="Arial" panose="020B0604020202020204" pitchFamily="34" charset="0"/>
              </a:rPr>
              <a:t> над съвременната територията на Република България </a:t>
            </a:r>
            <a:r>
              <a:rPr lang="bg-BG" b="1" dirty="0">
                <a:latin typeface="Arial" panose="020B0604020202020204" pitchFamily="34" charset="0"/>
                <a:cs typeface="Arial" panose="020B0604020202020204" pitchFamily="34" charset="0"/>
              </a:rPr>
              <a:t>съюзнически самолети са 60 броя: От военно въздушните сили (ВВС) на САЩ - 49 бр., на Великобритания - 9 бр. и на СССР - 2 бр.</a:t>
            </a:r>
            <a:r>
              <a:rPr lang="bg-BG" dirty="0">
                <a:latin typeface="Arial" panose="020B0604020202020204" pitchFamily="34" charset="0"/>
                <a:cs typeface="Arial" panose="020B0604020202020204" pitchFamily="34" charset="0"/>
              </a:rPr>
              <a:t> Основна част от свалените и паднали на българска територия съюзнически самолети - </a:t>
            </a:r>
            <a:r>
              <a:rPr lang="bg-BG" b="1" dirty="0">
                <a:latin typeface="Arial" panose="020B0604020202020204" pitchFamily="34" charset="0"/>
                <a:cs typeface="Arial" panose="020B0604020202020204" pitchFamily="34" charset="0"/>
              </a:rPr>
              <a:t>45 броя</a:t>
            </a:r>
            <a:r>
              <a:rPr lang="bg-BG" dirty="0">
                <a:latin typeface="Arial" panose="020B0604020202020204" pitchFamily="34" charset="0"/>
                <a:cs typeface="Arial" panose="020B0604020202020204" pitchFamily="34" charset="0"/>
              </a:rPr>
              <a:t>, са простреляни от изтребителната авиация на </a:t>
            </a:r>
            <a:r>
              <a:rPr lang="bg-BG" b="1" dirty="0">
                <a:latin typeface="Arial" panose="020B0604020202020204" pitchFamily="34" charset="0"/>
                <a:cs typeface="Arial" panose="020B0604020202020204" pitchFamily="34" charset="0"/>
              </a:rPr>
              <a:t>Луфтвафе, Румънските ВВС и зенитна артилерия в района на рафинерията край Плоещ и Букурещ</a:t>
            </a:r>
            <a:r>
              <a:rPr lang="bg-BG" dirty="0">
                <a:latin typeface="Arial" panose="020B0604020202020204" pitchFamily="34" charset="0"/>
                <a:cs typeface="Arial" panose="020B0604020202020204" pitchFamily="34" charset="0"/>
              </a:rPr>
              <a:t>, но са паднали на българска територия в областите Силистра, Русе, Плевен, Видин и Враца. Загубите на противника са 159 загинали членове на екипажи и пленени 329 души.</a:t>
            </a:r>
            <a:endParaRPr lang="bg-BG" altLang="bg-B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5259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p:cNvSpPr>
            <a:spLocks noGrp="1"/>
          </p:cNvSpPr>
          <p:nvPr>
            <p:ph type="ftr" sz="quarter" idx="11"/>
          </p:nvPr>
        </p:nvSpPr>
        <p:spPr/>
        <p:txBody>
          <a:body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4" name="Контейнер за номер на слайда 3"/>
          <p:cNvSpPr>
            <a:spLocks noGrp="1"/>
          </p:cNvSpPr>
          <p:nvPr>
            <p:ph type="sldNum" sz="quarter" idx="12"/>
          </p:nvPr>
        </p:nvSpPr>
        <p:spPr/>
        <p:txBody>
          <a:bodyPr/>
          <a:lstStyle/>
          <a:p>
            <a:fld id="{309220AF-99D2-4088-BF11-A2536404386D}" type="slidenum">
              <a:rPr lang="en-GB" smtClean="0">
                <a:solidFill>
                  <a:prstClr val="black"/>
                </a:solidFill>
              </a:rPr>
              <a:pPr/>
              <a:t>30</a:t>
            </a:fld>
            <a:endParaRPr lang="en-GB" dirty="0">
              <a:solidFill>
                <a:prstClr val="black"/>
              </a:solidFill>
            </a:endParaRPr>
          </a:p>
        </p:txBody>
      </p:sp>
      <p:sp>
        <p:nvSpPr>
          <p:cNvPr id="2" name="TextBox 1"/>
          <p:cNvSpPr txBox="1"/>
          <p:nvPr/>
        </p:nvSpPr>
        <p:spPr>
          <a:xfrm>
            <a:off x="464024" y="1528549"/>
            <a:ext cx="10684252" cy="5601533"/>
          </a:xfrm>
          <a:prstGeom prst="rect">
            <a:avLst/>
          </a:prstGeom>
          <a:noFill/>
        </p:spPr>
        <p:txBody>
          <a:bodyPr wrap="square" rtlCol="0">
            <a:spAutoFit/>
          </a:bodyPr>
          <a:lstStyle/>
          <a:p>
            <a:pPr algn="just"/>
            <a:r>
              <a:rPr lang="bg-BG" sz="2000" dirty="0">
                <a:solidFill>
                  <a:prstClr val="black"/>
                </a:solidFill>
              </a:rPr>
              <a:t>	</a:t>
            </a:r>
            <a:r>
              <a:rPr lang="ru-RU" sz="2000" dirty="0">
                <a:solidFill>
                  <a:prstClr val="black"/>
                </a:solidFill>
              </a:rPr>
              <a:t> Трафикът на хора в световен мащаб представлява сериозно нарушение на човешките права и е свързан със злоупотреба с човешкото достойнство. </a:t>
            </a:r>
          </a:p>
          <a:p>
            <a:pPr algn="just"/>
            <a:r>
              <a:rPr lang="ru-RU" sz="2000" dirty="0">
                <a:solidFill>
                  <a:prstClr val="black"/>
                </a:solidFill>
              </a:rPr>
              <a:t>	Като форма на организирана престъпност той подкопава основните принципи на законовия ред и демократичните стандарти на обществото. Транснационалният характер на явлението изисква обединените усилия на всички ангажирани с проблема институции на национално, регионално и международно ниво.</a:t>
            </a:r>
          </a:p>
          <a:p>
            <a:pPr algn="just"/>
            <a:r>
              <a:rPr lang="bg-BG" sz="2000" dirty="0">
                <a:solidFill>
                  <a:prstClr val="black"/>
                </a:solidFill>
              </a:rPr>
              <a:t>	</a:t>
            </a:r>
            <a:r>
              <a:rPr lang="nl-NL" sz="2000" dirty="0">
                <a:solidFill>
                  <a:prstClr val="black"/>
                </a:solidFill>
              </a:rPr>
              <a:t>Участие</a:t>
            </a:r>
            <a:r>
              <a:rPr lang="bg-BG" sz="2000" dirty="0">
                <a:solidFill>
                  <a:prstClr val="black"/>
                </a:solidFill>
              </a:rPr>
              <a:t>то</a:t>
            </a:r>
            <a:r>
              <a:rPr lang="nl-NL" sz="2000" dirty="0">
                <a:solidFill>
                  <a:prstClr val="black"/>
                </a:solidFill>
              </a:rPr>
              <a:t> на</a:t>
            </a:r>
            <a:r>
              <a:rPr lang="bg-BG" sz="2000" dirty="0">
                <a:solidFill>
                  <a:prstClr val="black"/>
                </a:solidFill>
              </a:rPr>
              <a:t> Въоръжените сили </a:t>
            </a:r>
            <a:r>
              <a:rPr lang="nl-NL" sz="2000" dirty="0">
                <a:solidFill>
                  <a:prstClr val="black"/>
                </a:solidFill>
              </a:rPr>
              <a:t>в тази мисия е в съответствие с чл. 68 от Закона за отбраната на Въоръжените сили на Република България. </a:t>
            </a:r>
            <a:endParaRPr lang="bg-BG" sz="2000" dirty="0">
              <a:solidFill>
                <a:prstClr val="black"/>
              </a:solidFill>
            </a:endParaRPr>
          </a:p>
          <a:p>
            <a:pPr algn="just"/>
            <a:r>
              <a:rPr lang="bg-BG" sz="2000" dirty="0">
                <a:solidFill>
                  <a:prstClr val="black"/>
                </a:solidFill>
              </a:rPr>
              <a:t>	</a:t>
            </a:r>
            <a:r>
              <a:rPr lang="ru-RU" sz="2000" b="1" dirty="0">
                <a:solidFill>
                  <a:prstClr val="black"/>
                </a:solidFill>
              </a:rPr>
              <a:t>Националната стратегия за борба с трафика на хора 2017-2031 г. </a:t>
            </a:r>
            <a:r>
              <a:rPr lang="bg-BG" sz="2000" dirty="0">
                <a:solidFill>
                  <a:prstClr val="black"/>
                </a:solidFill>
              </a:rPr>
              <a:t>е основен политически документ.</a:t>
            </a:r>
            <a:endParaRPr lang="ru-RU" sz="2000" b="1" dirty="0">
              <a:solidFill>
                <a:prstClr val="black"/>
              </a:solidFill>
            </a:endParaRPr>
          </a:p>
          <a:p>
            <a:pPr algn="just"/>
            <a:r>
              <a:rPr lang="ru-RU" sz="2000" dirty="0">
                <a:solidFill>
                  <a:prstClr val="black"/>
                </a:solidFill>
              </a:rPr>
              <a:t>	Целите и приоритетите, заложени в Националната стратегия за борба с трафика на хора 2017-2031 са в съответствие както с тези, разписани в </a:t>
            </a:r>
            <a:r>
              <a:rPr lang="ru-RU" sz="2000" b="1" dirty="0">
                <a:solidFill>
                  <a:prstClr val="black"/>
                </a:solidFill>
              </a:rPr>
              <a:t>Стратегията на ЕС за премахване на трафика на хора 2012-2036</a:t>
            </a:r>
            <a:r>
              <a:rPr lang="ru-RU" sz="2000" dirty="0">
                <a:solidFill>
                  <a:prstClr val="black"/>
                </a:solidFill>
              </a:rPr>
              <a:t>, така и с изведените цели и приоритети в цялостното европейско законодателство, регулиращо и регламентиращо целенасочената работа по проблема.</a:t>
            </a:r>
            <a:endParaRPr lang="ru-RU" sz="2000" b="1" dirty="0">
              <a:solidFill>
                <a:prstClr val="black"/>
              </a:solidFill>
            </a:endParaRPr>
          </a:p>
          <a:p>
            <a:pPr algn="just"/>
            <a:endParaRPr lang="bg-BG" sz="2000" dirty="0">
              <a:solidFill>
                <a:prstClr val="black"/>
              </a:solidFill>
            </a:endParaRPr>
          </a:p>
          <a:p>
            <a:pPr algn="just"/>
            <a:endParaRPr lang="ru-RU" sz="2000" dirty="0">
              <a:solidFill>
                <a:prstClr val="black"/>
              </a:solidFill>
            </a:endParaRPr>
          </a:p>
          <a:p>
            <a:pPr algn="just"/>
            <a:endParaRPr lang="bg-BG" sz="2000" dirty="0">
              <a:solidFill>
                <a:prstClr val="black"/>
              </a:solidFill>
            </a:endParaRPr>
          </a:p>
          <a:p>
            <a:pPr algn="just"/>
            <a:endParaRPr lang="bg-BG" sz="2000" dirty="0">
              <a:solidFill>
                <a:prstClr val="black"/>
              </a:solidFill>
            </a:endParaRPr>
          </a:p>
        </p:txBody>
      </p:sp>
      <p:sp>
        <p:nvSpPr>
          <p:cNvPr id="7" name="Text Box 24">
            <a:extLst>
              <a:ext uri="{FF2B5EF4-FFF2-40B4-BE49-F238E27FC236}">
                <a16:creationId xmlns:a16="http://schemas.microsoft.com/office/drawing/2014/main" id="{7C1EA5B2-688D-9EDB-AE7F-6D2815B4AAC3}"/>
              </a:ext>
            </a:extLst>
          </p:cNvPr>
          <p:cNvSpPr txBox="1">
            <a:spLocks noChangeArrowheads="1"/>
          </p:cNvSpPr>
          <p:nvPr/>
        </p:nvSpPr>
        <p:spPr bwMode="auto">
          <a:xfrm>
            <a:off x="1158456" y="1055252"/>
            <a:ext cx="9989820"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5</a:t>
            </a:r>
            <a:r>
              <a:rPr lang="en-US" altLang="bg-BG" b="1" dirty="0" smtClean="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 </a:t>
            </a:r>
            <a:r>
              <a:rPr lang="ru-RU"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ОКАЗВАНЕ НА СЪДЕЙСТВИЕ В БОРБАТА СРЕЩУ НЕЗАКОНЕН ТРАФИК НА ХОРА</a:t>
            </a:r>
          </a:p>
        </p:txBody>
      </p:sp>
    </p:spTree>
    <p:extLst>
      <p:ext uri="{BB962C8B-B14F-4D97-AF65-F5344CB8AC3E}">
        <p14:creationId xmlns:p14="http://schemas.microsoft.com/office/powerpoint/2010/main" val="508462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p:cNvSpPr>
            <a:spLocks noGrp="1"/>
          </p:cNvSpPr>
          <p:nvPr>
            <p:ph type="ftr" sz="quarter" idx="11"/>
          </p:nvPr>
        </p:nvSpPr>
        <p:spPr/>
        <p:txBody>
          <a:body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4" name="Контейнер за номер на слайда 3"/>
          <p:cNvSpPr>
            <a:spLocks noGrp="1"/>
          </p:cNvSpPr>
          <p:nvPr>
            <p:ph type="sldNum" sz="quarter" idx="12"/>
          </p:nvPr>
        </p:nvSpPr>
        <p:spPr/>
        <p:txBody>
          <a:bodyPr/>
          <a:lstStyle/>
          <a:p>
            <a:fld id="{309220AF-99D2-4088-BF11-A2536404386D}" type="slidenum">
              <a:rPr lang="en-GB" smtClean="0">
                <a:solidFill>
                  <a:prstClr val="black"/>
                </a:solidFill>
              </a:rPr>
              <a:pPr/>
              <a:t>31</a:t>
            </a:fld>
            <a:endParaRPr lang="en-GB" dirty="0">
              <a:solidFill>
                <a:prstClr val="black"/>
              </a:solidFill>
            </a:endParaRPr>
          </a:p>
        </p:txBody>
      </p:sp>
      <p:sp>
        <p:nvSpPr>
          <p:cNvPr id="9" name="Text Box 7"/>
          <p:cNvSpPr txBox="1">
            <a:spLocks noChangeArrowheads="1"/>
          </p:cNvSpPr>
          <p:nvPr/>
        </p:nvSpPr>
        <p:spPr bwMode="auto">
          <a:xfrm>
            <a:off x="739132" y="3926512"/>
            <a:ext cx="1759135" cy="369332"/>
          </a:xfrm>
          <a:prstGeom prst="rect">
            <a:avLst/>
          </a:prstGeom>
          <a:solidFill>
            <a:srgbClr val="FFFF99"/>
          </a:solidFill>
          <a:ln>
            <a:noFill/>
          </a:ln>
          <a:effectLst/>
        </p:spPr>
        <p:txBody>
          <a:bodyPr wrap="none">
            <a:spAutoFit/>
          </a:bodyPr>
          <a:lstStyle/>
          <a:p>
            <a:pPr algn="ctr"/>
            <a:r>
              <a:rPr lang="ru-RU" b="1" dirty="0">
                <a:solidFill>
                  <a:prstClr val="black"/>
                </a:solidFill>
              </a:rPr>
              <a:t>Трафик на деца</a:t>
            </a:r>
            <a:endParaRPr lang="bg-BG" altLang="bg-BG" dirty="0">
              <a:solidFill>
                <a:prstClr val="black"/>
              </a:solidFill>
              <a:latin typeface="Arial" panose="020B0604020202020204" pitchFamily="34" charset="0"/>
              <a:cs typeface="Arial" panose="020B0604020202020204" pitchFamily="34" charset="0"/>
            </a:endParaRPr>
          </a:p>
        </p:txBody>
      </p:sp>
      <p:sp>
        <p:nvSpPr>
          <p:cNvPr id="16" name="Text Box 7"/>
          <p:cNvSpPr txBox="1">
            <a:spLocks noChangeArrowheads="1"/>
          </p:cNvSpPr>
          <p:nvPr/>
        </p:nvSpPr>
        <p:spPr bwMode="auto">
          <a:xfrm>
            <a:off x="673818" y="1466775"/>
            <a:ext cx="4783169" cy="36933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ru-RU" b="1" dirty="0">
                <a:solidFill>
                  <a:prstClr val="black"/>
                </a:solidFill>
              </a:rPr>
              <a:t>Трафик на хора с цел сексуална експлоатация</a:t>
            </a:r>
            <a:endParaRPr lang="bg-BG" altLang="bg-BG" dirty="0">
              <a:solidFill>
                <a:prstClr val="black"/>
              </a:solidFill>
              <a:latin typeface="Arial" panose="020B0604020202020204" pitchFamily="34" charset="0"/>
              <a:cs typeface="Arial" panose="020B0604020202020204" pitchFamily="34" charset="0"/>
            </a:endParaRPr>
          </a:p>
        </p:txBody>
      </p:sp>
      <p:sp>
        <p:nvSpPr>
          <p:cNvPr id="18" name="Text Box 7"/>
          <p:cNvSpPr txBox="1">
            <a:spLocks noChangeArrowheads="1"/>
          </p:cNvSpPr>
          <p:nvPr/>
        </p:nvSpPr>
        <p:spPr bwMode="auto">
          <a:xfrm>
            <a:off x="6859062" y="1476215"/>
            <a:ext cx="4574394" cy="36933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ru-RU" b="1" dirty="0">
                <a:solidFill>
                  <a:prstClr val="black"/>
                </a:solidFill>
              </a:rPr>
              <a:t>Трафик на хора с цел трудова експлоатация</a:t>
            </a:r>
            <a:endParaRPr lang="bg-BG" altLang="bg-BG" dirty="0">
              <a:solidFill>
                <a:prstClr val="black"/>
              </a:solidFill>
              <a:latin typeface="Arial" panose="020B0604020202020204" pitchFamily="34" charset="0"/>
              <a:cs typeface="Arial" panose="020B0604020202020204" pitchFamily="34" charset="0"/>
            </a:endParaRPr>
          </a:p>
        </p:txBody>
      </p:sp>
      <p:sp>
        <p:nvSpPr>
          <p:cNvPr id="19" name="Text Box 7"/>
          <p:cNvSpPr txBox="1">
            <a:spLocks noChangeArrowheads="1"/>
          </p:cNvSpPr>
          <p:nvPr/>
        </p:nvSpPr>
        <p:spPr bwMode="auto">
          <a:xfrm>
            <a:off x="7857909" y="3992126"/>
            <a:ext cx="2804807" cy="36933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ru-RU" b="1" dirty="0">
                <a:solidFill>
                  <a:prstClr val="black"/>
                </a:solidFill>
              </a:rPr>
              <a:t>Трафик на телесни органи</a:t>
            </a:r>
            <a:endParaRPr lang="bg-BG" altLang="bg-BG" dirty="0">
              <a:solidFill>
                <a:prstClr val="black"/>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1079016" y="1880044"/>
            <a:ext cx="3858467" cy="2002531"/>
          </a:xfrm>
          <a:prstGeom prst="rect">
            <a:avLst/>
          </a:prstGeom>
          <a:ln>
            <a:noFill/>
          </a:ln>
          <a:effectLst>
            <a:softEdge rad="112500"/>
          </a:effectLst>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2350" y="1884042"/>
            <a:ext cx="3775926" cy="2123451"/>
          </a:xfrm>
          <a:prstGeom prst="rect">
            <a:avLst/>
          </a:prstGeom>
          <a:ln>
            <a:noFill/>
          </a:ln>
          <a:effectLst>
            <a:softEdge rad="112500"/>
          </a:effectLst>
        </p:spPr>
      </p:pic>
      <p:pic>
        <p:nvPicPr>
          <p:cNvPr id="23" name="Picture 22"/>
          <p:cNvPicPr>
            <a:picLocks noChangeAspect="1"/>
          </p:cNvPicPr>
          <p:nvPr/>
        </p:nvPicPr>
        <p:blipFill>
          <a:blip r:embed="rId5"/>
          <a:stretch>
            <a:fillRect/>
          </a:stretch>
        </p:blipFill>
        <p:spPr>
          <a:xfrm>
            <a:off x="4107865" y="4344216"/>
            <a:ext cx="3349099" cy="1883868"/>
          </a:xfrm>
          <a:prstGeom prst="rect">
            <a:avLst/>
          </a:prstGeom>
          <a:ln>
            <a:noFill/>
          </a:ln>
          <a:effectLst>
            <a:softEdge rad="112500"/>
          </a:effectLst>
        </p:spPr>
      </p:pic>
      <p:sp>
        <p:nvSpPr>
          <p:cNvPr id="6" name="Text Box 4">
            <a:extLst>
              <a:ext uri="{FF2B5EF4-FFF2-40B4-BE49-F238E27FC236}">
                <a16:creationId xmlns:a16="http://schemas.microsoft.com/office/drawing/2014/main" id="{D9604DB6-CEA5-233E-691A-AED7AEEE1EDD}"/>
              </a:ext>
            </a:extLst>
          </p:cNvPr>
          <p:cNvSpPr txBox="1">
            <a:spLocks noChangeArrowheads="1"/>
          </p:cNvSpPr>
          <p:nvPr/>
        </p:nvSpPr>
        <p:spPr bwMode="auto">
          <a:xfrm>
            <a:off x="4281479" y="3872184"/>
            <a:ext cx="3001870" cy="36933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bg-BG" b="1" dirty="0">
                <a:solidFill>
                  <a:prstClr val="black"/>
                </a:solidFill>
              </a:rPr>
              <a:t>Трафик на бременни жени </a:t>
            </a:r>
            <a:endParaRPr lang="bg-BG" altLang="bg-BG" dirty="0">
              <a:solidFill>
                <a:prstClr val="black"/>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818" y="4472472"/>
            <a:ext cx="3131135" cy="1761263"/>
          </a:xfrm>
          <a:prstGeom prst="rect">
            <a:avLst/>
          </a:prstGeom>
          <a:ln>
            <a:noFill/>
          </a:ln>
          <a:effectLst>
            <a:softEdge rad="112500"/>
          </a:effectLst>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1556" y="4459147"/>
            <a:ext cx="3771900" cy="1790700"/>
          </a:xfrm>
          <a:prstGeom prst="rect">
            <a:avLst/>
          </a:prstGeom>
          <a:ln>
            <a:noFill/>
          </a:ln>
          <a:effectLst>
            <a:softEdge rad="112500"/>
          </a:effectLst>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5322" y="1904310"/>
            <a:ext cx="2402528" cy="1923937"/>
          </a:xfrm>
          <a:prstGeom prst="rect">
            <a:avLst/>
          </a:prstGeom>
          <a:ln>
            <a:noFill/>
          </a:ln>
          <a:effectLst>
            <a:softEdge rad="112500"/>
          </a:effectLst>
        </p:spPr>
      </p:pic>
      <p:sp>
        <p:nvSpPr>
          <p:cNvPr id="17" name="Text Box 24">
            <a:extLst>
              <a:ext uri="{FF2B5EF4-FFF2-40B4-BE49-F238E27FC236}">
                <a16:creationId xmlns:a16="http://schemas.microsoft.com/office/drawing/2014/main" id="{7C1EA5B2-688D-9EDB-AE7F-6D2815B4AAC3}"/>
              </a:ext>
            </a:extLst>
          </p:cNvPr>
          <p:cNvSpPr txBox="1">
            <a:spLocks noChangeArrowheads="1"/>
          </p:cNvSpPr>
          <p:nvPr/>
        </p:nvSpPr>
        <p:spPr bwMode="auto">
          <a:xfrm>
            <a:off x="1158456" y="1055252"/>
            <a:ext cx="9989820"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5</a:t>
            </a:r>
            <a:r>
              <a:rPr lang="en-US" altLang="bg-BG" b="1" dirty="0" smtClean="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 </a:t>
            </a:r>
            <a:r>
              <a:rPr lang="ru-RU"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ОКАЗВАНЕ НА СЪДЕЙСТВИЕ В БОРБАТА СРЕЩУ НЕЗАКОНЕН ТРАФИК НА ХОРА</a:t>
            </a:r>
          </a:p>
        </p:txBody>
      </p:sp>
    </p:spTree>
    <p:extLst>
      <p:ext uri="{BB962C8B-B14F-4D97-AF65-F5344CB8AC3E}">
        <p14:creationId xmlns:p14="http://schemas.microsoft.com/office/powerpoint/2010/main" val="4036602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p:cNvSpPr>
            <a:spLocks noGrp="1"/>
          </p:cNvSpPr>
          <p:nvPr>
            <p:ph type="ftr" sz="quarter" idx="11"/>
          </p:nvPr>
        </p:nvSpPr>
        <p:spPr/>
        <p:txBody>
          <a:body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4" name="Контейнер за номер на слайда 3"/>
          <p:cNvSpPr>
            <a:spLocks noGrp="1"/>
          </p:cNvSpPr>
          <p:nvPr>
            <p:ph type="sldNum" sz="quarter" idx="12"/>
          </p:nvPr>
        </p:nvSpPr>
        <p:spPr/>
        <p:txBody>
          <a:bodyPr/>
          <a:lstStyle/>
          <a:p>
            <a:fld id="{309220AF-99D2-4088-BF11-A2536404386D}" type="slidenum">
              <a:rPr lang="en-GB" smtClean="0">
                <a:solidFill>
                  <a:prstClr val="black"/>
                </a:solidFill>
              </a:rPr>
              <a:pPr/>
              <a:t>32</a:t>
            </a:fld>
            <a:endParaRPr lang="en-GB" dirty="0">
              <a:solidFill>
                <a:prstClr val="black"/>
              </a:solidFill>
            </a:endParaRPr>
          </a:p>
        </p:txBody>
      </p:sp>
      <p:sp>
        <p:nvSpPr>
          <p:cNvPr id="2" name="TextBox 1"/>
          <p:cNvSpPr txBox="1"/>
          <p:nvPr/>
        </p:nvSpPr>
        <p:spPr>
          <a:xfrm>
            <a:off x="464024" y="1883391"/>
            <a:ext cx="10684252" cy="4493538"/>
          </a:xfrm>
          <a:prstGeom prst="rect">
            <a:avLst/>
          </a:prstGeom>
          <a:noFill/>
        </p:spPr>
        <p:txBody>
          <a:bodyPr wrap="square" rtlCol="0">
            <a:spAutoFit/>
          </a:bodyPr>
          <a:lstStyle/>
          <a:p>
            <a:pPr algn="just"/>
            <a:r>
              <a:rPr lang="ru-RU" sz="2000" dirty="0">
                <a:solidFill>
                  <a:prstClr val="black"/>
                </a:solidFill>
              </a:rPr>
              <a:t>	Трафикът на оръжия </a:t>
            </a:r>
            <a:r>
              <a:rPr lang="bg-BG" sz="2000" dirty="0">
                <a:solidFill>
                  <a:prstClr val="black"/>
                </a:solidFill>
              </a:rPr>
              <a:t>и наркотици</a:t>
            </a:r>
            <a:r>
              <a:rPr lang="ru-RU" sz="2000" dirty="0">
                <a:solidFill>
                  <a:prstClr val="black"/>
                </a:solidFill>
              </a:rPr>
              <a:t> е незаконната търговия с контрабандни малки оръжия, боеприпаси </a:t>
            </a:r>
            <a:r>
              <a:rPr lang="bg-BG" sz="2000" dirty="0">
                <a:solidFill>
                  <a:prstClr val="black"/>
                </a:solidFill>
              </a:rPr>
              <a:t>и наркотици</a:t>
            </a:r>
            <a:r>
              <a:rPr lang="ru-RU" sz="2000" dirty="0">
                <a:solidFill>
                  <a:prstClr val="black"/>
                </a:solidFill>
              </a:rPr>
              <a:t>, която представлява част от широк спектър от незаконни дейности, често свързани с транснационални престъпни организации. Незаконната търговия с малки оръжия, за разлика от други стоки от организирана престъпност, е по-тясно свързана с упражняване на власт в общности, вместо с постигане на икономическа печалба.</a:t>
            </a:r>
            <a:r>
              <a:rPr lang="bg-BG" sz="2000" dirty="0">
                <a:solidFill>
                  <a:prstClr val="black"/>
                </a:solidFill>
              </a:rPr>
              <a:t>	</a:t>
            </a:r>
          </a:p>
          <a:p>
            <a:pPr algn="just"/>
            <a:r>
              <a:rPr lang="bg-BG" sz="2000" dirty="0">
                <a:solidFill>
                  <a:prstClr val="black"/>
                </a:solidFill>
              </a:rPr>
              <a:t>	</a:t>
            </a:r>
            <a:r>
              <a:rPr lang="nl-NL" sz="2000" dirty="0">
                <a:solidFill>
                  <a:prstClr val="black"/>
                </a:solidFill>
              </a:rPr>
              <a:t>Участие</a:t>
            </a:r>
            <a:r>
              <a:rPr lang="bg-BG" sz="2000" dirty="0">
                <a:solidFill>
                  <a:prstClr val="black"/>
                </a:solidFill>
              </a:rPr>
              <a:t>то</a:t>
            </a:r>
            <a:r>
              <a:rPr lang="nl-NL" sz="2000" dirty="0">
                <a:solidFill>
                  <a:prstClr val="black"/>
                </a:solidFill>
              </a:rPr>
              <a:t> на</a:t>
            </a:r>
            <a:r>
              <a:rPr lang="bg-BG" sz="2000" dirty="0">
                <a:solidFill>
                  <a:prstClr val="black"/>
                </a:solidFill>
              </a:rPr>
              <a:t> Въоръжените сили </a:t>
            </a:r>
            <a:r>
              <a:rPr lang="nl-NL" sz="2000" dirty="0">
                <a:solidFill>
                  <a:prstClr val="black"/>
                </a:solidFill>
              </a:rPr>
              <a:t>в тази мисия е в съответствие с чл. 68 от Закона за отбраната на Въоръжените сили на Република България. За осъществяването на такива операции, провеждани съвместно с органите за сигурност, е необходим мандат в съответствие с Конституцията на Република България.</a:t>
            </a:r>
            <a:endParaRPr lang="bg-BG" sz="2000" dirty="0">
              <a:solidFill>
                <a:prstClr val="black"/>
              </a:solidFill>
            </a:endParaRPr>
          </a:p>
          <a:p>
            <a:pPr marL="0" lvl="3" algn="just"/>
            <a:r>
              <a:rPr lang="bg-BG" sz="2200" dirty="0">
                <a:solidFill>
                  <a:prstClr val="black"/>
                </a:solidFill>
              </a:rPr>
              <a:t>	</a:t>
            </a:r>
            <a:r>
              <a:rPr lang="nl-NL" sz="2200" dirty="0">
                <a:solidFill>
                  <a:prstClr val="black"/>
                </a:solidFill>
              </a:rPr>
              <a:t>Държавните и местните органи и структури осъществяват противодействието на </a:t>
            </a:r>
            <a:r>
              <a:rPr lang="bg-BG" sz="2200" dirty="0">
                <a:solidFill>
                  <a:prstClr val="black"/>
                </a:solidFill>
              </a:rPr>
              <a:t>незаконния трафик на оръжие и наркотици</a:t>
            </a:r>
            <a:r>
              <a:rPr lang="nl-NL" sz="2200" dirty="0">
                <a:solidFill>
                  <a:prstClr val="black"/>
                </a:solidFill>
              </a:rPr>
              <a:t> чрез изпълнение на възложените им с</a:t>
            </a:r>
            <a:r>
              <a:rPr lang="bg-BG" sz="2200" dirty="0">
                <a:solidFill>
                  <a:prstClr val="black"/>
                </a:solidFill>
              </a:rPr>
              <a:t>ъс </a:t>
            </a:r>
            <a:r>
              <a:rPr lang="nl-NL" sz="2200" dirty="0">
                <a:solidFill>
                  <a:prstClr val="black"/>
                </a:solidFill>
              </a:rPr>
              <a:t>закон</a:t>
            </a:r>
            <a:r>
              <a:rPr lang="bg-BG" sz="2200" dirty="0">
                <a:solidFill>
                  <a:prstClr val="black"/>
                </a:solidFill>
              </a:rPr>
              <a:t>ите</a:t>
            </a:r>
            <a:r>
              <a:rPr lang="nl-NL" sz="2200" dirty="0">
                <a:solidFill>
                  <a:prstClr val="black"/>
                </a:solidFill>
              </a:rPr>
              <a:t> и с други нормативни актове функции и задачи.</a:t>
            </a:r>
            <a:endParaRPr lang="bg-BG" sz="2000" dirty="0">
              <a:solidFill>
                <a:prstClr val="black"/>
              </a:solidFill>
            </a:endParaRPr>
          </a:p>
          <a:p>
            <a:pPr algn="just"/>
            <a:endParaRPr lang="bg-BG" sz="2000" dirty="0">
              <a:solidFill>
                <a:prstClr val="black"/>
              </a:solidFill>
            </a:endParaRPr>
          </a:p>
          <a:p>
            <a:pPr algn="just"/>
            <a:endParaRPr lang="bg-BG" sz="2000" dirty="0">
              <a:solidFill>
                <a:prstClr val="black"/>
              </a:solidFill>
            </a:endParaRPr>
          </a:p>
        </p:txBody>
      </p:sp>
      <p:sp>
        <p:nvSpPr>
          <p:cNvPr id="7" name="Text Box 24">
            <a:extLst>
              <a:ext uri="{FF2B5EF4-FFF2-40B4-BE49-F238E27FC236}">
                <a16:creationId xmlns:a16="http://schemas.microsoft.com/office/drawing/2014/main" id="{7C1EA5B2-688D-9EDB-AE7F-6D2815B4AAC3}"/>
              </a:ext>
            </a:extLst>
          </p:cNvPr>
          <p:cNvSpPr txBox="1">
            <a:spLocks noChangeArrowheads="1"/>
          </p:cNvSpPr>
          <p:nvPr/>
        </p:nvSpPr>
        <p:spPr bwMode="auto">
          <a:xfrm>
            <a:off x="1032726" y="1223071"/>
            <a:ext cx="9989820" cy="646331"/>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6</a:t>
            </a:r>
            <a:r>
              <a:rPr lang="en-US" altLang="bg-BG" b="1" dirty="0" smtClean="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 </a:t>
            </a:r>
            <a:r>
              <a:rPr lang="ru-RU"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ОКАЗВАНЕ НА СЪДЕЙСТВИЕ В БОРБАТА СРЕЩУ НЕЗАКОНЕН ТРАФИК НА ОРЪЖИЕ И НАРКОТИЦИ</a:t>
            </a:r>
          </a:p>
        </p:txBody>
      </p:sp>
    </p:spTree>
    <p:extLst>
      <p:ext uri="{BB962C8B-B14F-4D97-AF65-F5344CB8AC3E}">
        <p14:creationId xmlns:p14="http://schemas.microsoft.com/office/powerpoint/2010/main" val="634483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p:cNvSpPr>
            <a:spLocks noGrp="1"/>
          </p:cNvSpPr>
          <p:nvPr>
            <p:ph type="ftr" sz="quarter" idx="11"/>
          </p:nvPr>
        </p:nvSpPr>
        <p:spPr/>
        <p:txBody>
          <a:body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4" name="Контейнер за номер на слайда 3"/>
          <p:cNvSpPr>
            <a:spLocks noGrp="1"/>
          </p:cNvSpPr>
          <p:nvPr>
            <p:ph type="sldNum" sz="quarter" idx="12"/>
          </p:nvPr>
        </p:nvSpPr>
        <p:spPr/>
        <p:txBody>
          <a:bodyPr/>
          <a:lstStyle/>
          <a:p>
            <a:fld id="{309220AF-99D2-4088-BF11-A2536404386D}" type="slidenum">
              <a:rPr lang="en-GB" smtClean="0">
                <a:solidFill>
                  <a:prstClr val="black"/>
                </a:solidFill>
              </a:rPr>
              <a:pPr/>
              <a:t>33</a:t>
            </a:fld>
            <a:endParaRPr lang="en-GB" dirty="0">
              <a:solidFill>
                <a:prstClr val="black"/>
              </a:solidFill>
            </a:endParaRPr>
          </a:p>
        </p:txBody>
      </p:sp>
      <p:sp>
        <p:nvSpPr>
          <p:cNvPr id="16" name="Text Box 7"/>
          <p:cNvSpPr txBox="1">
            <a:spLocks noChangeArrowheads="1"/>
          </p:cNvSpPr>
          <p:nvPr/>
        </p:nvSpPr>
        <p:spPr bwMode="auto">
          <a:xfrm>
            <a:off x="1475706" y="1698906"/>
            <a:ext cx="3179397" cy="36933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ru-RU" b="1" dirty="0">
                <a:solidFill>
                  <a:prstClr val="black"/>
                </a:solidFill>
              </a:rPr>
              <a:t>Незаконен трафик на оръжие</a:t>
            </a:r>
            <a:endParaRPr lang="bg-BG" altLang="bg-BG" dirty="0">
              <a:solidFill>
                <a:prstClr val="black"/>
              </a:solidFill>
              <a:latin typeface="Arial" panose="020B0604020202020204" pitchFamily="34" charset="0"/>
              <a:cs typeface="Arial" panose="020B0604020202020204" pitchFamily="34" charset="0"/>
            </a:endParaRPr>
          </a:p>
        </p:txBody>
      </p:sp>
      <p:sp>
        <p:nvSpPr>
          <p:cNvPr id="18" name="Text Box 7"/>
          <p:cNvSpPr txBox="1">
            <a:spLocks noChangeArrowheads="1"/>
          </p:cNvSpPr>
          <p:nvPr/>
        </p:nvSpPr>
        <p:spPr bwMode="auto">
          <a:xfrm>
            <a:off x="7418549" y="1698906"/>
            <a:ext cx="3455434" cy="36933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ru-RU" b="1" dirty="0">
                <a:solidFill>
                  <a:prstClr val="black"/>
                </a:solidFill>
              </a:rPr>
              <a:t>Незаконен трафик на наркотици</a:t>
            </a:r>
            <a:endParaRPr lang="bg-BG" altLang="bg-BG"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15337" y="2122546"/>
            <a:ext cx="4307290" cy="3892879"/>
          </a:xfrm>
          <a:prstGeom prst="rect">
            <a:avLst/>
          </a:prstGeom>
          <a:ln>
            <a:noFill/>
          </a:ln>
          <a:effectLst>
            <a:softEdge rad="112500"/>
          </a:effectLst>
        </p:spPr>
      </p:pic>
      <p:pic>
        <p:nvPicPr>
          <p:cNvPr id="5" name="Picture 4"/>
          <p:cNvPicPr>
            <a:picLocks noChangeAspect="1"/>
          </p:cNvPicPr>
          <p:nvPr/>
        </p:nvPicPr>
        <p:blipFill>
          <a:blip r:embed="rId4"/>
          <a:stretch>
            <a:fillRect/>
          </a:stretch>
        </p:blipFill>
        <p:spPr>
          <a:xfrm>
            <a:off x="5988666" y="2122546"/>
            <a:ext cx="5810250" cy="3892878"/>
          </a:xfrm>
          <a:prstGeom prst="rect">
            <a:avLst/>
          </a:prstGeom>
          <a:ln>
            <a:noFill/>
          </a:ln>
          <a:effectLst>
            <a:softEdge rad="112500"/>
          </a:effectLst>
        </p:spPr>
      </p:pic>
      <p:pic>
        <p:nvPicPr>
          <p:cNvPr id="8" name="Picture 7"/>
          <p:cNvPicPr>
            <a:picLocks noChangeAspect="1"/>
          </p:cNvPicPr>
          <p:nvPr/>
        </p:nvPicPr>
        <p:blipFill rotWithShape="1">
          <a:blip r:embed="rId5"/>
          <a:srcRect l="5645" r="4453" b="11271"/>
          <a:stretch/>
        </p:blipFill>
        <p:spPr>
          <a:xfrm>
            <a:off x="9851779" y="3551193"/>
            <a:ext cx="1735170" cy="1785081"/>
          </a:xfrm>
          <a:prstGeom prst="rect">
            <a:avLst/>
          </a:prstGeom>
          <a:ln>
            <a:noFill/>
          </a:ln>
          <a:effectLst>
            <a:softEdge rad="112500"/>
          </a:effectLst>
        </p:spPr>
      </p:pic>
      <p:sp>
        <p:nvSpPr>
          <p:cNvPr id="10" name="Text Box 24">
            <a:extLst>
              <a:ext uri="{FF2B5EF4-FFF2-40B4-BE49-F238E27FC236}">
                <a16:creationId xmlns:a16="http://schemas.microsoft.com/office/drawing/2014/main" id="{7C1EA5B2-688D-9EDB-AE7F-6D2815B4AAC3}"/>
              </a:ext>
            </a:extLst>
          </p:cNvPr>
          <p:cNvSpPr txBox="1">
            <a:spLocks noChangeArrowheads="1"/>
          </p:cNvSpPr>
          <p:nvPr/>
        </p:nvSpPr>
        <p:spPr bwMode="auto">
          <a:xfrm>
            <a:off x="1032726" y="993741"/>
            <a:ext cx="9989820" cy="646331"/>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6</a:t>
            </a:r>
            <a:r>
              <a:rPr lang="en-US" altLang="bg-BG" b="1" dirty="0" smtClean="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 </a:t>
            </a:r>
            <a:r>
              <a:rPr lang="ru-RU"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ОКАЗВАНЕ НА СЪДЕЙСТВИЕ В БОРБАТА СРЕЩУ НЕЗАКОНЕН ТРАФИК НА ОРЪЖИЕ И НАРКОТИЦИ</a:t>
            </a:r>
          </a:p>
        </p:txBody>
      </p:sp>
    </p:spTree>
    <p:extLst>
      <p:ext uri="{BB962C8B-B14F-4D97-AF65-F5344CB8AC3E}">
        <p14:creationId xmlns:p14="http://schemas.microsoft.com/office/powerpoint/2010/main" val="1202589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p:cNvSpPr>
            <a:spLocks noGrp="1"/>
          </p:cNvSpPr>
          <p:nvPr>
            <p:ph type="ftr" sz="quarter" idx="11"/>
          </p:nvPr>
        </p:nvSpPr>
        <p:spPr/>
        <p:txBody>
          <a:body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4" name="Контейнер за номер на слайда 3"/>
          <p:cNvSpPr>
            <a:spLocks noGrp="1"/>
          </p:cNvSpPr>
          <p:nvPr>
            <p:ph type="sldNum" sz="quarter" idx="12"/>
          </p:nvPr>
        </p:nvSpPr>
        <p:spPr/>
        <p:txBody>
          <a:bodyPr/>
          <a:lstStyle/>
          <a:p>
            <a:fld id="{309220AF-99D2-4088-BF11-A2536404386D}" type="slidenum">
              <a:rPr lang="en-GB" smtClean="0">
                <a:solidFill>
                  <a:prstClr val="black"/>
                </a:solidFill>
              </a:rPr>
              <a:pPr/>
              <a:t>34</a:t>
            </a:fld>
            <a:endParaRPr lang="en-GB" dirty="0">
              <a:solidFill>
                <a:prstClr val="black"/>
              </a:solidFill>
            </a:endParaRPr>
          </a:p>
        </p:txBody>
      </p:sp>
      <p:sp>
        <p:nvSpPr>
          <p:cNvPr id="2" name="TextBox 1"/>
          <p:cNvSpPr txBox="1"/>
          <p:nvPr/>
        </p:nvSpPr>
        <p:spPr>
          <a:xfrm>
            <a:off x="464024" y="1569493"/>
            <a:ext cx="10684252" cy="2000548"/>
          </a:xfrm>
          <a:prstGeom prst="rect">
            <a:avLst/>
          </a:prstGeom>
          <a:noFill/>
        </p:spPr>
        <p:txBody>
          <a:bodyPr wrap="square" rtlCol="0">
            <a:spAutoFit/>
          </a:bodyPr>
          <a:lstStyle/>
          <a:p>
            <a:pPr algn="just"/>
            <a:r>
              <a:rPr lang="bg-BG" sz="2000" dirty="0">
                <a:solidFill>
                  <a:prstClr val="black"/>
                </a:solidFill>
              </a:rPr>
              <a:t>	</a:t>
            </a:r>
            <a:r>
              <a:rPr lang="nl-NL" sz="2000" dirty="0">
                <a:solidFill>
                  <a:prstClr val="black"/>
                </a:solidFill>
              </a:rPr>
              <a:t>Участие на</a:t>
            </a:r>
            <a:r>
              <a:rPr lang="bg-BG" sz="2000" dirty="0">
                <a:solidFill>
                  <a:prstClr val="black"/>
                </a:solidFill>
              </a:rPr>
              <a:t> Въоръжените сили </a:t>
            </a:r>
            <a:r>
              <a:rPr lang="nl-NL" sz="2000" dirty="0">
                <a:solidFill>
                  <a:prstClr val="black"/>
                </a:solidFill>
              </a:rPr>
              <a:t>в тази мисия е в съответствие с чл. 68 от Закона за отбраната на Въоръжените сили на Република България. </a:t>
            </a:r>
            <a:endParaRPr lang="bg-BG" sz="2000" dirty="0">
              <a:solidFill>
                <a:prstClr val="black"/>
              </a:solidFill>
            </a:endParaRPr>
          </a:p>
          <a:p>
            <a:pPr algn="just"/>
            <a:r>
              <a:rPr lang="bg-BG" sz="2000" dirty="0">
                <a:solidFill>
                  <a:prstClr val="black"/>
                </a:solidFill>
              </a:rPr>
              <a:t>	</a:t>
            </a:r>
            <a:r>
              <a:rPr lang="nl-NL" sz="2000" dirty="0">
                <a:solidFill>
                  <a:prstClr val="black"/>
                </a:solidFill>
              </a:rPr>
              <a:t>Държавните и местните органи и структури осъществяват противодействието на тероризма чрез изпълнение на възложените им с</a:t>
            </a:r>
            <a:r>
              <a:rPr lang="bg-BG" sz="2000" dirty="0">
                <a:solidFill>
                  <a:prstClr val="black"/>
                </a:solidFill>
              </a:rPr>
              <a:t>ъс </a:t>
            </a:r>
            <a:r>
              <a:rPr lang="nl-NL" sz="2000" dirty="0">
                <a:solidFill>
                  <a:prstClr val="black"/>
                </a:solidFill>
              </a:rPr>
              <a:t>закон</a:t>
            </a:r>
            <a:r>
              <a:rPr lang="bg-BG" sz="2000" dirty="0">
                <a:solidFill>
                  <a:prstClr val="black"/>
                </a:solidFill>
              </a:rPr>
              <a:t>ите</a:t>
            </a:r>
            <a:r>
              <a:rPr lang="nl-NL" sz="2000" dirty="0">
                <a:solidFill>
                  <a:prstClr val="black"/>
                </a:solidFill>
              </a:rPr>
              <a:t> и с други нормативни актове функции и задачи.</a:t>
            </a:r>
            <a:endParaRPr lang="bg-BG" sz="2000" dirty="0">
              <a:solidFill>
                <a:prstClr val="black"/>
              </a:solidFill>
            </a:endParaRPr>
          </a:p>
          <a:p>
            <a:pPr algn="just"/>
            <a:endParaRPr lang="bg-BG" sz="2000" dirty="0">
              <a:solidFill>
                <a:prstClr val="black"/>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9401" y="3278877"/>
            <a:ext cx="4558161" cy="2565594"/>
          </a:xfrm>
          <a:prstGeom prst="rect">
            <a:avLst/>
          </a:prstGeom>
          <a:ln>
            <a:noFill/>
          </a:ln>
          <a:effectLst>
            <a:softEdge rad="112500"/>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9335" r="37806" b="9674"/>
          <a:stretch/>
        </p:blipFill>
        <p:spPr>
          <a:xfrm>
            <a:off x="8153400" y="3296544"/>
            <a:ext cx="3351663" cy="2547927"/>
          </a:xfrm>
          <a:prstGeom prst="rect">
            <a:avLst/>
          </a:prstGeom>
          <a:ln>
            <a:noFill/>
          </a:ln>
          <a:effectLst>
            <a:softEdge rad="112500"/>
          </a:effectLst>
        </p:spPr>
      </p:pic>
      <p:pic>
        <p:nvPicPr>
          <p:cNvPr id="8" name="Picture 7"/>
          <p:cNvPicPr>
            <a:picLocks noChangeAspect="1"/>
          </p:cNvPicPr>
          <p:nvPr/>
        </p:nvPicPr>
        <p:blipFill>
          <a:blip r:embed="rId5"/>
          <a:stretch>
            <a:fillRect/>
          </a:stretch>
        </p:blipFill>
        <p:spPr>
          <a:xfrm>
            <a:off x="169887" y="3296544"/>
            <a:ext cx="3279514" cy="2531050"/>
          </a:xfrm>
          <a:prstGeom prst="rect">
            <a:avLst/>
          </a:prstGeom>
          <a:ln>
            <a:noFill/>
          </a:ln>
          <a:effectLst>
            <a:softEdge rad="112500"/>
          </a:effectLst>
        </p:spPr>
      </p:pic>
      <p:sp>
        <p:nvSpPr>
          <p:cNvPr id="9" name="Text Box 24">
            <a:extLst>
              <a:ext uri="{FF2B5EF4-FFF2-40B4-BE49-F238E27FC236}">
                <a16:creationId xmlns:a16="http://schemas.microsoft.com/office/drawing/2014/main" id="{7C1EA5B2-688D-9EDB-AE7F-6D2815B4AAC3}"/>
              </a:ext>
            </a:extLst>
          </p:cNvPr>
          <p:cNvSpPr txBox="1">
            <a:spLocks noChangeArrowheads="1"/>
          </p:cNvSpPr>
          <p:nvPr/>
        </p:nvSpPr>
        <p:spPr bwMode="auto">
          <a:xfrm>
            <a:off x="1032726" y="1082123"/>
            <a:ext cx="9989820"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r>
              <a:rPr lang="bg-BG"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7</a:t>
            </a:r>
            <a:r>
              <a:rPr lang="en-US" altLang="bg-BG" b="1" dirty="0" smtClean="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 </a:t>
            </a:r>
            <a:r>
              <a:rPr lang="ru-RU" altLang="bg-BG" b="1" dirty="0">
                <a:solidFill>
                  <a:prstClr val="black"/>
                </a:solidFill>
                <a:effectLst>
                  <a:outerShdw blurRad="38100" dist="38100" dir="2700000" algn="tl">
                    <a:srgbClr val="FFFFFF"/>
                  </a:outerShdw>
                </a:effectLst>
                <a:latin typeface="Arial" panose="020B0604020202020204" pitchFamily="34" charset="0"/>
                <a:cs typeface="Arial" panose="020B0604020202020204" pitchFamily="34" charset="0"/>
              </a:rPr>
              <a:t>ОКАЗВАНЕ НА СЪДЕЙСТВИЕ В БОРБАТА СРЕЩУ МЕЖДУНАРОДЕН ТЕРОРИЗЪМ</a:t>
            </a:r>
          </a:p>
        </p:txBody>
      </p:sp>
    </p:spTree>
    <p:extLst>
      <p:ext uri="{BB962C8B-B14F-4D97-AF65-F5344CB8AC3E}">
        <p14:creationId xmlns:p14="http://schemas.microsoft.com/office/powerpoint/2010/main" val="50773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p:cNvSpPr>
            <a:spLocks noGrp="1"/>
          </p:cNvSpPr>
          <p:nvPr>
            <p:ph type="ftr" sz="quarter" idx="11"/>
          </p:nvPr>
        </p:nvSpPr>
        <p:spPr/>
        <p:txBody>
          <a:bodyPr/>
          <a:lstStyle/>
          <a:p>
            <a:r>
              <a:rPr lang="ru-RU">
                <a:solidFill>
                  <a:prstClr val="black"/>
                </a:solidFill>
              </a:rPr>
              <a:t>Национален военен университет „Васил Левски“ Некласифицирана информация</a:t>
            </a:r>
            <a:endParaRPr lang="bg-BG" dirty="0">
              <a:solidFill>
                <a:prstClr val="black"/>
              </a:solidFill>
            </a:endParaRPr>
          </a:p>
        </p:txBody>
      </p:sp>
      <p:sp>
        <p:nvSpPr>
          <p:cNvPr id="4" name="Контейнер за номер на слайда 3"/>
          <p:cNvSpPr>
            <a:spLocks noGrp="1"/>
          </p:cNvSpPr>
          <p:nvPr>
            <p:ph type="sldNum" sz="quarter" idx="12"/>
          </p:nvPr>
        </p:nvSpPr>
        <p:spPr/>
        <p:txBody>
          <a:bodyPr/>
          <a:lstStyle/>
          <a:p>
            <a:fld id="{309220AF-99D2-4088-BF11-A2536404386D}" type="slidenum">
              <a:rPr lang="en-GB" smtClean="0">
                <a:solidFill>
                  <a:prstClr val="black"/>
                </a:solidFill>
              </a:rPr>
              <a:pPr/>
              <a:t>35</a:t>
            </a:fld>
            <a:endParaRPr lang="en-GB" dirty="0">
              <a:solidFill>
                <a:prstClr val="black"/>
              </a:solidFill>
            </a:endParaRPr>
          </a:p>
        </p:txBody>
      </p:sp>
      <p:sp>
        <p:nvSpPr>
          <p:cNvPr id="6" name="Rectangle 3"/>
          <p:cNvSpPr txBox="1">
            <a:spLocks noChangeArrowheads="1"/>
          </p:cNvSpPr>
          <p:nvPr/>
        </p:nvSpPr>
        <p:spPr>
          <a:xfrm>
            <a:off x="457200" y="1600200"/>
            <a:ext cx="11093116"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FontTx/>
              <a:buNone/>
            </a:pPr>
            <a:r>
              <a:rPr lang="bg-BG" altLang="en-US" dirty="0">
                <a:solidFill>
                  <a:prstClr val="black"/>
                </a:solidFill>
                <a:latin typeface="Arial" panose="020B0604020202020204" pitchFamily="34" charset="0"/>
                <a:cs typeface="Arial" panose="020B0604020202020204" pitchFamily="34" charset="0"/>
              </a:rPr>
              <a:t>  		</a:t>
            </a:r>
            <a:r>
              <a:rPr lang="ru-RU" altLang="en-US" dirty="0">
                <a:solidFill>
                  <a:prstClr val="black"/>
                </a:solidFill>
                <a:latin typeface="Arial" panose="020B0604020202020204" pitchFamily="34" charset="0"/>
                <a:cs typeface="Arial" panose="020B0604020202020204" pitchFamily="34" charset="0"/>
              </a:rPr>
              <a:t> </a:t>
            </a:r>
            <a:r>
              <a:rPr lang="ru-RU" altLang="en-US" sz="2400" dirty="0">
                <a:solidFill>
                  <a:prstClr val="black"/>
                </a:solidFill>
                <a:cs typeface="Times New Roman" panose="02020603050405020304" pitchFamily="18" charset="0"/>
              </a:rPr>
              <a:t>Съгласно чл. 57. (1) от ЗОВС </a:t>
            </a:r>
            <a:r>
              <a:rPr lang="ru-RU" altLang="en-US" sz="2400" b="1" dirty="0">
                <a:solidFill>
                  <a:srgbClr val="FF0000"/>
                </a:solidFill>
                <a:cs typeface="Times New Roman" panose="02020603050405020304" pitchFamily="18" charset="0"/>
              </a:rPr>
              <a:t>Въоръжените сили могат</a:t>
            </a:r>
            <a:r>
              <a:rPr lang="en-US" altLang="en-US" sz="2400" b="1" dirty="0">
                <a:solidFill>
                  <a:srgbClr val="FF0000"/>
                </a:solidFill>
                <a:cs typeface="Times New Roman" panose="02020603050405020304" pitchFamily="18" charset="0"/>
              </a:rPr>
              <a:t> </a:t>
            </a:r>
            <a:r>
              <a:rPr lang="ru-RU" altLang="en-US" sz="2400" b="1" dirty="0">
                <a:solidFill>
                  <a:srgbClr val="FF0000"/>
                </a:solidFill>
                <a:cs typeface="Times New Roman" panose="02020603050405020304" pitchFamily="18" charset="0"/>
              </a:rPr>
              <a:t>да изпълняват задачи и по</a:t>
            </a:r>
            <a:r>
              <a:rPr lang="en-US" altLang="en-US" sz="2400" b="1" dirty="0">
                <a:solidFill>
                  <a:srgbClr val="FF0000"/>
                </a:solidFill>
                <a:cs typeface="Times New Roman" panose="02020603050405020304" pitchFamily="18" charset="0"/>
              </a:rPr>
              <a:t> </a:t>
            </a:r>
            <a:r>
              <a:rPr lang="ru-RU" altLang="en-US" sz="2400" b="1" dirty="0">
                <a:solidFill>
                  <a:srgbClr val="FF0000"/>
                </a:solidFill>
                <a:cs typeface="Times New Roman" panose="02020603050405020304" pitchFamily="18" charset="0"/>
              </a:rPr>
              <a:t>оказване съдействие на органите за сигурност в</a:t>
            </a:r>
            <a:r>
              <a:rPr lang="en-US" altLang="en-US" sz="2400" b="1" dirty="0">
                <a:solidFill>
                  <a:srgbClr val="FF0000"/>
                </a:solidFill>
                <a:cs typeface="Times New Roman" panose="02020603050405020304" pitchFamily="18" charset="0"/>
              </a:rPr>
              <a:t> </a:t>
            </a:r>
            <a:r>
              <a:rPr lang="ru-RU" altLang="en-US" sz="2400" b="1" dirty="0">
                <a:solidFill>
                  <a:srgbClr val="FF0000"/>
                </a:solidFill>
                <a:cs typeface="Times New Roman" panose="02020603050405020304" pitchFamily="18" charset="0"/>
              </a:rPr>
              <a:t>борбата им срещу разпространяване на оръжия за масово унищожение, незаконен трафик</a:t>
            </a:r>
            <a:r>
              <a:rPr lang="en-US" altLang="en-US" sz="2400" b="1" dirty="0">
                <a:solidFill>
                  <a:srgbClr val="FF0000"/>
                </a:solidFill>
                <a:cs typeface="Times New Roman" panose="02020603050405020304" pitchFamily="18" charset="0"/>
              </a:rPr>
              <a:t> </a:t>
            </a:r>
            <a:r>
              <a:rPr lang="ru-RU" altLang="en-US" sz="2400" b="1" dirty="0">
                <a:solidFill>
                  <a:srgbClr val="FF0000"/>
                </a:solidFill>
                <a:cs typeface="Times New Roman" panose="02020603050405020304" pitchFamily="18" charset="0"/>
              </a:rPr>
              <a:t>на оръжие и тероризъм;</a:t>
            </a:r>
            <a:r>
              <a:rPr lang="en-US" altLang="en-US" sz="2400" b="1" dirty="0">
                <a:solidFill>
                  <a:srgbClr val="FF0000"/>
                </a:solidFill>
                <a:cs typeface="Times New Roman" panose="02020603050405020304" pitchFamily="18" charset="0"/>
              </a:rPr>
              <a:t> </a:t>
            </a:r>
            <a:r>
              <a:rPr lang="ru-RU" altLang="en-US" sz="2400" b="1" dirty="0">
                <a:solidFill>
                  <a:srgbClr val="FF0000"/>
                </a:solidFill>
                <a:cs typeface="Times New Roman" panose="02020603050405020304" pitchFamily="18" charset="0"/>
              </a:rPr>
              <a:t>охраната на стратегически</a:t>
            </a:r>
            <a:r>
              <a:rPr lang="en-US" altLang="en-US" sz="2400" b="1" dirty="0">
                <a:solidFill>
                  <a:srgbClr val="FF0000"/>
                </a:solidFill>
                <a:cs typeface="Times New Roman" panose="02020603050405020304" pitchFamily="18" charset="0"/>
              </a:rPr>
              <a:t> </a:t>
            </a:r>
            <a:r>
              <a:rPr lang="ru-RU" altLang="en-US" sz="2400" b="1" dirty="0">
                <a:solidFill>
                  <a:srgbClr val="FF0000"/>
                </a:solidFill>
                <a:cs typeface="Times New Roman" panose="02020603050405020304" pitchFamily="18" charset="0"/>
              </a:rPr>
              <a:t>обекти, на обекти и системи от критичната инфраструктура, </a:t>
            </a:r>
            <a:r>
              <a:rPr lang="ru-RU" altLang="en-US" sz="2400" dirty="0">
                <a:solidFill>
                  <a:prstClr val="black"/>
                </a:solidFill>
                <a:cs typeface="Times New Roman" panose="02020603050405020304" pitchFamily="18" charset="0"/>
              </a:rPr>
              <a:t>за което може да се сключи</a:t>
            </a:r>
            <a:r>
              <a:rPr lang="en-US" altLang="en-US" sz="2400" dirty="0">
                <a:solidFill>
                  <a:prstClr val="black"/>
                </a:solidFill>
                <a:cs typeface="Times New Roman" panose="02020603050405020304" pitchFamily="18" charset="0"/>
              </a:rPr>
              <a:t> </a:t>
            </a:r>
            <a:r>
              <a:rPr lang="ru-RU" altLang="en-US" sz="2400" dirty="0">
                <a:solidFill>
                  <a:prstClr val="black"/>
                </a:solidFill>
                <a:cs typeface="Times New Roman" panose="02020603050405020304" pitchFamily="18" charset="0"/>
              </a:rPr>
              <a:t>договор със заинтересуваните лица, както и </a:t>
            </a:r>
            <a:r>
              <a:rPr lang="ru-RU" altLang="en-US" sz="2400" b="1" dirty="0">
                <a:solidFill>
                  <a:srgbClr val="FF0000"/>
                </a:solidFill>
                <a:cs typeface="Times New Roman" panose="02020603050405020304" pitchFamily="18" charset="0"/>
              </a:rPr>
              <a:t>провеждане на специални операции за</a:t>
            </a:r>
            <a:r>
              <a:rPr lang="en-US" altLang="en-US" sz="2400" b="1" dirty="0">
                <a:solidFill>
                  <a:srgbClr val="FF0000"/>
                </a:solidFill>
                <a:cs typeface="Times New Roman" panose="02020603050405020304" pitchFamily="18" charset="0"/>
              </a:rPr>
              <a:t> </a:t>
            </a:r>
            <a:r>
              <a:rPr lang="ru-RU" altLang="en-US" sz="2400" b="1" dirty="0">
                <a:solidFill>
                  <a:srgbClr val="FF0000"/>
                </a:solidFill>
                <a:cs typeface="Times New Roman" panose="02020603050405020304" pitchFamily="18" charset="0"/>
              </a:rPr>
              <a:t>противодействие на тероризма</a:t>
            </a:r>
            <a:r>
              <a:rPr lang="ru-RU" altLang="en-US" sz="2400" dirty="0">
                <a:solidFill>
                  <a:prstClr val="black"/>
                </a:solidFill>
                <a:cs typeface="Times New Roman" panose="02020603050405020304" pitchFamily="18" charset="0"/>
              </a:rPr>
              <a:t> и преодоляване на последиците от тероризъм</a:t>
            </a:r>
            <a:r>
              <a:rPr lang="en-US" altLang="en-US" sz="2400" dirty="0">
                <a:solidFill>
                  <a:prstClr val="black"/>
                </a:solidFill>
                <a:cs typeface="Times New Roman" panose="02020603050405020304" pitchFamily="18" charset="0"/>
              </a:rPr>
              <a:t> </a:t>
            </a:r>
            <a:r>
              <a:rPr lang="bg-BG" altLang="en-US" sz="2400" dirty="0">
                <a:solidFill>
                  <a:prstClr val="black"/>
                </a:solidFill>
                <a:cs typeface="Times New Roman" panose="02020603050405020304" pitchFamily="18" charset="0"/>
              </a:rPr>
              <a:t>и </a:t>
            </a:r>
            <a:r>
              <a:rPr lang="ru-RU" altLang="en-US" sz="2400" b="1" dirty="0">
                <a:solidFill>
                  <a:srgbClr val="FF0000"/>
                </a:solidFill>
                <a:cs typeface="Times New Roman" panose="02020603050405020304" pitchFamily="18" charset="0"/>
              </a:rPr>
              <a:t>участие в охраната на държавната граница.</a:t>
            </a:r>
            <a:endParaRPr lang="bg-BG" altLang="en-US" sz="2400" b="1" dirty="0">
              <a:solidFill>
                <a:srgbClr val="FF0000"/>
              </a:solidFill>
              <a:cs typeface="Times New Roman" panose="02020603050405020304" pitchFamily="18" charset="0"/>
            </a:endParaRPr>
          </a:p>
        </p:txBody>
      </p:sp>
      <p:sp>
        <p:nvSpPr>
          <p:cNvPr id="7" name="Rectangle 2"/>
          <p:cNvSpPr txBox="1">
            <a:spLocks noChangeArrowheads="1"/>
          </p:cNvSpPr>
          <p:nvPr/>
        </p:nvSpPr>
        <p:spPr>
          <a:xfrm>
            <a:off x="4890837" y="1024443"/>
            <a:ext cx="2769596" cy="584775"/>
          </a:xfrm>
          <a:prstGeom prst="rect">
            <a:avLst/>
          </a:prstGeom>
          <a:noFill/>
          <a:ln>
            <a:noFill/>
          </a:ln>
          <a:effectLst/>
        </p:spPr>
        <p:txBody>
          <a:bodyPr wrap="square">
            <a:spAutoFit/>
          </a:bodyPr>
          <a:lstStyle>
            <a:defPPr>
              <a:defRPr lang="en-US"/>
            </a:defPPr>
            <a:lvl1pPr algn="ctr">
              <a:defRPr b="1">
                <a:effectLst>
                  <a:outerShdw blurRad="38100" dist="38100" dir="2700000" algn="tl">
                    <a:srgbClr val="FFFFFF"/>
                  </a:outerShdw>
                </a:effectLst>
                <a:latin typeface="Arial" panose="020B0604020202020204" pitchFamily="34" charset="0"/>
                <a:cs typeface="Arial" panose="020B0604020202020204" pitchFamily="34" charset="0"/>
              </a:defRPr>
            </a:lvl1pPr>
          </a:lstStyle>
          <a:p>
            <a:r>
              <a:rPr lang="bg-BG" altLang="en-US" sz="3200" dirty="0">
                <a:solidFill>
                  <a:prstClr val="black"/>
                </a:solidFill>
              </a:rPr>
              <a:t>Заключение</a:t>
            </a:r>
          </a:p>
        </p:txBody>
      </p:sp>
    </p:spTree>
    <p:extLst>
      <p:ext uri="{BB962C8B-B14F-4D97-AF65-F5344CB8AC3E}">
        <p14:creationId xmlns:p14="http://schemas.microsoft.com/office/powerpoint/2010/main" val="40863889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96B541-11EC-4C09-A941-93A44648C50E}"/>
              </a:ext>
            </a:extLst>
          </p:cNvPr>
          <p:cNvSpPr>
            <a:spLocks noGrp="1"/>
          </p:cNvSpPr>
          <p:nvPr>
            <p:ph type="sldNum" sz="quarter" idx="12"/>
          </p:nvPr>
        </p:nvSpPr>
        <p:spPr>
          <a:xfrm>
            <a:off x="8610600" y="6484166"/>
            <a:ext cx="3581400" cy="365125"/>
          </a:xfrm>
        </p:spPr>
        <p:txBody>
          <a:bodyPr/>
          <a:lstStyle/>
          <a:p>
            <a:fld id="{309220AF-99D2-4088-BF11-A2536404386D}" type="slidenum">
              <a:rPr lang="en-GB" sz="1400" b="1" smtClean="0">
                <a:solidFill>
                  <a:schemeClr val="tx1"/>
                </a:solidFill>
              </a:rPr>
              <a:pPr/>
              <a:t>36</a:t>
            </a:fld>
            <a:endParaRPr lang="en-GB" sz="1400" b="1" dirty="0">
              <a:solidFill>
                <a:schemeClr val="tx1"/>
              </a:solidFill>
            </a:endParaRPr>
          </a:p>
        </p:txBody>
      </p:sp>
      <p:sp>
        <p:nvSpPr>
          <p:cNvPr id="8" name="Footer Placeholder 4">
            <a:extLst>
              <a:ext uri="{FF2B5EF4-FFF2-40B4-BE49-F238E27FC236}">
                <a16:creationId xmlns:a16="http://schemas.microsoft.com/office/drawing/2014/main" id="{6BBA5497-EA3B-4F4F-AF1A-1E1D0CE55292}"/>
              </a:ext>
            </a:extLst>
          </p:cNvPr>
          <p:cNvSpPr>
            <a:spLocks noGrp="1"/>
          </p:cNvSpPr>
          <p:nvPr>
            <p:ph type="ftr" sz="quarter" idx="11"/>
          </p:nvPr>
        </p:nvSpPr>
        <p:spPr>
          <a:xfrm>
            <a:off x="4038600" y="6400086"/>
            <a:ext cx="4114800" cy="365125"/>
          </a:xfrm>
          <a:prstGeom prst="rect">
            <a:avLst/>
          </a:prstGeom>
        </p:spPr>
        <p:txBody>
          <a:bodyPr lIns="0" rIns="0"/>
          <a:lstStyle>
            <a:lvl1pPr algn="ctr">
              <a:defRPr sz="1400" b="1">
                <a:solidFill>
                  <a:schemeClr val="tx1"/>
                </a:solidFill>
              </a:defRPr>
            </a:lvl1pPr>
          </a:lstStyle>
          <a:p>
            <a:r>
              <a:rPr lang="bg-BG" dirty="0"/>
              <a:t>Национален военен университет „Васил Левски“ Некласифицирана информация</a:t>
            </a:r>
          </a:p>
        </p:txBody>
      </p:sp>
      <p:sp>
        <p:nvSpPr>
          <p:cNvPr id="5" name="TextBox 4">
            <a:extLst>
              <a:ext uri="{FF2B5EF4-FFF2-40B4-BE49-F238E27FC236}">
                <a16:creationId xmlns:a16="http://schemas.microsoft.com/office/drawing/2014/main" id="{6EDF0801-9984-4F30-89C9-0D2E68212825}"/>
              </a:ext>
            </a:extLst>
          </p:cNvPr>
          <p:cNvSpPr txBox="1"/>
          <p:nvPr/>
        </p:nvSpPr>
        <p:spPr>
          <a:xfrm>
            <a:off x="549439" y="5701891"/>
            <a:ext cx="11084716" cy="523220"/>
          </a:xfrm>
          <a:prstGeom prst="rect">
            <a:avLst/>
          </a:prstGeom>
          <a:noFill/>
        </p:spPr>
        <p:txBody>
          <a:bodyPr wrap="square" rtlCol="0">
            <a:spAutoFit/>
          </a:bodyPr>
          <a:lstStyle/>
          <a:p>
            <a:pPr lvl="0" algn="ctr">
              <a:defRPr/>
            </a:pPr>
            <a:r>
              <a:rPr lang="bg-BG" sz="2800" b="1" dirty="0">
                <a:solidFill>
                  <a:srgbClr val="C00000"/>
                </a:solidFill>
                <a:latin typeface="Arial" panose="020B0604020202020204" pitchFamily="34" charset="0"/>
                <a:cs typeface="Arial" panose="020B0604020202020204" pitchFamily="34" charset="0"/>
              </a:rPr>
              <a:t>БЛАГОДАРЯ ЗА ВНИМАНИЕТО!</a:t>
            </a:r>
            <a:endParaRPr kumimoji="0" lang="bg-BG" sz="2800" b="1" i="0" u="none" strike="noStrike" kern="1200" cap="none" spc="0" normalizeH="0" baseline="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12" name="Картина 11">
            <a:extLst>
              <a:ext uri="{FF2B5EF4-FFF2-40B4-BE49-F238E27FC236}">
                <a16:creationId xmlns:a16="http://schemas.microsoft.com/office/drawing/2014/main" id="{62BED8CF-092C-13FA-43D1-6E2C44318756}"/>
              </a:ext>
            </a:extLst>
          </p:cNvPr>
          <p:cNvPicPr>
            <a:picLocks noChangeAspect="1"/>
          </p:cNvPicPr>
          <p:nvPr/>
        </p:nvPicPr>
        <p:blipFill rotWithShape="1">
          <a:blip r:embed="rId3">
            <a:extLst>
              <a:ext uri="{28A0092B-C50C-407E-A947-70E740481C1C}">
                <a14:useLocalDpi xmlns:a14="http://schemas.microsoft.com/office/drawing/2010/main" val="0"/>
              </a:ext>
            </a:extLst>
          </a:blip>
          <a:srcRect b="4795"/>
          <a:stretch/>
        </p:blipFill>
        <p:spPr>
          <a:xfrm>
            <a:off x="549439" y="1429074"/>
            <a:ext cx="3889826" cy="4185329"/>
          </a:xfrm>
          <a:prstGeom prst="rect">
            <a:avLst/>
          </a:prstGeom>
          <a:ln>
            <a:noFill/>
          </a:ln>
          <a:effectLst>
            <a:softEdge rad="112500"/>
          </a:effectLst>
        </p:spPr>
      </p:pic>
      <p:pic>
        <p:nvPicPr>
          <p:cNvPr id="6" name="Картина 5">
            <a:extLst>
              <a:ext uri="{FF2B5EF4-FFF2-40B4-BE49-F238E27FC236}">
                <a16:creationId xmlns:a16="http://schemas.microsoft.com/office/drawing/2014/main" id="{57E62DCA-4C83-D3A4-306E-A0FFA0C06F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2196" y="1429073"/>
            <a:ext cx="4493804" cy="4185329"/>
          </a:xfrm>
          <a:prstGeom prst="rect">
            <a:avLst/>
          </a:prstGeom>
          <a:ln>
            <a:noFill/>
          </a:ln>
          <a:effectLst>
            <a:softEdge rad="112500"/>
          </a:effectLst>
        </p:spPr>
      </p:pic>
    </p:spTree>
    <p:extLst>
      <p:ext uri="{BB962C8B-B14F-4D97-AF65-F5344CB8AC3E}">
        <p14:creationId xmlns:p14="http://schemas.microsoft.com/office/powerpoint/2010/main" val="2456942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p:cNvSpPr>
            <a:spLocks noGrp="1"/>
          </p:cNvSpPr>
          <p:nvPr>
            <p:ph type="ftr" sz="quarter" idx="11"/>
          </p:nvPr>
        </p:nvSpPr>
        <p:spPr/>
        <p:txBody>
          <a:bodyPr/>
          <a:lstStyle/>
          <a:p>
            <a:r>
              <a:rPr lang="ru-RU" dirty="0"/>
              <a:t>Национален </a:t>
            </a:r>
            <a:r>
              <a:rPr lang="ru-RU" dirty="0" err="1"/>
              <a:t>военен</a:t>
            </a:r>
            <a:r>
              <a:rPr lang="ru-RU"/>
              <a:t> университет „Васил Левски“ Некласифицирана информация</a:t>
            </a:r>
            <a:endParaRPr lang="bg-BG" dirty="0"/>
          </a:p>
        </p:txBody>
      </p:sp>
      <p:sp>
        <p:nvSpPr>
          <p:cNvPr id="4" name="Контейнер за номер на слайда 3"/>
          <p:cNvSpPr>
            <a:spLocks noGrp="1"/>
          </p:cNvSpPr>
          <p:nvPr>
            <p:ph type="sldNum" sz="quarter" idx="12"/>
          </p:nvPr>
        </p:nvSpPr>
        <p:spPr/>
        <p:txBody>
          <a:bodyPr/>
          <a:lstStyle/>
          <a:p>
            <a:fld id="{309220AF-99D2-4088-BF11-A2536404386D}" type="slidenum">
              <a:rPr lang="en-GB" smtClean="0"/>
              <a:pPr/>
              <a:t>4</a:t>
            </a:fld>
            <a:endParaRPr lang="en-GB" dirty="0"/>
          </a:p>
        </p:txBody>
      </p:sp>
      <p:sp>
        <p:nvSpPr>
          <p:cNvPr id="6" name="Text Box 24">
            <a:extLst>
              <a:ext uri="{FF2B5EF4-FFF2-40B4-BE49-F238E27FC236}">
                <a16:creationId xmlns:a16="http://schemas.microsoft.com/office/drawing/2014/main" id="{F352E8A9-E434-65C0-CE9E-CDD3A52F9B34}"/>
              </a:ext>
            </a:extLst>
          </p:cNvPr>
          <p:cNvSpPr txBox="1">
            <a:spLocks noChangeArrowheads="1"/>
          </p:cNvSpPr>
          <p:nvPr/>
        </p:nvSpPr>
        <p:spPr bwMode="auto">
          <a:xfrm>
            <a:off x="2091690" y="899891"/>
            <a:ext cx="7852410"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bg-BG" b="1" dirty="0">
                <a:effectLst>
                  <a:outerShdw blurRad="38100" dist="38100" dir="2700000" algn="tl">
                    <a:srgbClr val="FFFFFF"/>
                  </a:outerShdw>
                </a:effectLst>
                <a:latin typeface="Arial" panose="020B0604020202020204" pitchFamily="34" charset="0"/>
                <a:cs typeface="Arial" panose="020B0604020202020204" pitchFamily="34" charset="0"/>
              </a:rPr>
              <a:t>1</a:t>
            </a:r>
            <a:r>
              <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rPr>
              <a:t>. </a:t>
            </a:r>
            <a:r>
              <a:rPr lang="bg-BG" altLang="en-US" b="1" dirty="0">
                <a:effectLst>
                  <a:outerShdw blurRad="38100" dist="38100" dir="2700000" algn="tl">
                    <a:srgbClr val="C0C0C0"/>
                  </a:outerShdw>
                </a:effectLst>
                <a:latin typeface="Arial" panose="020B0604020202020204" pitchFamily="34" charset="0"/>
                <a:cs typeface="Arial" panose="020B0604020202020204" pitchFamily="34" charset="0"/>
              </a:rPr>
              <a:t>ОЦЕЛЯВАНЕ ПРИ ОТКРИВАНЕ НА НЕВЗРИВЕНИ БОЕПРИПАСИ</a:t>
            </a:r>
            <a:endPar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 name="Правоъгълник 1"/>
          <p:cNvSpPr/>
          <p:nvPr/>
        </p:nvSpPr>
        <p:spPr>
          <a:xfrm>
            <a:off x="525780" y="1269223"/>
            <a:ext cx="11029950" cy="5209118"/>
          </a:xfrm>
          <a:prstGeom prst="rect">
            <a:avLst/>
          </a:prstGeom>
        </p:spPr>
        <p:txBody>
          <a:bodyPr wrap="square">
            <a:spAutoFit/>
          </a:bodyPr>
          <a:lstStyle/>
          <a:p>
            <a:pPr algn="just"/>
            <a:r>
              <a:rPr lang="bg-BG" altLang="bg-BG" dirty="0" smtClean="0">
                <a:latin typeface="Arial" panose="020B0604020202020204" pitchFamily="34" charset="0"/>
                <a:cs typeface="Arial" panose="020B0604020202020204" pitchFamily="34" charset="0"/>
              </a:rPr>
              <a:t>      </a:t>
            </a:r>
            <a:r>
              <a:rPr lang="bg-BG" sz="2400" b="1" dirty="0"/>
              <a:t>Начало на бомбардировките.</a:t>
            </a:r>
            <a:endParaRPr lang="bg-BG" sz="2400" dirty="0"/>
          </a:p>
          <a:p>
            <a:pPr algn="just"/>
            <a:r>
              <a:rPr lang="bg-BG" dirty="0" smtClean="0">
                <a:latin typeface="Arial" panose="020B0604020202020204" pitchFamily="34" charset="0"/>
                <a:ea typeface="Times New Roman" panose="02020603050405020304" pitchFamily="18" charset="0"/>
                <a:cs typeface="Arial" panose="020B0604020202020204" pitchFamily="34" charset="0"/>
              </a:rPr>
              <a:t>      Въреки </a:t>
            </a:r>
            <a:r>
              <a:rPr lang="bg-BG" dirty="0">
                <a:latin typeface="Arial" panose="020B0604020202020204" pitchFamily="34" charset="0"/>
                <a:ea typeface="Times New Roman" panose="02020603050405020304" pitchFamily="18" charset="0"/>
                <a:cs typeface="Arial" panose="020B0604020202020204" pitchFamily="34" charset="0"/>
              </a:rPr>
              <a:t>обявената война България не води активни бойни действия и е в дипломатически отношения със СССР. Въпреки това, по настояване на </a:t>
            </a:r>
            <a:r>
              <a:rPr lang="bg-BG" dirty="0" smtClean="0">
                <a:latin typeface="Arial" panose="020B0604020202020204" pitchFamily="34" charset="0"/>
                <a:ea typeface="Times New Roman" panose="02020603050405020304" pitchFamily="18" charset="0"/>
                <a:cs typeface="Arial" panose="020B0604020202020204" pitchFamily="34" charset="0"/>
              </a:rPr>
              <a:t>Уинстън Чърчил започват </a:t>
            </a:r>
            <a:r>
              <a:rPr lang="bg-BG" dirty="0">
                <a:latin typeface="Arial" panose="020B0604020202020204" pitchFamily="34" charset="0"/>
                <a:ea typeface="Times New Roman" panose="02020603050405020304" pitchFamily="18" charset="0"/>
                <a:cs typeface="Arial" panose="020B0604020202020204" pitchFamily="34" charset="0"/>
              </a:rPr>
              <a:t>въздушни удари в </a:t>
            </a:r>
            <a:r>
              <a:rPr lang="bg-BG" dirty="0" smtClean="0">
                <a:latin typeface="Arial" panose="020B0604020202020204" pitchFamily="34" charset="0"/>
                <a:ea typeface="Times New Roman" panose="02020603050405020304" pitchFamily="18" charset="0"/>
                <a:cs typeface="Arial" panose="020B0604020202020204" pitchFamily="34" charset="0"/>
              </a:rPr>
              <a:t>различни краища на </a:t>
            </a:r>
            <a:r>
              <a:rPr lang="bg-BG" dirty="0">
                <a:latin typeface="Arial" panose="020B0604020202020204" pitchFamily="34" charset="0"/>
                <a:ea typeface="Times New Roman" panose="02020603050405020304" pitchFamily="18" charset="0"/>
                <a:cs typeface="Arial" panose="020B0604020202020204" pitchFamily="34" charset="0"/>
              </a:rPr>
              <a:t>страната с мотива, че България е немски съюзник. След заключителния доклад на Обединения комитет на началник-щабовете на САЩ и Англия на Квебекската конференция, състояла се на 23 август 1943 г. са отправени препоръки до главнокомандващия съюзническите войски в Европа, генерал </a:t>
            </a:r>
            <a:r>
              <a:rPr lang="bg-BG" dirty="0" smtClean="0">
                <a:latin typeface="Arial" panose="020B0604020202020204" pitchFamily="34" charset="0"/>
                <a:ea typeface="Times New Roman" panose="02020603050405020304" pitchFamily="18" charset="0"/>
                <a:cs typeface="Arial" panose="020B0604020202020204" pitchFamily="34" charset="0"/>
              </a:rPr>
              <a:t>Дуайт Айзенхауер, </a:t>
            </a:r>
            <a:r>
              <a:rPr lang="bg-BG" dirty="0">
                <a:latin typeface="Arial" panose="020B0604020202020204" pitchFamily="34" charset="0"/>
                <a:ea typeface="Times New Roman" panose="02020603050405020304" pitchFamily="18" charset="0"/>
                <a:cs typeface="Arial" panose="020B0604020202020204" pitchFamily="34" charset="0"/>
              </a:rPr>
              <a:t>ударите по обекти на територията на България да бъдат увеличени.</a:t>
            </a:r>
            <a:endParaRPr lang="bg-BG" b="1" dirty="0">
              <a:latin typeface="Arial" panose="020B0604020202020204" pitchFamily="34" charset="0"/>
              <a:ea typeface="Times New Roman" panose="02020603050405020304" pitchFamily="18" charset="0"/>
              <a:cs typeface="Arial" panose="020B0604020202020204" pitchFamily="34" charset="0"/>
            </a:endParaRPr>
          </a:p>
          <a:p>
            <a:r>
              <a:rPr lang="bg-BG" dirty="0" smtClean="0">
                <a:latin typeface="Arial" panose="020B0604020202020204" pitchFamily="34" charset="0"/>
                <a:ea typeface="Times New Roman" panose="02020603050405020304" pitchFamily="18" charset="0"/>
                <a:cs typeface="Arial" panose="020B0604020202020204" pitchFamily="34" charset="0"/>
              </a:rPr>
              <a:t>      На </a:t>
            </a:r>
            <a:r>
              <a:rPr lang="bg-BG" dirty="0">
                <a:latin typeface="Arial" panose="020B0604020202020204" pitchFamily="34" charset="0"/>
                <a:ea typeface="Times New Roman" panose="02020603050405020304" pitchFamily="18" charset="0"/>
                <a:cs typeface="Arial" panose="020B0604020202020204" pitchFamily="34" charset="0"/>
              </a:rPr>
              <a:t>6 април 1941 г. югославски самолети </a:t>
            </a:r>
            <a:r>
              <a:rPr lang="en-US" dirty="0" smtClean="0">
                <a:latin typeface="Arial" panose="020B0604020202020204" pitchFamily="34" charset="0"/>
                <a:ea typeface="Times New Roman" panose="02020603050405020304" pitchFamily="18" charset="0"/>
                <a:cs typeface="Arial" panose="020B0604020202020204" pitchFamily="34" charset="0"/>
              </a:rPr>
              <a:t>Do-17</a:t>
            </a:r>
            <a:r>
              <a:rPr lang="bg-BG" dirty="0" smtClean="0">
                <a:latin typeface="Arial" panose="020B0604020202020204" pitchFamily="34" charset="0"/>
                <a:ea typeface="Times New Roman" panose="02020603050405020304" pitchFamily="18" charset="0"/>
                <a:cs typeface="Arial" panose="020B0604020202020204" pitchFamily="34" charset="0"/>
              </a:rPr>
              <a:t> </a:t>
            </a:r>
            <a:r>
              <a:rPr lang="bg-BG" dirty="0">
                <a:latin typeface="Arial" panose="020B0604020202020204" pitchFamily="34" charset="0"/>
                <a:ea typeface="Times New Roman" panose="02020603050405020304" pitchFamily="18" charset="0"/>
                <a:cs typeface="Arial" panose="020B0604020202020204" pitchFamily="34" charset="0"/>
              </a:rPr>
              <a:t>бомбардират индустриалния квартал и гарата в </a:t>
            </a:r>
            <a:r>
              <a:rPr lang="bg-BG" dirty="0" smtClean="0">
                <a:latin typeface="Arial" panose="020B0604020202020204" pitchFamily="34" charset="0"/>
                <a:ea typeface="Times New Roman" panose="02020603050405020304" pitchFamily="18" charset="0"/>
                <a:cs typeface="Arial" panose="020B0604020202020204" pitchFamily="34" charset="0"/>
              </a:rPr>
              <a:t>гр. София, </a:t>
            </a:r>
            <a:r>
              <a:rPr lang="bg-BG" dirty="0">
                <a:latin typeface="Arial" panose="020B0604020202020204" pitchFamily="34" charset="0"/>
                <a:ea typeface="Times New Roman" panose="02020603050405020304" pitchFamily="18" charset="0"/>
                <a:cs typeface="Arial" panose="020B0604020202020204" pitchFamily="34" charset="0"/>
              </a:rPr>
              <a:t>гр. Кюстендил и някои села. В 15.30 ч. югославски бомбардировач </a:t>
            </a:r>
            <a:r>
              <a:rPr lang="bg-BG" dirty="0" smtClean="0">
                <a:latin typeface="Arial" panose="020B0604020202020204" pitchFamily="34" charset="0"/>
                <a:ea typeface="Times New Roman" panose="02020603050405020304" pitchFamily="18" charset="0"/>
                <a:cs typeface="Arial" panose="020B0604020202020204" pitchFamily="34" charset="0"/>
              </a:rPr>
              <a:t>Дорниер </a:t>
            </a:r>
            <a:r>
              <a:rPr lang="bg-BG" dirty="0">
                <a:latin typeface="Arial" panose="020B0604020202020204" pitchFamily="34" charset="0"/>
                <a:ea typeface="Times New Roman" panose="02020603050405020304" pitchFamily="18" charset="0"/>
                <a:cs typeface="Arial" panose="020B0604020202020204" pitchFamily="34" charset="0"/>
              </a:rPr>
              <a:t>-</a:t>
            </a:r>
            <a:r>
              <a:rPr lang="bg-BG" dirty="0" smtClean="0">
                <a:latin typeface="Arial" panose="020B0604020202020204" pitchFamily="34" charset="0"/>
                <a:ea typeface="Times New Roman" panose="02020603050405020304" pitchFamily="18" charset="0"/>
                <a:cs typeface="Arial" panose="020B0604020202020204" pitchFamily="34" charset="0"/>
              </a:rPr>
              <a:t>17 </a:t>
            </a:r>
            <a:r>
              <a:rPr lang="bg-BG" dirty="0">
                <a:latin typeface="Arial" panose="020B0604020202020204" pitchFamily="34" charset="0"/>
                <a:ea typeface="Times New Roman" panose="02020603050405020304" pitchFamily="18" charset="0"/>
                <a:cs typeface="Arial" panose="020B0604020202020204" pitchFamily="34" charset="0"/>
              </a:rPr>
              <a:t>пуска 8 бомби над София, в квартал Булина ливада. Разрушени са няколко къщи, загиват 8 души, убити са 4 жени и 2 деца. Българските изтребители успяват да прогонят бомбардировача. При </a:t>
            </a:r>
            <a:r>
              <a:rPr lang="bg-BG" dirty="0" smtClean="0">
                <a:latin typeface="Arial" panose="020B0604020202020204" pitchFamily="34" charset="0"/>
                <a:ea typeface="Times New Roman" panose="02020603050405020304" pitchFamily="18" charset="0"/>
                <a:cs typeface="Arial" panose="020B0604020202020204" pitchFamily="34" charset="0"/>
              </a:rPr>
              <a:t>бомбандировката на Кюстендил </a:t>
            </a:r>
            <a:r>
              <a:rPr lang="bg-BG" dirty="0">
                <a:latin typeface="Arial" panose="020B0604020202020204" pitchFamily="34" charset="0"/>
                <a:ea typeface="Times New Roman" panose="02020603050405020304" pitchFamily="18" charset="0"/>
                <a:cs typeface="Arial" panose="020B0604020202020204" pitchFamily="34" charset="0"/>
              </a:rPr>
              <a:t>в 08:35 часа четири самолета нападат града. Най-тежко е бомбардирана гарата. Загиват 76 души – 58 граждани, 2 български и 16 германски войници. Ранените са 95-има – 59 граждани, 5 български и 31 германски войници</a:t>
            </a:r>
            <a:r>
              <a:rPr lang="bg-BG" dirty="0" smtClean="0">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pPr>
            <a:r>
              <a:rPr lang="bg-BG" altLang="bg-BG" dirty="0" smtClean="0">
                <a:latin typeface="Arial" panose="020B0604020202020204" pitchFamily="34" charset="0"/>
                <a:cs typeface="Arial" panose="020B0604020202020204" pitchFamily="34" charset="0"/>
              </a:rPr>
              <a:t>      </a:t>
            </a:r>
            <a:r>
              <a:rPr lang="bg-BG" dirty="0">
                <a:latin typeface="Arial" panose="020B0604020202020204" pitchFamily="34" charset="0"/>
                <a:ea typeface="Times New Roman" panose="02020603050405020304" pitchFamily="18" charset="0"/>
                <a:cs typeface="Arial" panose="020B0604020202020204" pitchFamily="34" charset="0"/>
              </a:rPr>
              <a:t>В 22 часа на 22 юни неидентифициран самолет бомбардира град </a:t>
            </a:r>
            <a:r>
              <a:rPr lang="bg-BG" dirty="0" smtClean="0">
                <a:latin typeface="Arial" panose="020B0604020202020204" pitchFamily="34" charset="0"/>
                <a:ea typeface="Times New Roman" panose="02020603050405020304" pitchFamily="18" charset="0"/>
                <a:cs typeface="Arial" panose="020B0604020202020204" pitchFamily="34" charset="0"/>
              </a:rPr>
              <a:t>Добрич, </a:t>
            </a:r>
            <a:r>
              <a:rPr lang="bg-BG" dirty="0">
                <a:latin typeface="Arial" panose="020B0604020202020204" pitchFamily="34" charset="0"/>
                <a:ea typeface="Times New Roman" panose="02020603050405020304" pitchFamily="18" charset="0"/>
                <a:cs typeface="Arial" panose="020B0604020202020204" pitchFamily="34" charset="0"/>
              </a:rPr>
              <a:t>като хвърля 6 бомби. По осколките са открити опознавателни знаци на кирилица и се предполага, че самолетът е съветски. Докладва се за разрушени 4 сгради, двама души са ранени. </a:t>
            </a:r>
            <a:endParaRPr lang="bg-BG" sz="1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27930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uLnTx/>
                <a:uFillTx/>
                <a:latin typeface="Calibri"/>
                <a:ea typeface="+mn-ea"/>
                <a:cs typeface="+mn-cs"/>
              </a:rPr>
              <a:t>Национален </a:t>
            </a:r>
            <a:r>
              <a:rPr kumimoji="0" lang="ru-RU" sz="1400" b="1" i="0" u="none" strike="noStrike" kern="1200" cap="none" spc="0" normalizeH="0" baseline="0" noProof="0" dirty="0" err="1">
                <a:ln>
                  <a:noFill/>
                </a:ln>
                <a:solidFill>
                  <a:prstClr val="black"/>
                </a:solidFill>
                <a:effectLst/>
                <a:uLnTx/>
                <a:uFillTx/>
                <a:latin typeface="Calibri"/>
                <a:ea typeface="+mn-ea"/>
                <a:cs typeface="+mn-cs"/>
              </a:rPr>
              <a:t>военен</a:t>
            </a:r>
            <a:r>
              <a:rPr kumimoji="0" lang="ru-RU" sz="1400" b="1" i="0" u="none" strike="noStrike" kern="1200" cap="none" spc="0" normalizeH="0" baseline="0" noProof="0">
                <a:ln>
                  <a:noFill/>
                </a:ln>
                <a:solidFill>
                  <a:prstClr val="black"/>
                </a:solidFill>
                <a:effectLst/>
                <a:uLnTx/>
                <a:uFillTx/>
                <a:latin typeface="Calibri"/>
                <a:ea typeface="+mn-ea"/>
                <a:cs typeface="+mn-cs"/>
              </a:rPr>
              <a:t> университет „Васил Левски“ Некласифицирана информация</a:t>
            </a:r>
            <a:endParaRPr kumimoji="0" lang="bg-BG"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Контейнер за номер на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9220AF-99D2-4088-BF11-A2536404386D}" type="slidenum">
              <a:rPr kumimoji="0" lang="en-GB" sz="14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 Box 24">
            <a:extLst>
              <a:ext uri="{FF2B5EF4-FFF2-40B4-BE49-F238E27FC236}">
                <a16:creationId xmlns:a16="http://schemas.microsoft.com/office/drawing/2014/main" id="{F352E8A9-E434-65C0-CE9E-CDD3A52F9B34}"/>
              </a:ext>
            </a:extLst>
          </p:cNvPr>
          <p:cNvSpPr txBox="1">
            <a:spLocks noChangeArrowheads="1"/>
          </p:cNvSpPr>
          <p:nvPr/>
        </p:nvSpPr>
        <p:spPr bwMode="auto">
          <a:xfrm>
            <a:off x="2091690" y="899891"/>
            <a:ext cx="7852410"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bg-BG" sz="1800" b="1" i="0" u="none" strike="noStrike" kern="1200" cap="none" spc="0" normalizeH="0" baseline="0" noProof="0" dirty="0">
                <a:ln>
                  <a:noFill/>
                </a:ln>
                <a:solidFill>
                  <a:prstClr val="black"/>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t>1</a:t>
            </a:r>
            <a:r>
              <a:rPr kumimoji="0" lang="bg-BG" altLang="bg-BG" sz="1800" b="1" i="0" u="none" strike="noStrike" kern="1200" cap="none" spc="0" normalizeH="0" baseline="0" noProof="0" dirty="0">
                <a:ln>
                  <a:noFill/>
                </a:ln>
                <a:solidFill>
                  <a:prstClr val="black"/>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t>. </a:t>
            </a:r>
            <a:r>
              <a:rPr kumimoji="0" lang="bg-BG" altLang="en-US"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ОЦЕЛЯВАНЕ ПРИ ОТКРИВАНЕ НА НЕВЗРИВЕНИ БОЕПРИПАСИ</a:t>
            </a:r>
            <a:endParaRPr kumimoji="0" lang="bg-BG" altLang="bg-BG" sz="1800" b="1" i="0" u="none" strike="noStrike" kern="1200" cap="none" spc="0" normalizeH="0" baseline="0" noProof="0" dirty="0">
              <a:ln>
                <a:noFill/>
              </a:ln>
              <a:solidFill>
                <a:prstClr val="black"/>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endParaRPr>
          </a:p>
        </p:txBody>
      </p:sp>
      <p:sp>
        <p:nvSpPr>
          <p:cNvPr id="2" name="Правоъгълник 1"/>
          <p:cNvSpPr/>
          <p:nvPr/>
        </p:nvSpPr>
        <p:spPr>
          <a:xfrm>
            <a:off x="525780" y="1269223"/>
            <a:ext cx="11029950" cy="5078313"/>
          </a:xfrm>
          <a:prstGeom prst="rect">
            <a:avLst/>
          </a:prstGeom>
        </p:spPr>
        <p:txBody>
          <a:bodyPr wrap="square">
            <a:spAutoFit/>
          </a:bodyPr>
          <a:lstStyle/>
          <a:p>
            <a:pPr algn="just"/>
            <a:r>
              <a:rPr lang="bg-BG" dirty="0" smtClean="0">
                <a:latin typeface="Arial" panose="020B0604020202020204" pitchFamily="34" charset="0"/>
                <a:cs typeface="Arial" panose="020B0604020202020204" pitchFamily="34" charset="0"/>
              </a:rPr>
              <a:t>      През </a:t>
            </a:r>
            <a:r>
              <a:rPr lang="bg-BG" dirty="0">
                <a:latin typeface="Arial" panose="020B0604020202020204" pitchFamily="34" charset="0"/>
                <a:cs typeface="Arial" panose="020B0604020202020204" pitchFamily="34" charset="0"/>
              </a:rPr>
              <a:t>1941 година са бомбардирани общо 25 населени места, убити са 115 души и 162 са ранени. Пуснатите бомби са 252. При априлските бомбардировки ПВО артилерията не отбелязва резултати, а немските изтребители не участват. </a:t>
            </a:r>
          </a:p>
          <a:p>
            <a:pPr algn="just"/>
            <a:r>
              <a:rPr lang="bg-BG" dirty="0" smtClean="0">
                <a:latin typeface="Arial" panose="020B0604020202020204" pitchFamily="34" charset="0"/>
                <a:cs typeface="Arial" panose="020B0604020202020204" pitchFamily="34" charset="0"/>
              </a:rPr>
              <a:t>      През </a:t>
            </a:r>
            <a:r>
              <a:rPr lang="bg-BG" dirty="0">
                <a:latin typeface="Arial" panose="020B0604020202020204" pitchFamily="34" charset="0"/>
                <a:cs typeface="Arial" panose="020B0604020202020204" pitchFamily="34" charset="0"/>
              </a:rPr>
              <a:t>нощта на 12 срещу 13 септември 1942 г. съветски самолети бомбардират </a:t>
            </a:r>
            <a:r>
              <a:rPr lang="bg-BG" dirty="0" smtClean="0">
                <a:latin typeface="Arial" panose="020B0604020202020204" pitchFamily="34" charset="0"/>
                <a:cs typeface="Arial" panose="020B0604020202020204" pitchFamily="34" charset="0"/>
              </a:rPr>
              <a:t>градовете Русе, Стара Загора, Казанлък </a:t>
            </a:r>
            <a:r>
              <a:rPr lang="bg-BG" dirty="0">
                <a:latin typeface="Arial" panose="020B0604020202020204" pitchFamily="34" charset="0"/>
                <a:cs typeface="Arial" panose="020B0604020202020204" pitchFamily="34" charset="0"/>
              </a:rPr>
              <a:t>и </a:t>
            </a:r>
            <a:r>
              <a:rPr lang="bg-BG" dirty="0" smtClean="0">
                <a:latin typeface="Arial" panose="020B0604020202020204" pitchFamily="34" charset="0"/>
                <a:cs typeface="Arial" panose="020B0604020202020204" pitchFamily="34" charset="0"/>
              </a:rPr>
              <a:t>Горна Оряховица. </a:t>
            </a:r>
            <a:r>
              <a:rPr lang="bg-BG" dirty="0">
                <a:latin typeface="Arial" panose="020B0604020202020204" pitchFamily="34" charset="0"/>
                <a:cs typeface="Arial" panose="020B0604020202020204" pitchFamily="34" charset="0"/>
              </a:rPr>
              <a:t>Един самолет хвърля 3 бомби над Стара Загора. Убита е една жена, 17 души са ранени. Бомба е пусната и над Горна Оряховица. Ранени са двама души. Над Русе са хвърлени 4 бомби. </a:t>
            </a:r>
          </a:p>
          <a:p>
            <a:pPr algn="just"/>
            <a:r>
              <a:rPr lang="bg-BG" dirty="0" smtClean="0">
                <a:latin typeface="Arial" panose="020B0604020202020204" pitchFamily="34" charset="0"/>
                <a:cs typeface="Arial" panose="020B0604020202020204" pitchFamily="34" charset="0"/>
              </a:rPr>
              <a:t>      Нападенията </a:t>
            </a:r>
            <a:r>
              <a:rPr lang="bg-BG" dirty="0">
                <a:latin typeface="Arial" panose="020B0604020202020204" pitchFamily="34" charset="0"/>
                <a:cs typeface="Arial" panose="020B0604020202020204" pitchFamily="34" charset="0"/>
              </a:rPr>
              <a:t>принуждават правителството да въведе режим на затъмнение над цялата страна от 2 октомври 1942 година, което е прекратено на 16 май 1943 година. През 1942 г. са бомбардирани 7 населени места, убит е 1 човек и 19 са ранени. Пуснатите бомби са 27. </a:t>
            </a:r>
          </a:p>
          <a:p>
            <a:pPr algn="just"/>
            <a:r>
              <a:rPr lang="bg-BG" dirty="0" smtClean="0">
                <a:latin typeface="Arial" panose="020B0604020202020204" pitchFamily="34" charset="0"/>
                <a:cs typeface="Arial" panose="020B0604020202020204" pitchFamily="34" charset="0"/>
              </a:rPr>
              <a:t>     На </a:t>
            </a:r>
            <a:r>
              <a:rPr lang="bg-BG" dirty="0">
                <a:latin typeface="Arial" panose="020B0604020202020204" pitchFamily="34" charset="0"/>
                <a:cs typeface="Arial" panose="020B0604020202020204" pitchFamily="34" charset="0"/>
              </a:rPr>
              <a:t>14 ноември 1943 г. е първото масирано въздушно нападение над българската </a:t>
            </a:r>
            <a:r>
              <a:rPr lang="bg-BG" dirty="0" smtClean="0">
                <a:latin typeface="Arial" panose="020B0604020202020204" pitchFamily="34" charset="0"/>
                <a:cs typeface="Arial" panose="020B0604020202020204" pitchFamily="34" charset="0"/>
              </a:rPr>
              <a:t>столица. В </a:t>
            </a:r>
            <a:r>
              <a:rPr lang="bg-BG" dirty="0">
                <a:latin typeface="Arial" panose="020B0604020202020204" pitchFamily="34" charset="0"/>
                <a:cs typeface="Arial" panose="020B0604020202020204" pitchFamily="34" charset="0"/>
              </a:rPr>
              <a:t>12,30 ч. 137 самолета – 91 </a:t>
            </a:r>
            <a:r>
              <a:rPr lang="bg-BG" dirty="0" smtClean="0">
                <a:latin typeface="Arial" panose="020B0604020202020204" pitchFamily="34" charset="0"/>
                <a:cs typeface="Arial" panose="020B0604020202020204" pitchFamily="34" charset="0"/>
              </a:rPr>
              <a:t>бомбандировача </a:t>
            </a:r>
            <a:r>
              <a:rPr lang="en-US" dirty="0" smtClean="0">
                <a:latin typeface="Arial" panose="020B0604020202020204" pitchFamily="34" charset="0"/>
                <a:cs typeface="Arial" panose="020B0604020202020204" pitchFamily="34" charset="0"/>
              </a:rPr>
              <a:t>B-25 </a:t>
            </a:r>
            <a:r>
              <a:rPr lang="bg-BG" dirty="0" smtClean="0">
                <a:latin typeface="Arial" panose="020B0604020202020204" pitchFamily="34" charset="0"/>
                <a:cs typeface="Arial" panose="020B0604020202020204" pitchFamily="34" charset="0"/>
              </a:rPr>
              <a:t>Мичъл и </a:t>
            </a:r>
            <a:r>
              <a:rPr lang="bg-BG" dirty="0">
                <a:latin typeface="Arial" panose="020B0604020202020204" pitchFamily="34" charset="0"/>
                <a:cs typeface="Arial" panose="020B0604020202020204" pitchFamily="34" charset="0"/>
              </a:rPr>
              <a:t>46 изтребителя </a:t>
            </a:r>
            <a:r>
              <a:rPr lang="bg-BG" dirty="0" smtClean="0">
                <a:latin typeface="Arial" panose="020B0604020202020204" pitchFamily="34" charset="0"/>
                <a:cs typeface="Arial" panose="020B0604020202020204" pitchFamily="34" charset="0"/>
              </a:rPr>
              <a:t>Лайтинг </a:t>
            </a:r>
            <a:r>
              <a:rPr lang="bg-BG" dirty="0">
                <a:latin typeface="Arial" panose="020B0604020202020204" pitchFamily="34" charset="0"/>
                <a:cs typeface="Arial" panose="020B0604020202020204" pitchFamily="34" charset="0"/>
              </a:rPr>
              <a:t>атакуват София, пуснати са 563 бомби. Разрушени са 47 сгради и постройки. Убити са 59 души и са ранени 128. Убити са 56 граждани, 1 полицай и 6-има военни. Тежко са ранени 49 души, леко ранени са 79. Срещу противника излитат 17 български изтребителя Ме-109. Във въздушния бой загива фелдфебел Йордан Славов. Оповестителната служба закъснява да подаде сигнал за приближаваща опасност. ПВО не успява да свали противников самолет, но успява да отклони атаката от центъра на града. Изстреляни са 1471 тежки и 2128 снаряда от по-малък калибър.</a:t>
            </a:r>
            <a:endParaRPr kumimoji="0" lang="bg-BG" altLang="bg-BG"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8729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Line 2"/>
          <p:cNvSpPr>
            <a:spLocks noChangeShapeType="1"/>
          </p:cNvSpPr>
          <p:nvPr/>
        </p:nvSpPr>
        <p:spPr bwMode="auto">
          <a:xfrm>
            <a:off x="5218114" y="2413000"/>
            <a:ext cx="1587" cy="1588"/>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sp>
        <p:nvSpPr>
          <p:cNvPr id="16387" name="Line 3"/>
          <p:cNvSpPr>
            <a:spLocks noChangeShapeType="1"/>
          </p:cNvSpPr>
          <p:nvPr/>
        </p:nvSpPr>
        <p:spPr bwMode="auto">
          <a:xfrm>
            <a:off x="4456114" y="3602039"/>
            <a:ext cx="1587" cy="1587"/>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sp>
        <p:nvSpPr>
          <p:cNvPr id="16408" name="Text Box 24"/>
          <p:cNvSpPr txBox="1">
            <a:spLocks noChangeArrowheads="1"/>
          </p:cNvSpPr>
          <p:nvPr/>
        </p:nvSpPr>
        <p:spPr bwMode="auto">
          <a:xfrm>
            <a:off x="4848036" y="876060"/>
            <a:ext cx="2098651"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bg-BG" b="1" dirty="0">
                <a:effectLst>
                  <a:outerShdw blurRad="38100" dist="38100" dir="2700000" algn="tl">
                    <a:srgbClr val="FFFFFF"/>
                  </a:outerShdw>
                </a:effectLst>
                <a:latin typeface="Arial" panose="020B0604020202020204" pitchFamily="34" charset="0"/>
                <a:cs typeface="Arial" panose="020B0604020202020204" pitchFamily="34" charset="0"/>
              </a:rPr>
              <a:t>1</a:t>
            </a:r>
            <a:r>
              <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rPr>
              <a:t>.1 ЕНЕРГЕТИКА</a:t>
            </a:r>
          </a:p>
        </p:txBody>
      </p:sp>
      <p:sp>
        <p:nvSpPr>
          <p:cNvPr id="26" name="Контейнер за долния колонтитул 2"/>
          <p:cNvSpPr>
            <a:spLocks noGrp="1"/>
          </p:cNvSpPr>
          <p:nvPr>
            <p:ph type="ftr" sz="quarter" idx="11"/>
          </p:nvPr>
        </p:nvSpPr>
        <p:spPr>
          <a:xfrm>
            <a:off x="4038600" y="6400086"/>
            <a:ext cx="4114800" cy="365125"/>
          </a:xfrm>
        </p:spPr>
        <p:txBody>
          <a:bodyPr/>
          <a:lstStyle/>
          <a:p>
            <a:r>
              <a:rPr lang="ru-RU" dirty="0"/>
              <a:t>Национален </a:t>
            </a:r>
            <a:r>
              <a:rPr lang="ru-RU" dirty="0" err="1"/>
              <a:t>военен</a:t>
            </a:r>
            <a:r>
              <a:rPr lang="ru-RU" dirty="0"/>
              <a:t> университет „</a:t>
            </a:r>
            <a:r>
              <a:rPr lang="ru-RU" dirty="0" err="1"/>
              <a:t>Васил</a:t>
            </a:r>
            <a:r>
              <a:rPr lang="ru-RU" dirty="0"/>
              <a:t> </a:t>
            </a:r>
            <a:r>
              <a:rPr lang="ru-RU" dirty="0" err="1"/>
              <a:t>Левски</a:t>
            </a:r>
            <a:r>
              <a:rPr lang="ru-RU" dirty="0"/>
              <a:t>“ </a:t>
            </a:r>
            <a:r>
              <a:rPr lang="ru-RU" dirty="0" err="1"/>
              <a:t>Некласифицирана</a:t>
            </a:r>
            <a:r>
              <a:rPr lang="ru-RU" dirty="0"/>
              <a:t> информация</a:t>
            </a:r>
            <a:endParaRPr lang="bg-BG" dirty="0"/>
          </a:p>
        </p:txBody>
      </p:sp>
      <p:sp>
        <p:nvSpPr>
          <p:cNvPr id="27" name="Контейнер за номер на слайда 3"/>
          <p:cNvSpPr>
            <a:spLocks noGrp="1"/>
          </p:cNvSpPr>
          <p:nvPr>
            <p:ph type="sldNum" sz="quarter" idx="12"/>
          </p:nvPr>
        </p:nvSpPr>
        <p:spPr>
          <a:xfrm>
            <a:off x="8610600" y="6452636"/>
            <a:ext cx="3581400" cy="365125"/>
          </a:xfrm>
        </p:spPr>
        <p:txBody>
          <a:bodyPr/>
          <a:lstStyle/>
          <a:p>
            <a:r>
              <a:rPr lang="bg-BG" dirty="0"/>
              <a:t>3</a:t>
            </a:r>
            <a:endParaRPr lang="en-GB" dirty="0"/>
          </a:p>
        </p:txBody>
      </p:sp>
      <p:sp>
        <p:nvSpPr>
          <p:cNvPr id="28" name="Text Box 24">
            <a:extLst>
              <a:ext uri="{FF2B5EF4-FFF2-40B4-BE49-F238E27FC236}">
                <a16:creationId xmlns:a16="http://schemas.microsoft.com/office/drawing/2014/main" id="{F352E8A9-E434-65C0-CE9E-CDD3A52F9B34}"/>
              </a:ext>
            </a:extLst>
          </p:cNvPr>
          <p:cNvSpPr txBox="1">
            <a:spLocks noChangeArrowheads="1"/>
          </p:cNvSpPr>
          <p:nvPr/>
        </p:nvSpPr>
        <p:spPr bwMode="auto">
          <a:xfrm>
            <a:off x="2091690" y="899891"/>
            <a:ext cx="7852410"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bg-BG" b="1" dirty="0">
                <a:effectLst>
                  <a:outerShdw blurRad="38100" dist="38100" dir="2700000" algn="tl">
                    <a:srgbClr val="FFFFFF"/>
                  </a:outerShdw>
                </a:effectLst>
                <a:latin typeface="Arial" panose="020B0604020202020204" pitchFamily="34" charset="0"/>
                <a:cs typeface="Arial" panose="020B0604020202020204" pitchFamily="34" charset="0"/>
              </a:rPr>
              <a:t>1</a:t>
            </a:r>
            <a:r>
              <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rPr>
              <a:t>. </a:t>
            </a:r>
            <a:r>
              <a:rPr lang="bg-BG" altLang="en-US" b="1" dirty="0">
                <a:effectLst>
                  <a:outerShdw blurRad="38100" dist="38100" dir="2700000" algn="tl">
                    <a:srgbClr val="C0C0C0"/>
                  </a:outerShdw>
                </a:effectLst>
                <a:latin typeface="Arial" panose="020B0604020202020204" pitchFamily="34" charset="0"/>
                <a:cs typeface="Arial" panose="020B0604020202020204" pitchFamily="34" charset="0"/>
              </a:rPr>
              <a:t>ОЦЕЛЯВАНЕ ПРИ ОТКРИВАНЕ НА НЕВЗРИВЕНИ БОЕПРИПАСИ</a:t>
            </a:r>
            <a:endPar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3" name="Правоъгълник 2"/>
          <p:cNvSpPr/>
          <p:nvPr/>
        </p:nvSpPr>
        <p:spPr>
          <a:xfrm>
            <a:off x="594360" y="1291605"/>
            <a:ext cx="11144250" cy="5016758"/>
          </a:xfrm>
          <a:prstGeom prst="rect">
            <a:avLst/>
          </a:prstGeom>
        </p:spPr>
        <p:txBody>
          <a:bodyPr wrap="square">
            <a:spAutoFit/>
          </a:bodyPr>
          <a:lstStyle/>
          <a:p>
            <a:pPr lvl="0" algn="just" fontAlgn="base">
              <a:spcBef>
                <a:spcPct val="0"/>
              </a:spcBef>
              <a:spcAft>
                <a:spcPct val="0"/>
              </a:spcAft>
              <a:buClr>
                <a:srgbClr val="0000FF"/>
              </a:buClr>
              <a:buSzPct val="90000"/>
            </a:pPr>
            <a:r>
              <a:rPr lang="bg-BG" altLang="bg-BG" sz="1500" dirty="0">
                <a:solidFill>
                  <a:prstClr val="black"/>
                </a:solidFill>
                <a:latin typeface="Arial" pitchFamily="34" charset="0"/>
                <a:ea typeface="Times New Roman" pitchFamily="18" charset="0"/>
                <a:cs typeface="Arial" pitchFamily="34" charset="0"/>
              </a:rPr>
              <a:t>     </a:t>
            </a:r>
            <a:r>
              <a:rPr lang="bg-BG" altLang="bg-BG" sz="1600" dirty="0">
                <a:solidFill>
                  <a:prstClr val="black"/>
                </a:solidFill>
                <a:latin typeface="Arial" pitchFamily="34" charset="0"/>
                <a:ea typeface="Times New Roman" pitchFamily="18" charset="0"/>
                <a:cs typeface="Arial" pitchFamily="34" charset="0"/>
              </a:rPr>
              <a:t>Много голяма част от намираните на територията на България невзривени боеприпаси са от Втората световна война. По време на Втората световна война, България като страна от Тристранния пакт (Германия, Италия и Япония) обявява през 1943 г. война на САЩ и Великобритания. </a:t>
            </a:r>
            <a:endParaRPr lang="bg-BG" altLang="bg-BG" sz="1600" b="1" dirty="0">
              <a:solidFill>
                <a:prstClr val="black"/>
              </a:solidFill>
              <a:latin typeface="Arial" pitchFamily="34" charset="0"/>
              <a:ea typeface="Times New Roman" pitchFamily="18" charset="0"/>
              <a:cs typeface="Arial" pitchFamily="34" charset="0"/>
            </a:endParaRPr>
          </a:p>
          <a:p>
            <a:pPr lvl="0" algn="just" fontAlgn="base">
              <a:spcBef>
                <a:spcPct val="0"/>
              </a:spcBef>
              <a:spcAft>
                <a:spcPct val="0"/>
              </a:spcAft>
              <a:buClr>
                <a:srgbClr val="0000FF"/>
              </a:buClr>
              <a:buSzPct val="90000"/>
            </a:pPr>
            <a:r>
              <a:rPr lang="bg-BG" altLang="bg-BG" sz="1600" dirty="0">
                <a:solidFill>
                  <a:prstClr val="black"/>
                </a:solidFill>
                <a:latin typeface="Arial" pitchFamily="34" charset="0"/>
                <a:ea typeface="Times New Roman" pitchFamily="18" charset="0"/>
                <a:cs typeface="Arial" pitchFamily="34" charset="0"/>
              </a:rPr>
              <a:t>     За периода от м.ноември до края на м.декември 1943 г. София е била атакувана от 261 бомбардировача Боинг - Б-24 “Liberator</a:t>
            </a:r>
            <a:r>
              <a:rPr lang="ru-RU" altLang="bg-BG" sz="1600" dirty="0">
                <a:solidFill>
                  <a:prstClr val="black"/>
                </a:solidFill>
                <a:latin typeface="Arial" pitchFamily="34" charset="0"/>
                <a:ea typeface="Times New Roman" pitchFamily="18" charset="0"/>
                <a:cs typeface="Arial" pitchFamily="34" charset="0"/>
              </a:rPr>
              <a:t>“</a:t>
            </a:r>
            <a:r>
              <a:rPr lang="bg-BG" altLang="bg-BG" sz="1600" dirty="0">
                <a:solidFill>
                  <a:prstClr val="black"/>
                </a:solidFill>
                <a:latin typeface="Arial" pitchFamily="34" charset="0"/>
                <a:ea typeface="Times New Roman" pitchFamily="18" charset="0"/>
                <a:cs typeface="Arial" pitchFamily="34" charset="0"/>
              </a:rPr>
              <a:t> (170 бр.) и Б-25 “Mitchel</a:t>
            </a:r>
            <a:r>
              <a:rPr lang="ru-RU" altLang="bg-BG" sz="1600" dirty="0">
                <a:solidFill>
                  <a:prstClr val="black"/>
                </a:solidFill>
                <a:latin typeface="Arial" pitchFamily="34" charset="0"/>
                <a:ea typeface="Times New Roman" pitchFamily="18" charset="0"/>
                <a:cs typeface="Arial" pitchFamily="34" charset="0"/>
              </a:rPr>
              <a:t>“</a:t>
            </a:r>
            <a:r>
              <a:rPr lang="bg-BG" altLang="bg-BG" sz="1600" dirty="0">
                <a:solidFill>
                  <a:prstClr val="black"/>
                </a:solidFill>
                <a:latin typeface="Arial" pitchFamily="34" charset="0"/>
                <a:ea typeface="Times New Roman" pitchFamily="18" charset="0"/>
                <a:cs typeface="Arial" pitchFamily="34" charset="0"/>
              </a:rPr>
              <a:t> , като са хвърлени над града и близките населени места 1268 фугасни бомби, 120 души са убити, 270 – ранени, разрушени са 327 сгради и 689 остават необитаеми.</a:t>
            </a:r>
            <a:endParaRPr lang="bg-BG" altLang="bg-BG" sz="1600" b="1" dirty="0">
              <a:solidFill>
                <a:prstClr val="black"/>
              </a:solidFill>
              <a:latin typeface="Arial" pitchFamily="34" charset="0"/>
              <a:ea typeface="Times New Roman" pitchFamily="18" charset="0"/>
              <a:cs typeface="Arial" pitchFamily="34" charset="0"/>
            </a:endParaRPr>
          </a:p>
          <a:p>
            <a:pPr lvl="0" algn="just" fontAlgn="base">
              <a:spcBef>
                <a:spcPct val="0"/>
              </a:spcBef>
              <a:spcAft>
                <a:spcPct val="0"/>
              </a:spcAft>
              <a:buClr>
                <a:srgbClr val="0000FF"/>
              </a:buClr>
              <a:buSzPct val="90000"/>
            </a:pPr>
            <a:r>
              <a:rPr lang="bg-BG" altLang="bg-BG" sz="1600" dirty="0">
                <a:solidFill>
                  <a:prstClr val="black"/>
                </a:solidFill>
                <a:latin typeface="Arial" pitchFamily="34" charset="0"/>
                <a:ea typeface="Times New Roman" pitchFamily="18" charset="0"/>
                <a:cs typeface="Arial" pitchFamily="34" charset="0"/>
              </a:rPr>
              <a:t>     За периода от м.януари до м.април 1944 г. Дупница, София, Враца, Монтана, Лом, Русе, Карлово, Казанлък, Перущица, Пловдив и други близки до тези градове по-малки населени места са били атакувани от 1725 бомбардировача Боинг – Б-24 (1040 бр.), Б-17 “Fortres” (605 бр.) и 44 “Welington</a:t>
            </a:r>
            <a:r>
              <a:rPr lang="ru-RU" altLang="bg-BG" sz="1600" dirty="0">
                <a:solidFill>
                  <a:prstClr val="black"/>
                </a:solidFill>
                <a:latin typeface="Arial" pitchFamily="34" charset="0"/>
                <a:ea typeface="Times New Roman" pitchFamily="18" charset="0"/>
                <a:cs typeface="Arial" pitchFamily="34" charset="0"/>
              </a:rPr>
              <a:t>“</a:t>
            </a:r>
            <a:r>
              <a:rPr lang="bg-BG" altLang="bg-BG" sz="1600" dirty="0">
                <a:solidFill>
                  <a:prstClr val="black"/>
                </a:solidFill>
                <a:latin typeface="Arial" pitchFamily="34" charset="0"/>
                <a:ea typeface="Times New Roman" pitchFamily="18" charset="0"/>
                <a:cs typeface="Arial" pitchFamily="34" charset="0"/>
              </a:rPr>
              <a:t> (80 бр.), като са хвърлени 8844 фугасни и 8650 запалителни бомби, 1024 души са убити, 1138 – ранени, разрушени са 5186 сгради и 1784 остават необитаеми.</a:t>
            </a:r>
            <a:endParaRPr lang="bg-BG" altLang="bg-BG" sz="1600" b="1" dirty="0">
              <a:solidFill>
                <a:prstClr val="black"/>
              </a:solidFill>
              <a:latin typeface="Arial" pitchFamily="34" charset="0"/>
              <a:ea typeface="Times New Roman" pitchFamily="18" charset="0"/>
              <a:cs typeface="Arial" pitchFamily="34" charset="0"/>
            </a:endParaRPr>
          </a:p>
          <a:p>
            <a:pPr lvl="0" algn="just" fontAlgn="base">
              <a:spcBef>
                <a:spcPct val="0"/>
              </a:spcBef>
              <a:spcAft>
                <a:spcPct val="0"/>
              </a:spcAft>
              <a:buClr>
                <a:srgbClr val="0000FF"/>
              </a:buClr>
              <a:buSzPct val="90000"/>
            </a:pPr>
            <a:r>
              <a:rPr lang="bg-BG" altLang="bg-BG" sz="1600" dirty="0">
                <a:solidFill>
                  <a:prstClr val="black"/>
                </a:solidFill>
                <a:latin typeface="Arial" pitchFamily="34" charset="0"/>
                <a:ea typeface="Times New Roman" pitchFamily="18" charset="0"/>
                <a:cs typeface="Arial" pitchFamily="34" charset="0"/>
              </a:rPr>
              <a:t>     Общо за периода 1943-1944</a:t>
            </a:r>
            <a:r>
              <a:rPr lang="en-US" altLang="bg-BG" sz="1600" dirty="0">
                <a:solidFill>
                  <a:prstClr val="black"/>
                </a:solidFill>
                <a:latin typeface="Arial" pitchFamily="34" charset="0"/>
                <a:ea typeface="Times New Roman" pitchFamily="18" charset="0"/>
                <a:cs typeface="Arial" pitchFamily="34" charset="0"/>
              </a:rPr>
              <a:t> </a:t>
            </a:r>
            <a:r>
              <a:rPr lang="bg-BG" altLang="bg-BG" sz="1600" dirty="0">
                <a:solidFill>
                  <a:prstClr val="black"/>
                </a:solidFill>
                <a:latin typeface="Arial" pitchFamily="34" charset="0"/>
                <a:ea typeface="Times New Roman" pitchFamily="18" charset="0"/>
                <a:cs typeface="Arial" pitchFamily="34" charset="0"/>
              </a:rPr>
              <a:t>г. са били извършени 23 000 полета на американски и английски самолети (с бомбардировачите В-17, В-24</a:t>
            </a:r>
            <a:r>
              <a:rPr lang="ru-RU" altLang="bg-BG" sz="1600" dirty="0">
                <a:solidFill>
                  <a:prstClr val="black"/>
                </a:solidFill>
                <a:latin typeface="Arial" pitchFamily="34" charset="0"/>
                <a:ea typeface="Times New Roman" pitchFamily="18" charset="0"/>
                <a:cs typeface="Arial" pitchFamily="34" charset="0"/>
              </a:rPr>
              <a:t> и 44 Уелингтън</a:t>
            </a:r>
            <a:r>
              <a:rPr lang="bg-BG" altLang="bg-BG" sz="1600" dirty="0">
                <a:solidFill>
                  <a:prstClr val="black"/>
                </a:solidFill>
                <a:latin typeface="Arial" pitchFamily="34" charset="0"/>
                <a:ea typeface="Times New Roman" pitchFamily="18" charset="0"/>
                <a:cs typeface="Arial" pitchFamily="34" charset="0"/>
              </a:rPr>
              <a:t>) и са хвърлени над 45 000 фугасни и запалителни бомби над София и още 186 населени места в страната. Били са разрушени </a:t>
            </a:r>
            <a:r>
              <a:rPr lang="bg-BG" altLang="bg-BG" sz="1600" b="1" dirty="0">
                <a:solidFill>
                  <a:srgbClr val="FF0000"/>
                </a:solidFill>
                <a:latin typeface="Arial" pitchFamily="34" charset="0"/>
                <a:ea typeface="Times New Roman" pitchFamily="18" charset="0"/>
                <a:cs typeface="Arial" pitchFamily="34" charset="0"/>
              </a:rPr>
              <a:t>12 000 сгради, 4208 са убитите и 4744 ранените.</a:t>
            </a:r>
            <a:r>
              <a:rPr lang="bg-BG" altLang="bg-BG" sz="1600" dirty="0">
                <a:solidFill>
                  <a:srgbClr val="FF0000"/>
                </a:solidFill>
                <a:latin typeface="Arial" pitchFamily="34" charset="0"/>
                <a:ea typeface="Times New Roman" pitchFamily="18" charset="0"/>
                <a:cs typeface="Arial" pitchFamily="34" charset="0"/>
              </a:rPr>
              <a:t> </a:t>
            </a:r>
            <a:r>
              <a:rPr lang="bg-BG" altLang="bg-BG" sz="1600" dirty="0">
                <a:solidFill>
                  <a:prstClr val="black"/>
                </a:solidFill>
                <a:latin typeface="Arial" pitchFamily="34" charset="0"/>
                <a:ea typeface="Times New Roman" pitchFamily="18" charset="0"/>
                <a:cs typeface="Arial" pitchFamily="34" charset="0"/>
              </a:rPr>
              <a:t>Нанесени са щети на цялата страна за около </a:t>
            </a:r>
            <a:r>
              <a:rPr lang="bg-BG" altLang="bg-BG" sz="1600" b="1" dirty="0">
                <a:solidFill>
                  <a:srgbClr val="FF0000"/>
                </a:solidFill>
                <a:latin typeface="Arial" pitchFamily="34" charset="0"/>
                <a:ea typeface="Times New Roman" pitchFamily="18" charset="0"/>
                <a:cs typeface="Arial" pitchFamily="34" charset="0"/>
              </a:rPr>
              <a:t>24 млрд. лева.</a:t>
            </a:r>
            <a:r>
              <a:rPr lang="bg-BG" altLang="bg-BG" sz="1600" dirty="0">
                <a:solidFill>
                  <a:srgbClr val="FFFF00"/>
                </a:solidFill>
                <a:latin typeface="Arial" pitchFamily="34" charset="0"/>
                <a:ea typeface="Times New Roman" pitchFamily="18" charset="0"/>
                <a:cs typeface="Arial" pitchFamily="34" charset="0"/>
              </a:rPr>
              <a:t> </a:t>
            </a:r>
          </a:p>
          <a:p>
            <a:pPr lvl="0" algn="just" fontAlgn="base">
              <a:spcBef>
                <a:spcPct val="0"/>
              </a:spcBef>
              <a:spcAft>
                <a:spcPct val="0"/>
              </a:spcAft>
              <a:buClr>
                <a:srgbClr val="0000FF"/>
              </a:buClr>
              <a:buSzPct val="90000"/>
            </a:pPr>
            <a:r>
              <a:rPr lang="bg-BG" altLang="bg-BG" sz="1600" dirty="0">
                <a:solidFill>
                  <a:prstClr val="black"/>
                </a:solidFill>
                <a:latin typeface="Arial" pitchFamily="34" charset="0"/>
                <a:ea typeface="Times New Roman" pitchFamily="18" charset="0"/>
                <a:cs typeface="Arial" pitchFamily="34" charset="0"/>
              </a:rPr>
              <a:t>      Много от авиационните бомби не са сработили. В зависимост от вида на боеприпаса, надеждността на задействане на взривателите тогава е била в рамките на 0,5-0,7. Невзривилите се боеприпаси (авиационни бомби) са останали под повърхността на земята в основите на разрушените здания и представляват още по-голяма опасност в наши дни, поради неконтролируемата промяна в техническите им характеристики, следствие на влиянието на атмосферните и почвените условия.</a:t>
            </a:r>
            <a:endParaRPr lang="bg-BG" altLang="bg-BG" sz="1600" b="1" dirty="0">
              <a:solidFill>
                <a:prstClr val="black"/>
              </a:solidFill>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82993280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p:cNvSpPr>
            <a:spLocks noGrp="1"/>
          </p:cNvSpPr>
          <p:nvPr>
            <p:ph type="ftr" sz="quarter" idx="11"/>
          </p:nvPr>
        </p:nvSpPr>
        <p:spPr/>
        <p:txBody>
          <a:bodyPr/>
          <a:lstStyle/>
          <a:p>
            <a:r>
              <a:rPr lang="ru-RU" dirty="0"/>
              <a:t>Национален </a:t>
            </a:r>
            <a:r>
              <a:rPr lang="ru-RU" dirty="0" err="1"/>
              <a:t>военен</a:t>
            </a:r>
            <a:r>
              <a:rPr lang="ru-RU" dirty="0"/>
              <a:t> университет „</a:t>
            </a:r>
            <a:r>
              <a:rPr lang="ru-RU" dirty="0" err="1"/>
              <a:t>Васил</a:t>
            </a:r>
            <a:r>
              <a:rPr lang="ru-RU" dirty="0"/>
              <a:t> </a:t>
            </a:r>
            <a:r>
              <a:rPr lang="ru-RU" dirty="0" err="1"/>
              <a:t>Левски</a:t>
            </a:r>
            <a:r>
              <a:rPr lang="ru-RU" dirty="0"/>
              <a:t>“ </a:t>
            </a:r>
            <a:r>
              <a:rPr lang="ru-RU" dirty="0" err="1"/>
              <a:t>Некласифицирана</a:t>
            </a:r>
            <a:r>
              <a:rPr lang="ru-RU" dirty="0"/>
              <a:t> информация</a:t>
            </a:r>
            <a:endParaRPr lang="bg-BG" dirty="0"/>
          </a:p>
        </p:txBody>
      </p:sp>
      <p:sp>
        <p:nvSpPr>
          <p:cNvPr id="4" name="Контейнер за номер на слайда 3"/>
          <p:cNvSpPr>
            <a:spLocks noGrp="1"/>
          </p:cNvSpPr>
          <p:nvPr>
            <p:ph type="sldNum" sz="quarter" idx="12"/>
          </p:nvPr>
        </p:nvSpPr>
        <p:spPr/>
        <p:txBody>
          <a:bodyPr/>
          <a:lstStyle/>
          <a:p>
            <a:fld id="{309220AF-99D2-4088-BF11-A2536404386D}" type="slidenum">
              <a:rPr lang="en-GB" smtClean="0"/>
              <a:pPr/>
              <a:t>7</a:t>
            </a:fld>
            <a:endParaRPr lang="en-GB" dirty="0"/>
          </a:p>
        </p:txBody>
      </p:sp>
      <p:sp>
        <p:nvSpPr>
          <p:cNvPr id="5" name="Line 2"/>
          <p:cNvSpPr>
            <a:spLocks noChangeShapeType="1"/>
          </p:cNvSpPr>
          <p:nvPr/>
        </p:nvSpPr>
        <p:spPr bwMode="auto">
          <a:xfrm>
            <a:off x="5218114" y="2413000"/>
            <a:ext cx="1587" cy="1588"/>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sp>
        <p:nvSpPr>
          <p:cNvPr id="6" name="Line 3"/>
          <p:cNvSpPr>
            <a:spLocks noChangeShapeType="1"/>
          </p:cNvSpPr>
          <p:nvPr/>
        </p:nvSpPr>
        <p:spPr bwMode="auto">
          <a:xfrm>
            <a:off x="4456114" y="3602039"/>
            <a:ext cx="1587" cy="1587"/>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sp>
        <p:nvSpPr>
          <p:cNvPr id="7" name="Text Box 8"/>
          <p:cNvSpPr txBox="1">
            <a:spLocks noChangeArrowheads="1"/>
          </p:cNvSpPr>
          <p:nvPr/>
        </p:nvSpPr>
        <p:spPr bwMode="auto">
          <a:xfrm>
            <a:off x="4622433" y="946964"/>
            <a:ext cx="3659207"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rPr>
              <a:t>1.2 ЯДРЕНА ПРОМИШЛЕНОСТ</a:t>
            </a:r>
          </a:p>
        </p:txBody>
      </p:sp>
      <p:sp>
        <p:nvSpPr>
          <p:cNvPr id="10" name="Rectangle 11"/>
          <p:cNvSpPr>
            <a:spLocks noChangeArrowheads="1"/>
          </p:cNvSpPr>
          <p:nvPr/>
        </p:nvSpPr>
        <p:spPr bwMode="auto">
          <a:xfrm>
            <a:off x="1524001" y="1948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bg-BG"/>
          </a:p>
        </p:txBody>
      </p:sp>
      <p:sp>
        <p:nvSpPr>
          <p:cNvPr id="14" name="Text Box 24">
            <a:extLst>
              <a:ext uri="{FF2B5EF4-FFF2-40B4-BE49-F238E27FC236}">
                <a16:creationId xmlns:a16="http://schemas.microsoft.com/office/drawing/2014/main" id="{F352E8A9-E434-65C0-CE9E-CDD3A52F9B34}"/>
              </a:ext>
            </a:extLst>
          </p:cNvPr>
          <p:cNvSpPr txBox="1">
            <a:spLocks noChangeArrowheads="1"/>
          </p:cNvSpPr>
          <p:nvPr/>
        </p:nvSpPr>
        <p:spPr bwMode="auto">
          <a:xfrm>
            <a:off x="2091690" y="899891"/>
            <a:ext cx="7852410"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bg-BG" b="1" dirty="0">
                <a:effectLst>
                  <a:outerShdw blurRad="38100" dist="38100" dir="2700000" algn="tl">
                    <a:srgbClr val="FFFFFF"/>
                  </a:outerShdw>
                </a:effectLst>
                <a:latin typeface="Arial" panose="020B0604020202020204" pitchFamily="34" charset="0"/>
                <a:cs typeface="Arial" panose="020B0604020202020204" pitchFamily="34" charset="0"/>
              </a:rPr>
              <a:t>1</a:t>
            </a:r>
            <a:r>
              <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rPr>
              <a:t>. </a:t>
            </a:r>
            <a:r>
              <a:rPr lang="bg-BG" altLang="en-US" b="1" dirty="0">
                <a:effectLst>
                  <a:outerShdw blurRad="38100" dist="38100" dir="2700000" algn="tl">
                    <a:srgbClr val="C0C0C0"/>
                  </a:outerShdw>
                </a:effectLst>
                <a:latin typeface="Arial" panose="020B0604020202020204" pitchFamily="34" charset="0"/>
                <a:cs typeface="Arial" panose="020B0604020202020204" pitchFamily="34" charset="0"/>
              </a:rPr>
              <a:t>ОЦЕЛЯВАНЕ ПРИ ОТКРИВАНЕ НА НЕВЗРИВЕНИ БОЕПРИПАСИ</a:t>
            </a:r>
            <a:endPar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grpSp>
        <p:nvGrpSpPr>
          <p:cNvPr id="15" name="Group 2"/>
          <p:cNvGrpSpPr>
            <a:grpSpLocks/>
          </p:cNvGrpSpPr>
          <p:nvPr/>
        </p:nvGrpSpPr>
        <p:grpSpPr bwMode="auto">
          <a:xfrm>
            <a:off x="2676207" y="1463040"/>
            <a:ext cx="6683375" cy="4522630"/>
            <a:chOff x="1820" y="5484"/>
            <a:chExt cx="8829" cy="7480"/>
          </a:xfrm>
        </p:grpSpPr>
        <p:sp>
          <p:nvSpPr>
            <p:cNvPr id="16" name="AutoShape 3"/>
            <p:cNvSpPr>
              <a:spLocks noChangeArrowheads="1"/>
            </p:cNvSpPr>
            <p:nvPr/>
          </p:nvSpPr>
          <p:spPr bwMode="auto">
            <a:xfrm>
              <a:off x="5980" y="8861"/>
              <a:ext cx="240" cy="270"/>
            </a:xfrm>
            <a:prstGeom prst="irregularSeal1">
              <a:avLst/>
            </a:prstGeom>
            <a:solidFill>
              <a:srgbClr val="FF0000"/>
            </a:solidFill>
            <a:ln w="952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bg-BG" altLang="bg-BG" sz="1800">
                <a:solidFill>
                  <a:prstClr val="black"/>
                </a:solidFill>
                <a:latin typeface="Arial" pitchFamily="34" charset="0"/>
                <a:cs typeface="Arial" pitchFamily="34" charset="0"/>
              </a:endParaRPr>
            </a:p>
          </p:txBody>
        </p:sp>
        <p:sp>
          <p:nvSpPr>
            <p:cNvPr id="17" name="AutoShape 4"/>
            <p:cNvSpPr>
              <a:spLocks noChangeArrowheads="1"/>
            </p:cNvSpPr>
            <p:nvPr/>
          </p:nvSpPr>
          <p:spPr bwMode="auto">
            <a:xfrm>
              <a:off x="5185" y="8846"/>
              <a:ext cx="270" cy="340"/>
            </a:xfrm>
            <a:prstGeom prst="irregularSeal1">
              <a:avLst/>
            </a:prstGeom>
            <a:solidFill>
              <a:srgbClr val="FF0000"/>
            </a:solidFill>
            <a:ln w="952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bg-BG" altLang="bg-BG" sz="1800">
                <a:solidFill>
                  <a:prstClr val="black"/>
                </a:solidFill>
                <a:latin typeface="Arial" pitchFamily="34" charset="0"/>
                <a:cs typeface="Arial" pitchFamily="34" charset="0"/>
              </a:endParaRPr>
            </a:p>
          </p:txBody>
        </p:sp>
        <p:pic>
          <p:nvPicPr>
            <p:cNvPr id="18" name="Picture 5" descr="bulga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0" y="5484"/>
              <a:ext cx="8829" cy="7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6"/>
            <p:cNvSpPr>
              <a:spLocks noChangeArrowheads="1"/>
            </p:cNvSpPr>
            <p:nvPr/>
          </p:nvSpPr>
          <p:spPr bwMode="auto">
            <a:xfrm>
              <a:off x="3640" y="8602"/>
              <a:ext cx="440" cy="420"/>
            </a:xfrm>
            <a:prstGeom prst="irregularSeal2">
              <a:avLst/>
            </a:prstGeom>
            <a:solidFill>
              <a:srgbClr val="FF0000"/>
            </a:solidFill>
            <a:ln w="952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bg-BG" altLang="bg-BG" sz="1800">
                <a:solidFill>
                  <a:prstClr val="black"/>
                </a:solidFill>
                <a:latin typeface="Arial" pitchFamily="34" charset="0"/>
                <a:cs typeface="Arial" pitchFamily="34" charset="0"/>
              </a:endParaRPr>
            </a:p>
          </p:txBody>
        </p:sp>
        <p:sp>
          <p:nvSpPr>
            <p:cNvPr id="20" name="AutoShape 7"/>
            <p:cNvSpPr>
              <a:spLocks noChangeArrowheads="1"/>
            </p:cNvSpPr>
            <p:nvPr/>
          </p:nvSpPr>
          <p:spPr bwMode="auto">
            <a:xfrm>
              <a:off x="5340" y="8922"/>
              <a:ext cx="280" cy="280"/>
            </a:xfrm>
            <a:prstGeom prst="irregularSeal2">
              <a:avLst/>
            </a:prstGeom>
            <a:solidFill>
              <a:srgbClr val="FF0000"/>
            </a:solidFill>
            <a:ln w="952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bg-BG" altLang="bg-BG" sz="1800">
                <a:solidFill>
                  <a:prstClr val="black"/>
                </a:solidFill>
                <a:latin typeface="Arial" pitchFamily="34" charset="0"/>
                <a:cs typeface="Arial" pitchFamily="34" charset="0"/>
              </a:endParaRPr>
            </a:p>
          </p:txBody>
        </p:sp>
        <p:sp>
          <p:nvSpPr>
            <p:cNvPr id="21" name="AutoShape 8"/>
            <p:cNvSpPr>
              <a:spLocks noChangeArrowheads="1"/>
            </p:cNvSpPr>
            <p:nvPr/>
          </p:nvSpPr>
          <p:spPr bwMode="auto">
            <a:xfrm>
              <a:off x="6060" y="8862"/>
              <a:ext cx="300" cy="260"/>
            </a:xfrm>
            <a:prstGeom prst="irregularSeal2">
              <a:avLst/>
            </a:prstGeom>
            <a:solidFill>
              <a:srgbClr val="FF0000"/>
            </a:solidFill>
            <a:ln w="952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bg-BG" altLang="bg-BG" sz="1800">
                <a:solidFill>
                  <a:prstClr val="black"/>
                </a:solidFill>
                <a:latin typeface="Arial" pitchFamily="34" charset="0"/>
                <a:cs typeface="Arial" pitchFamily="34" charset="0"/>
              </a:endParaRPr>
            </a:p>
          </p:txBody>
        </p:sp>
        <p:sp>
          <p:nvSpPr>
            <p:cNvPr id="22" name="AutoShape 9"/>
            <p:cNvSpPr>
              <a:spLocks noChangeArrowheads="1"/>
            </p:cNvSpPr>
            <p:nvPr/>
          </p:nvSpPr>
          <p:spPr bwMode="auto">
            <a:xfrm>
              <a:off x="2320" y="10147"/>
              <a:ext cx="4280" cy="2397"/>
            </a:xfrm>
            <a:prstGeom prst="wedgeRectCallout">
              <a:avLst>
                <a:gd name="adj1" fmla="val -15653"/>
                <a:gd name="adj2" fmla="val -108319"/>
              </a:avLst>
            </a:prstGeom>
            <a:solidFill>
              <a:srgbClr val="FFFFFF">
                <a:alpha val="50195"/>
              </a:srgbClr>
            </a:solidFill>
            <a:ln w="952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ts val="1000"/>
                </a:spcAft>
                <a:buFontTx/>
                <a:buNone/>
              </a:pPr>
              <a:r>
                <a:rPr lang="bg-BG" altLang="bg-BG" sz="1100" b="1" u="sng" dirty="0">
                  <a:solidFill>
                    <a:prstClr val="black"/>
                  </a:solidFill>
                  <a:cs typeface="Arial" pitchFamily="34" charset="0"/>
                </a:rPr>
                <a:t>1943 – 1944</a:t>
              </a:r>
            </a:p>
            <a:p>
              <a:pPr algn="just" eaLnBrk="1" fontAlgn="base" hangingPunct="1">
                <a:spcBef>
                  <a:spcPct val="0"/>
                </a:spcBef>
                <a:spcAft>
                  <a:spcPct val="0"/>
                </a:spcAft>
                <a:buFontTx/>
                <a:buNone/>
              </a:pPr>
              <a:r>
                <a:rPr lang="bg-BG" altLang="bg-BG" sz="1200" b="1" dirty="0">
                  <a:solidFill>
                    <a:prstClr val="black"/>
                  </a:solidFill>
                  <a:latin typeface="Times New Roman" pitchFamily="18" charset="0"/>
                  <a:cs typeface="Arial" pitchFamily="34" charset="0"/>
                </a:rPr>
                <a:t>полети</a:t>
              </a:r>
              <a:r>
                <a:rPr lang="bg-BG" altLang="bg-BG" sz="1200" dirty="0">
                  <a:solidFill>
                    <a:prstClr val="black"/>
                  </a:solidFill>
                  <a:latin typeface="Times New Roman" pitchFamily="18" charset="0"/>
                  <a:cs typeface="Arial" pitchFamily="34" charset="0"/>
                </a:rPr>
                <a:t> - </a:t>
              </a:r>
              <a:r>
                <a:rPr lang="bg-BG" altLang="bg-BG" sz="1200" b="1" dirty="0">
                  <a:solidFill>
                    <a:prstClr val="black"/>
                  </a:solidFill>
                  <a:latin typeface="Times New Roman" pitchFamily="18" charset="0"/>
                  <a:cs typeface="Arial" pitchFamily="34" charset="0"/>
                </a:rPr>
                <a:t>23 000</a:t>
              </a:r>
              <a:endParaRPr lang="bg-BG" altLang="bg-BG" sz="1200" dirty="0">
                <a:solidFill>
                  <a:prstClr val="black"/>
                </a:solidFill>
                <a:latin typeface="Times New Roman" pitchFamily="18" charset="0"/>
                <a:cs typeface="Arial" pitchFamily="34" charset="0"/>
              </a:endParaRPr>
            </a:p>
            <a:p>
              <a:pPr algn="just" eaLnBrk="1" fontAlgn="base" hangingPunct="1">
                <a:spcBef>
                  <a:spcPct val="0"/>
                </a:spcBef>
                <a:spcAft>
                  <a:spcPct val="0"/>
                </a:spcAft>
                <a:buFontTx/>
                <a:buNone/>
              </a:pPr>
              <a:r>
                <a:rPr lang="bg-BG" altLang="bg-BG" sz="1200" b="1" dirty="0">
                  <a:solidFill>
                    <a:prstClr val="black"/>
                  </a:solidFill>
                  <a:latin typeface="Times New Roman" pitchFamily="18" charset="0"/>
                  <a:cs typeface="Arial" pitchFamily="34" charset="0"/>
                </a:rPr>
                <a:t>фугасни и запалителни бомби</a:t>
              </a:r>
              <a:r>
                <a:rPr lang="bg-BG" altLang="bg-BG" sz="1200" dirty="0">
                  <a:solidFill>
                    <a:prstClr val="black"/>
                  </a:solidFill>
                  <a:latin typeface="Times New Roman" pitchFamily="18" charset="0"/>
                  <a:cs typeface="Arial" pitchFamily="34" charset="0"/>
                </a:rPr>
                <a:t> - </a:t>
              </a:r>
              <a:r>
                <a:rPr lang="bg-BG" altLang="bg-BG" sz="1200" b="1" dirty="0">
                  <a:solidFill>
                    <a:prstClr val="black"/>
                  </a:solidFill>
                  <a:latin typeface="Times New Roman" pitchFamily="18" charset="0"/>
                  <a:cs typeface="Arial" pitchFamily="34" charset="0"/>
                </a:rPr>
                <a:t>45 000</a:t>
              </a:r>
              <a:endParaRPr lang="bg-BG" altLang="bg-BG" sz="1200" dirty="0">
                <a:solidFill>
                  <a:prstClr val="black"/>
                </a:solidFill>
                <a:latin typeface="Times New Roman" pitchFamily="18" charset="0"/>
                <a:cs typeface="Arial" pitchFamily="34" charset="0"/>
              </a:endParaRPr>
            </a:p>
            <a:p>
              <a:pPr algn="just" eaLnBrk="1" fontAlgn="base" hangingPunct="1">
                <a:spcBef>
                  <a:spcPct val="0"/>
                </a:spcBef>
                <a:spcAft>
                  <a:spcPct val="0"/>
                </a:spcAft>
                <a:buFontTx/>
                <a:buNone/>
              </a:pPr>
              <a:r>
                <a:rPr lang="bg-BG" altLang="bg-BG" sz="1200" b="1" dirty="0">
                  <a:solidFill>
                    <a:prstClr val="black"/>
                  </a:solidFill>
                  <a:latin typeface="Times New Roman" pitchFamily="18" charset="0"/>
                  <a:cs typeface="Arial" pitchFamily="34" charset="0"/>
                </a:rPr>
                <a:t>бомбардирани населени пункта</a:t>
              </a:r>
              <a:r>
                <a:rPr lang="bg-BG" altLang="bg-BG" sz="1200" dirty="0">
                  <a:solidFill>
                    <a:prstClr val="black"/>
                  </a:solidFill>
                  <a:latin typeface="Times New Roman" pitchFamily="18" charset="0"/>
                  <a:cs typeface="Arial" pitchFamily="34" charset="0"/>
                </a:rPr>
                <a:t> – </a:t>
              </a:r>
              <a:r>
                <a:rPr lang="bg-BG" altLang="bg-BG" sz="1200" b="1" dirty="0">
                  <a:solidFill>
                    <a:prstClr val="black"/>
                  </a:solidFill>
                  <a:latin typeface="Times New Roman" pitchFamily="18" charset="0"/>
                  <a:cs typeface="Arial" pitchFamily="34" charset="0"/>
                </a:rPr>
                <a:t>186</a:t>
              </a:r>
            </a:p>
            <a:p>
              <a:pPr algn="just" eaLnBrk="1" fontAlgn="base" hangingPunct="1">
                <a:spcBef>
                  <a:spcPct val="0"/>
                </a:spcBef>
                <a:spcAft>
                  <a:spcPct val="0"/>
                </a:spcAft>
                <a:buFontTx/>
                <a:buNone/>
              </a:pPr>
              <a:r>
                <a:rPr lang="bg-BG" altLang="bg-BG" sz="1200" b="1" dirty="0">
                  <a:solidFill>
                    <a:prstClr val="black"/>
                  </a:solidFill>
                  <a:latin typeface="Times New Roman" pitchFamily="18" charset="0"/>
                  <a:cs typeface="Arial" pitchFamily="34" charset="0"/>
                </a:rPr>
                <a:t>разрушени сгради</a:t>
              </a:r>
              <a:r>
                <a:rPr lang="bg-BG" altLang="bg-BG" sz="1200" dirty="0">
                  <a:solidFill>
                    <a:prstClr val="black"/>
                  </a:solidFill>
                  <a:latin typeface="Times New Roman" pitchFamily="18" charset="0"/>
                  <a:cs typeface="Arial" pitchFamily="34" charset="0"/>
                </a:rPr>
                <a:t> – </a:t>
              </a:r>
              <a:r>
                <a:rPr lang="bg-BG" altLang="bg-BG" sz="1200" b="1" dirty="0">
                  <a:solidFill>
                    <a:prstClr val="black"/>
                  </a:solidFill>
                  <a:latin typeface="Times New Roman" pitchFamily="18" charset="0"/>
                  <a:cs typeface="Arial" pitchFamily="34" charset="0"/>
                </a:rPr>
                <a:t>12 000</a:t>
              </a:r>
              <a:endParaRPr lang="bg-BG" altLang="bg-BG" sz="1200" dirty="0">
                <a:solidFill>
                  <a:prstClr val="black"/>
                </a:solidFill>
                <a:latin typeface="Times New Roman" pitchFamily="18" charset="0"/>
                <a:cs typeface="Arial" pitchFamily="34" charset="0"/>
              </a:endParaRPr>
            </a:p>
            <a:p>
              <a:pPr algn="just" eaLnBrk="1" fontAlgn="base" hangingPunct="1">
                <a:spcBef>
                  <a:spcPct val="0"/>
                </a:spcBef>
                <a:spcAft>
                  <a:spcPct val="0"/>
                </a:spcAft>
                <a:buFontTx/>
                <a:buNone/>
              </a:pPr>
              <a:r>
                <a:rPr lang="bg-BG" altLang="bg-BG" sz="1200" b="1" dirty="0">
                  <a:solidFill>
                    <a:prstClr val="black"/>
                  </a:solidFill>
                  <a:latin typeface="Times New Roman" pitchFamily="18" charset="0"/>
                  <a:cs typeface="Arial" pitchFamily="34" charset="0"/>
                </a:rPr>
                <a:t>убити</a:t>
              </a:r>
              <a:r>
                <a:rPr lang="bg-BG" altLang="bg-BG" sz="1200" dirty="0">
                  <a:solidFill>
                    <a:prstClr val="black"/>
                  </a:solidFill>
                  <a:latin typeface="Times New Roman" pitchFamily="18" charset="0"/>
                  <a:cs typeface="Arial" pitchFamily="34" charset="0"/>
                </a:rPr>
                <a:t> – </a:t>
              </a:r>
              <a:r>
                <a:rPr lang="bg-BG" altLang="bg-BG" sz="1200" b="1" dirty="0">
                  <a:solidFill>
                    <a:prstClr val="black"/>
                  </a:solidFill>
                  <a:latin typeface="Times New Roman" pitchFamily="18" charset="0"/>
                  <a:cs typeface="Arial" pitchFamily="34" charset="0"/>
                </a:rPr>
                <a:t>4 208</a:t>
              </a:r>
              <a:endParaRPr lang="bg-BG" altLang="bg-BG" sz="1200" dirty="0">
                <a:solidFill>
                  <a:prstClr val="black"/>
                </a:solidFill>
                <a:latin typeface="Times New Roman" pitchFamily="18" charset="0"/>
                <a:cs typeface="Arial" pitchFamily="34" charset="0"/>
              </a:endParaRPr>
            </a:p>
            <a:p>
              <a:pPr algn="just" eaLnBrk="1" fontAlgn="base" hangingPunct="1">
                <a:spcBef>
                  <a:spcPct val="0"/>
                </a:spcBef>
                <a:spcAft>
                  <a:spcPct val="0"/>
                </a:spcAft>
                <a:buFontTx/>
                <a:buNone/>
              </a:pPr>
              <a:r>
                <a:rPr lang="bg-BG" altLang="bg-BG" sz="1200" b="1" dirty="0">
                  <a:solidFill>
                    <a:prstClr val="black"/>
                  </a:solidFill>
                  <a:latin typeface="Times New Roman" pitchFamily="18" charset="0"/>
                  <a:cs typeface="Arial" pitchFamily="34" charset="0"/>
                </a:rPr>
                <a:t>ранени</a:t>
              </a:r>
              <a:r>
                <a:rPr lang="bg-BG" altLang="bg-BG" sz="1200" dirty="0">
                  <a:solidFill>
                    <a:prstClr val="black"/>
                  </a:solidFill>
                  <a:latin typeface="Times New Roman" pitchFamily="18" charset="0"/>
                  <a:cs typeface="Arial" pitchFamily="34" charset="0"/>
                </a:rPr>
                <a:t> – </a:t>
              </a:r>
              <a:r>
                <a:rPr lang="bg-BG" altLang="bg-BG" sz="1200" b="1" dirty="0">
                  <a:solidFill>
                    <a:prstClr val="black"/>
                  </a:solidFill>
                  <a:latin typeface="Times New Roman" pitchFamily="18" charset="0"/>
                  <a:cs typeface="Arial" pitchFamily="34" charset="0"/>
                </a:rPr>
                <a:t>4 744</a:t>
              </a:r>
              <a:endParaRPr lang="bg-BG" altLang="bg-BG" sz="1200" dirty="0">
                <a:solidFill>
                  <a:prstClr val="black"/>
                </a:solidFill>
                <a:latin typeface="Times New Roman" pitchFamily="18" charset="0"/>
                <a:cs typeface="Arial" pitchFamily="34" charset="0"/>
              </a:endParaRPr>
            </a:p>
            <a:p>
              <a:pPr eaLnBrk="1" fontAlgn="base" hangingPunct="1">
                <a:spcBef>
                  <a:spcPct val="0"/>
                </a:spcBef>
                <a:spcAft>
                  <a:spcPct val="0"/>
                </a:spcAft>
                <a:buFontTx/>
                <a:buNone/>
              </a:pPr>
              <a:endParaRPr lang="bg-BG" altLang="bg-BG" sz="1800" dirty="0">
                <a:solidFill>
                  <a:prstClr val="black"/>
                </a:solidFill>
                <a:latin typeface="Arial" pitchFamily="34" charset="0"/>
                <a:cs typeface="Arial" pitchFamily="34" charset="0"/>
              </a:endParaRPr>
            </a:p>
          </p:txBody>
        </p:sp>
        <p:sp>
          <p:nvSpPr>
            <p:cNvPr id="23" name="AutoShape 10"/>
            <p:cNvSpPr>
              <a:spLocks noChangeArrowheads="1"/>
            </p:cNvSpPr>
            <p:nvPr/>
          </p:nvSpPr>
          <p:spPr bwMode="auto">
            <a:xfrm>
              <a:off x="6610" y="7302"/>
              <a:ext cx="280" cy="280"/>
            </a:xfrm>
            <a:prstGeom prst="irregularSeal2">
              <a:avLst/>
            </a:prstGeom>
            <a:solidFill>
              <a:srgbClr val="FF0000"/>
            </a:solidFill>
            <a:ln w="952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bg-BG" altLang="bg-BG" sz="1800">
                <a:solidFill>
                  <a:prstClr val="black"/>
                </a:solidFill>
                <a:latin typeface="Arial" pitchFamily="34" charset="0"/>
                <a:cs typeface="Arial" pitchFamily="34" charset="0"/>
              </a:endParaRPr>
            </a:p>
          </p:txBody>
        </p:sp>
        <p:sp>
          <p:nvSpPr>
            <p:cNvPr id="24" name="AutoShape 11"/>
            <p:cNvSpPr>
              <a:spLocks noChangeArrowheads="1"/>
            </p:cNvSpPr>
            <p:nvPr/>
          </p:nvSpPr>
          <p:spPr bwMode="auto">
            <a:xfrm>
              <a:off x="3520" y="7862"/>
              <a:ext cx="280" cy="280"/>
            </a:xfrm>
            <a:prstGeom prst="irregularSeal2">
              <a:avLst/>
            </a:prstGeom>
            <a:solidFill>
              <a:srgbClr val="FF0000"/>
            </a:solidFill>
            <a:ln w="952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bg-BG" altLang="bg-BG" sz="1800">
                <a:solidFill>
                  <a:prstClr val="black"/>
                </a:solidFill>
                <a:latin typeface="Arial" pitchFamily="34" charset="0"/>
                <a:cs typeface="Arial" pitchFamily="34" charset="0"/>
              </a:endParaRPr>
            </a:p>
          </p:txBody>
        </p:sp>
        <p:sp>
          <p:nvSpPr>
            <p:cNvPr id="25" name="AutoShape 12"/>
            <p:cNvSpPr>
              <a:spLocks noChangeArrowheads="1"/>
            </p:cNvSpPr>
            <p:nvPr/>
          </p:nvSpPr>
          <p:spPr bwMode="auto">
            <a:xfrm>
              <a:off x="3280" y="9132"/>
              <a:ext cx="280" cy="280"/>
            </a:xfrm>
            <a:prstGeom prst="irregularSeal2">
              <a:avLst/>
            </a:prstGeom>
            <a:solidFill>
              <a:srgbClr val="FF0000"/>
            </a:solidFill>
            <a:ln w="952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bg-BG" altLang="bg-BG" sz="1800">
                <a:solidFill>
                  <a:prstClr val="black"/>
                </a:solidFill>
                <a:latin typeface="Arial" pitchFamily="34" charset="0"/>
                <a:cs typeface="Arial" pitchFamily="34" charset="0"/>
              </a:endParaRPr>
            </a:p>
          </p:txBody>
        </p:sp>
        <p:sp>
          <p:nvSpPr>
            <p:cNvPr id="26" name="AutoShape 13"/>
            <p:cNvSpPr>
              <a:spLocks noChangeArrowheads="1"/>
            </p:cNvSpPr>
            <p:nvPr/>
          </p:nvSpPr>
          <p:spPr bwMode="auto">
            <a:xfrm>
              <a:off x="3420" y="7302"/>
              <a:ext cx="280" cy="280"/>
            </a:xfrm>
            <a:prstGeom prst="irregularSeal2">
              <a:avLst/>
            </a:prstGeom>
            <a:solidFill>
              <a:srgbClr val="FF0000"/>
            </a:solidFill>
            <a:ln w="952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bg-BG" altLang="bg-BG" sz="1800">
                <a:solidFill>
                  <a:prstClr val="black"/>
                </a:solidFill>
                <a:latin typeface="Arial" pitchFamily="34" charset="0"/>
                <a:cs typeface="Arial" pitchFamily="34" charset="0"/>
              </a:endParaRPr>
            </a:p>
          </p:txBody>
        </p:sp>
        <p:sp>
          <p:nvSpPr>
            <p:cNvPr id="27" name="AutoShape 14"/>
            <p:cNvSpPr>
              <a:spLocks noChangeArrowheads="1"/>
            </p:cNvSpPr>
            <p:nvPr/>
          </p:nvSpPr>
          <p:spPr bwMode="auto">
            <a:xfrm>
              <a:off x="4980" y="9712"/>
              <a:ext cx="280" cy="280"/>
            </a:xfrm>
            <a:prstGeom prst="irregularSeal2">
              <a:avLst/>
            </a:prstGeom>
            <a:solidFill>
              <a:srgbClr val="FF0000"/>
            </a:solidFill>
            <a:ln w="952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bg-BG" altLang="bg-BG" sz="1800">
                <a:solidFill>
                  <a:prstClr val="black"/>
                </a:solidFill>
                <a:latin typeface="Arial" pitchFamily="34" charset="0"/>
                <a:cs typeface="Arial" pitchFamily="34" charset="0"/>
              </a:endParaRPr>
            </a:p>
          </p:txBody>
        </p:sp>
        <p:sp>
          <p:nvSpPr>
            <p:cNvPr id="28" name="AutoShape 15"/>
            <p:cNvSpPr>
              <a:spLocks noChangeArrowheads="1"/>
            </p:cNvSpPr>
            <p:nvPr/>
          </p:nvSpPr>
          <p:spPr bwMode="auto">
            <a:xfrm>
              <a:off x="5340" y="9422"/>
              <a:ext cx="300" cy="260"/>
            </a:xfrm>
            <a:prstGeom prst="irregularSeal2">
              <a:avLst/>
            </a:prstGeom>
            <a:solidFill>
              <a:srgbClr val="FF0000"/>
            </a:solidFill>
            <a:ln w="952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bg-BG" altLang="bg-BG" sz="1800">
                <a:solidFill>
                  <a:prstClr val="black"/>
                </a:solidFill>
                <a:latin typeface="Arial" pitchFamily="34" charset="0"/>
                <a:cs typeface="Arial" pitchFamily="34" charset="0"/>
              </a:endParaRPr>
            </a:p>
          </p:txBody>
        </p:sp>
        <p:sp>
          <p:nvSpPr>
            <p:cNvPr id="29" name="AutoShape 16"/>
            <p:cNvSpPr>
              <a:spLocks noChangeArrowheads="1"/>
            </p:cNvSpPr>
            <p:nvPr/>
          </p:nvSpPr>
          <p:spPr bwMode="auto">
            <a:xfrm>
              <a:off x="5430" y="7782"/>
              <a:ext cx="280" cy="280"/>
            </a:xfrm>
            <a:prstGeom prst="irregularSeal2">
              <a:avLst/>
            </a:prstGeom>
            <a:solidFill>
              <a:srgbClr val="FF0000"/>
            </a:solidFill>
            <a:ln w="952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bg-BG" altLang="bg-BG" sz="1800">
                <a:solidFill>
                  <a:prstClr val="black"/>
                </a:solidFill>
                <a:latin typeface="Arial" pitchFamily="34" charset="0"/>
                <a:cs typeface="Arial" pitchFamily="34" charset="0"/>
              </a:endParaRPr>
            </a:p>
          </p:txBody>
        </p:sp>
        <p:sp>
          <p:nvSpPr>
            <p:cNvPr id="30" name="AutoShape 17"/>
            <p:cNvSpPr>
              <a:spLocks noChangeArrowheads="1"/>
            </p:cNvSpPr>
            <p:nvPr/>
          </p:nvSpPr>
          <p:spPr bwMode="auto">
            <a:xfrm>
              <a:off x="3880" y="8082"/>
              <a:ext cx="280" cy="280"/>
            </a:xfrm>
            <a:prstGeom prst="irregularSeal2">
              <a:avLst/>
            </a:prstGeom>
            <a:solidFill>
              <a:srgbClr val="FF0000"/>
            </a:solidFill>
            <a:ln w="952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bg-BG" altLang="bg-BG" sz="1800">
                <a:solidFill>
                  <a:prstClr val="black"/>
                </a:solidFill>
                <a:latin typeface="Arial" pitchFamily="34" charset="0"/>
                <a:cs typeface="Arial" pitchFamily="34" charset="0"/>
              </a:endParaRPr>
            </a:p>
          </p:txBody>
        </p:sp>
        <p:sp>
          <p:nvSpPr>
            <p:cNvPr id="31" name="AutoShape 18"/>
            <p:cNvSpPr>
              <a:spLocks noChangeArrowheads="1"/>
            </p:cNvSpPr>
            <p:nvPr/>
          </p:nvSpPr>
          <p:spPr bwMode="auto">
            <a:xfrm>
              <a:off x="5290" y="9732"/>
              <a:ext cx="300" cy="260"/>
            </a:xfrm>
            <a:prstGeom prst="irregularSeal2">
              <a:avLst/>
            </a:prstGeom>
            <a:solidFill>
              <a:srgbClr val="FF0000"/>
            </a:solidFill>
            <a:ln w="952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bg-BG" altLang="bg-BG" sz="1800">
                <a:solidFill>
                  <a:prstClr val="black"/>
                </a:solidFill>
                <a:latin typeface="Arial" pitchFamily="34" charset="0"/>
                <a:cs typeface="Arial" pitchFamily="34" charset="0"/>
              </a:endParaRPr>
            </a:p>
          </p:txBody>
        </p:sp>
      </p:grpSp>
      <p:sp>
        <p:nvSpPr>
          <p:cNvPr id="32" name="Текстово поле 23"/>
          <p:cNvSpPr txBox="1">
            <a:spLocks noChangeArrowheads="1"/>
          </p:cNvSpPr>
          <p:nvPr/>
        </p:nvSpPr>
        <p:spPr bwMode="auto">
          <a:xfrm>
            <a:off x="1919548" y="5788820"/>
            <a:ext cx="7993063"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lnSpc>
                <a:spcPct val="120000"/>
              </a:lnSpc>
              <a:spcBef>
                <a:spcPct val="0"/>
              </a:spcBef>
              <a:buFont typeface="Wingdings" pitchFamily="2" charset="2"/>
              <a:buNone/>
            </a:pPr>
            <a:r>
              <a:rPr lang="bg-BG" altLang="bg-BG" sz="1800" dirty="0">
                <a:latin typeface="Arial" pitchFamily="34" charset="0"/>
              </a:rPr>
              <a:t>Бомбардирани населени пунктове в България</a:t>
            </a:r>
          </a:p>
        </p:txBody>
      </p:sp>
    </p:spTree>
    <p:extLst>
      <p:ext uri="{BB962C8B-B14F-4D97-AF65-F5344CB8AC3E}">
        <p14:creationId xmlns:p14="http://schemas.microsoft.com/office/powerpoint/2010/main" val="2265845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p:cNvSpPr>
            <a:spLocks noGrp="1"/>
          </p:cNvSpPr>
          <p:nvPr>
            <p:ph type="ftr" sz="quarter" idx="11"/>
          </p:nvPr>
        </p:nvSpPr>
        <p:spPr/>
        <p:txBody>
          <a:bodyPr/>
          <a:lstStyle/>
          <a:p>
            <a:r>
              <a:rPr lang="ru-RU"/>
              <a:t>Национален военен университет „Васил Левски“ Некласифицирана информация</a:t>
            </a:r>
            <a:endParaRPr lang="bg-BG" dirty="0"/>
          </a:p>
        </p:txBody>
      </p:sp>
      <p:sp>
        <p:nvSpPr>
          <p:cNvPr id="4" name="Контейнер за номер на слайда 3"/>
          <p:cNvSpPr>
            <a:spLocks noGrp="1"/>
          </p:cNvSpPr>
          <p:nvPr>
            <p:ph type="sldNum" sz="quarter" idx="12"/>
          </p:nvPr>
        </p:nvSpPr>
        <p:spPr/>
        <p:txBody>
          <a:bodyPr/>
          <a:lstStyle/>
          <a:p>
            <a:fld id="{309220AF-99D2-4088-BF11-A2536404386D}" type="slidenum">
              <a:rPr lang="en-GB" smtClean="0"/>
              <a:pPr/>
              <a:t>8</a:t>
            </a:fld>
            <a:endParaRPr lang="en-GB" dirty="0"/>
          </a:p>
        </p:txBody>
      </p:sp>
      <p:sp>
        <p:nvSpPr>
          <p:cNvPr id="7" name="Text Box 24"/>
          <p:cNvSpPr txBox="1">
            <a:spLocks noChangeArrowheads="1"/>
          </p:cNvSpPr>
          <p:nvPr/>
        </p:nvSpPr>
        <p:spPr bwMode="auto">
          <a:xfrm>
            <a:off x="4534887" y="905783"/>
            <a:ext cx="2980303"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rPr>
              <a:t>1.3 ТЕЛЕКОМУНИКАЦИИ</a:t>
            </a:r>
          </a:p>
        </p:txBody>
      </p:sp>
      <p:sp>
        <p:nvSpPr>
          <p:cNvPr id="14" name="Text Box 24">
            <a:extLst>
              <a:ext uri="{FF2B5EF4-FFF2-40B4-BE49-F238E27FC236}">
                <a16:creationId xmlns:a16="http://schemas.microsoft.com/office/drawing/2014/main" id="{F352E8A9-E434-65C0-CE9E-CDD3A52F9B34}"/>
              </a:ext>
            </a:extLst>
          </p:cNvPr>
          <p:cNvSpPr txBox="1">
            <a:spLocks noChangeArrowheads="1"/>
          </p:cNvSpPr>
          <p:nvPr/>
        </p:nvSpPr>
        <p:spPr bwMode="auto">
          <a:xfrm>
            <a:off x="2091690" y="899891"/>
            <a:ext cx="7852410"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bg-BG" b="1" dirty="0">
                <a:effectLst>
                  <a:outerShdw blurRad="38100" dist="38100" dir="2700000" algn="tl">
                    <a:srgbClr val="FFFFFF"/>
                  </a:outerShdw>
                </a:effectLst>
                <a:latin typeface="Arial" panose="020B0604020202020204" pitchFamily="34" charset="0"/>
                <a:cs typeface="Arial" panose="020B0604020202020204" pitchFamily="34" charset="0"/>
              </a:rPr>
              <a:t>1</a:t>
            </a:r>
            <a:r>
              <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rPr>
              <a:t>. </a:t>
            </a:r>
            <a:r>
              <a:rPr lang="bg-BG" altLang="en-US" b="1" dirty="0">
                <a:effectLst>
                  <a:outerShdw blurRad="38100" dist="38100" dir="2700000" algn="tl">
                    <a:srgbClr val="C0C0C0"/>
                  </a:outerShdw>
                </a:effectLst>
                <a:latin typeface="Arial" panose="020B0604020202020204" pitchFamily="34" charset="0"/>
                <a:cs typeface="Arial" panose="020B0604020202020204" pitchFamily="34" charset="0"/>
              </a:rPr>
              <a:t>ОЦЕЛЯВАНЕ ПРИ ОТКРИВАНЕ НА НЕВЗРИВЕНИ БОЕПРИПАСИ</a:t>
            </a:r>
            <a:endPar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5" name="Rectangle 2"/>
          <p:cNvSpPr txBox="1">
            <a:spLocks noChangeArrowheads="1"/>
          </p:cNvSpPr>
          <p:nvPr/>
        </p:nvSpPr>
        <p:spPr bwMode="auto">
          <a:xfrm>
            <a:off x="1699895" y="1326234"/>
            <a:ext cx="3525838" cy="1506538"/>
          </a:xfrm>
          <a:prstGeom prst="rect">
            <a:avLst/>
          </a:prstGeom>
          <a:solidFill>
            <a:srgbClr val="20BC20"/>
          </a:solidFill>
        </p:spPr>
        <p:txBody>
          <a:bodyPr vert="horz" wrap="square" lIns="91440" tIns="45720" rIns="91440" bIns="45720" numCol="1" anchor="t" anchorCtr="0" compatLnSpc="1">
            <a:prstTxWarp prst="textNoShape">
              <a:avLst/>
            </a:prstTxWarp>
            <a:normAutofit/>
          </a:bodyPr>
          <a:lstStyle>
            <a:lvl1pPr marL="484188" indent="-484188" algn="l" rtl="0" eaLnBrk="0" fontAlgn="base" hangingPunct="0">
              <a:spcBef>
                <a:spcPct val="0"/>
              </a:spcBef>
              <a:spcAft>
                <a:spcPct val="0"/>
              </a:spcAft>
              <a:defRPr sz="42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indent="-484188" algn="l" rtl="0" eaLnBrk="0" fontAlgn="base" hangingPunct="0">
              <a:spcBef>
                <a:spcPct val="0"/>
              </a:spcBef>
              <a:spcAft>
                <a:spcPct val="0"/>
              </a:spcAft>
              <a:defRPr sz="4200">
                <a:solidFill>
                  <a:srgbClr val="FF5C9C"/>
                </a:solidFill>
                <a:latin typeface="Century Gothic" pitchFamily="34" charset="0"/>
              </a:defRPr>
            </a:lvl2pPr>
            <a:lvl3pPr marL="484188" indent="-484188" algn="l" rtl="0" eaLnBrk="0" fontAlgn="base" hangingPunct="0">
              <a:spcBef>
                <a:spcPct val="0"/>
              </a:spcBef>
              <a:spcAft>
                <a:spcPct val="0"/>
              </a:spcAft>
              <a:defRPr sz="4200">
                <a:solidFill>
                  <a:srgbClr val="FF5C9C"/>
                </a:solidFill>
                <a:latin typeface="Century Gothic" pitchFamily="34" charset="0"/>
              </a:defRPr>
            </a:lvl3pPr>
            <a:lvl4pPr marL="484188" indent="-484188" algn="l" rtl="0" eaLnBrk="0" fontAlgn="base" hangingPunct="0">
              <a:spcBef>
                <a:spcPct val="0"/>
              </a:spcBef>
              <a:spcAft>
                <a:spcPct val="0"/>
              </a:spcAft>
              <a:defRPr sz="4200">
                <a:solidFill>
                  <a:srgbClr val="FF5C9C"/>
                </a:solidFill>
                <a:latin typeface="Century Gothic" pitchFamily="34" charset="0"/>
              </a:defRPr>
            </a:lvl4pPr>
            <a:lvl5pPr marL="484188" indent="-484188" algn="l" rtl="0" eaLnBrk="0" fontAlgn="base" hangingPunct="0">
              <a:spcBef>
                <a:spcPct val="0"/>
              </a:spcBef>
              <a:spcAft>
                <a:spcPct val="0"/>
              </a:spcAft>
              <a:defRPr sz="4200">
                <a:solidFill>
                  <a:srgbClr val="FF5C9C"/>
                </a:solidFill>
                <a:latin typeface="Century Gothic" pitchFamily="34" charset="0"/>
              </a:defRPr>
            </a:lvl5pPr>
            <a:lvl6pPr marL="941388" indent="-484188" algn="l" rtl="0" fontAlgn="base">
              <a:spcBef>
                <a:spcPct val="0"/>
              </a:spcBef>
              <a:spcAft>
                <a:spcPct val="0"/>
              </a:spcAft>
              <a:defRPr sz="4200">
                <a:solidFill>
                  <a:srgbClr val="FF5C9C"/>
                </a:solidFill>
                <a:latin typeface="Century Gothic" pitchFamily="34" charset="0"/>
              </a:defRPr>
            </a:lvl6pPr>
            <a:lvl7pPr marL="1398588" indent="-484188" algn="l" rtl="0" fontAlgn="base">
              <a:spcBef>
                <a:spcPct val="0"/>
              </a:spcBef>
              <a:spcAft>
                <a:spcPct val="0"/>
              </a:spcAft>
              <a:defRPr sz="4200">
                <a:solidFill>
                  <a:srgbClr val="FF5C9C"/>
                </a:solidFill>
                <a:latin typeface="Century Gothic" pitchFamily="34" charset="0"/>
              </a:defRPr>
            </a:lvl7pPr>
            <a:lvl8pPr marL="1855788" indent="-484188" algn="l" rtl="0" fontAlgn="base">
              <a:spcBef>
                <a:spcPct val="0"/>
              </a:spcBef>
              <a:spcAft>
                <a:spcPct val="0"/>
              </a:spcAft>
              <a:defRPr sz="4200">
                <a:solidFill>
                  <a:srgbClr val="FF5C9C"/>
                </a:solidFill>
                <a:latin typeface="Century Gothic" pitchFamily="34" charset="0"/>
              </a:defRPr>
            </a:lvl8pPr>
            <a:lvl9pPr marL="2312988" indent="-484188" algn="l" rtl="0" fontAlgn="base">
              <a:spcBef>
                <a:spcPct val="0"/>
              </a:spcBef>
              <a:spcAft>
                <a:spcPct val="0"/>
              </a:spcAft>
              <a:defRPr sz="4200">
                <a:solidFill>
                  <a:srgbClr val="FF5C9C"/>
                </a:solidFill>
                <a:latin typeface="Century Gothic" pitchFamily="34" charset="0"/>
              </a:defRPr>
            </a:lvl9pPr>
          </a:lstStyle>
          <a:p>
            <a:pPr marL="484632"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uLnTx/>
                <a:uFillTx/>
                <a:latin typeface="Century Gothic"/>
                <a:ea typeface="+mj-ea"/>
                <a:cs typeface="+mj-cs"/>
              </a:rPr>
              <a:t>UXO</a:t>
            </a:r>
            <a:r>
              <a:rPr kumimoji="0" lang="bg-BG" sz="2800" b="0" i="0" u="none" strike="noStrike" kern="1200" cap="none" spc="0" normalizeH="0" baseline="0" noProof="0"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uLnTx/>
                <a:uFillTx/>
                <a:latin typeface="Century Gothic"/>
                <a:ea typeface="+mj-ea"/>
                <a:cs typeface="+mj-cs"/>
              </a:rPr>
              <a:t/>
            </a:r>
            <a:br>
              <a:rPr kumimoji="0" lang="bg-BG" sz="2800" b="0" i="0" u="none" strike="noStrike" kern="1200" cap="none" spc="0" normalizeH="0" baseline="0" noProof="0"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uLnTx/>
                <a:uFillTx/>
                <a:latin typeface="Century Gothic"/>
                <a:ea typeface="+mj-ea"/>
                <a:cs typeface="+mj-cs"/>
              </a:rPr>
            </a:br>
            <a:r>
              <a:rPr kumimoji="0" lang="bg-BG" sz="2800" b="0" i="0" u="none" strike="noStrike" kern="1200" cap="none" spc="0" normalizeH="0" baseline="0" noProof="0"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uLnTx/>
                <a:uFillTx/>
                <a:latin typeface="Century Gothic"/>
                <a:ea typeface="+mj-ea"/>
                <a:cs typeface="+mj-cs"/>
              </a:rPr>
              <a:t>(</a:t>
            </a:r>
            <a:r>
              <a:rPr kumimoji="0" lang="en-US" sz="2800" b="0" i="0" u="none" strike="noStrike" kern="1200" cap="none" spc="0" normalizeH="0" baseline="0" noProof="0"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uLnTx/>
                <a:uFillTx/>
                <a:latin typeface="Century Gothic"/>
                <a:ea typeface="+mj-ea"/>
                <a:cs typeface="+mj-cs"/>
              </a:rPr>
              <a:t>Unexploded Ordnance</a:t>
            </a:r>
            <a:r>
              <a:rPr kumimoji="0" lang="bg-BG" sz="2800" b="0" i="0" u="none" strike="noStrike" kern="1200" cap="none" spc="0" normalizeH="0" baseline="0" noProof="0"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uLnTx/>
                <a:uFillTx/>
                <a:latin typeface="Century Gothic"/>
                <a:ea typeface="+mj-ea"/>
                <a:cs typeface="+mj-cs"/>
              </a:rPr>
              <a:t>)</a:t>
            </a:r>
          </a:p>
        </p:txBody>
      </p:sp>
      <p:sp>
        <p:nvSpPr>
          <p:cNvPr id="16" name="Rectangle 9"/>
          <p:cNvSpPr>
            <a:spLocks noChangeArrowheads="1"/>
          </p:cNvSpPr>
          <p:nvPr/>
        </p:nvSpPr>
        <p:spPr bwMode="auto">
          <a:xfrm>
            <a:off x="6667976" y="1308912"/>
            <a:ext cx="3525837" cy="1506537"/>
          </a:xfrm>
          <a:prstGeom prst="rect">
            <a:avLst/>
          </a:prstGeom>
          <a:solidFill>
            <a:srgbClr val="20BC20"/>
          </a:solidFill>
          <a:ln>
            <a:noFill/>
          </a:ln>
          <a:effectLst/>
        </p:spPr>
        <p:txBody>
          <a:bodyPr/>
          <a:lstStyle/>
          <a:p>
            <a:pPr algn="ctr">
              <a:spcBef>
                <a:spcPct val="0"/>
              </a:spcBef>
              <a:defRPr/>
            </a:pPr>
            <a:r>
              <a:rPr lang="bg-BG" sz="2800" dirty="0">
                <a:solidFill>
                  <a:srgbClr val="D2D2D2"/>
                </a:solidFill>
                <a:effectLst>
                  <a:outerShdw blurRad="38100" dist="38100" dir="2700000" algn="tl">
                    <a:srgbClr val="000000"/>
                  </a:outerShdw>
                </a:effectLst>
                <a:latin typeface="Arial" pitchFamily="34" charset="0"/>
              </a:rPr>
              <a:t>Невзривен боеприпас</a:t>
            </a:r>
          </a:p>
        </p:txBody>
      </p:sp>
      <p:grpSp>
        <p:nvGrpSpPr>
          <p:cNvPr id="17" name="Group 6"/>
          <p:cNvGrpSpPr>
            <a:grpSpLocks/>
          </p:cNvGrpSpPr>
          <p:nvPr/>
        </p:nvGrpSpPr>
        <p:grpSpPr bwMode="auto">
          <a:xfrm>
            <a:off x="5756751" y="1850146"/>
            <a:ext cx="522288" cy="304800"/>
            <a:chOff x="2633" y="1481"/>
            <a:chExt cx="329" cy="192"/>
          </a:xfrm>
        </p:grpSpPr>
        <p:sp>
          <p:nvSpPr>
            <p:cNvPr id="18" name="Line 7"/>
            <p:cNvSpPr>
              <a:spLocks noChangeShapeType="1"/>
            </p:cNvSpPr>
            <p:nvPr/>
          </p:nvSpPr>
          <p:spPr bwMode="auto">
            <a:xfrm>
              <a:off x="2633" y="1481"/>
              <a:ext cx="320" cy="0"/>
            </a:xfrm>
            <a:prstGeom prst="line">
              <a:avLst/>
            </a:prstGeom>
            <a:noFill/>
            <a:ln w="76200">
              <a:solidFill>
                <a:srgbClr val="FF6600"/>
              </a:solidFill>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bg-BG">
                <a:solidFill>
                  <a:prstClr val="white"/>
                </a:solidFill>
                <a:latin typeface="Arial" pitchFamily="34" charset="0"/>
              </a:endParaRPr>
            </a:p>
          </p:txBody>
        </p:sp>
        <p:sp>
          <p:nvSpPr>
            <p:cNvPr id="19" name="Line 8"/>
            <p:cNvSpPr>
              <a:spLocks noChangeShapeType="1"/>
            </p:cNvSpPr>
            <p:nvPr/>
          </p:nvSpPr>
          <p:spPr bwMode="auto">
            <a:xfrm>
              <a:off x="2642" y="1673"/>
              <a:ext cx="320" cy="0"/>
            </a:xfrm>
            <a:prstGeom prst="line">
              <a:avLst/>
            </a:prstGeom>
            <a:noFill/>
            <a:ln w="76200">
              <a:solidFill>
                <a:srgbClr val="FF6600"/>
              </a:solidFill>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bg-BG">
                <a:solidFill>
                  <a:prstClr val="white"/>
                </a:solidFill>
                <a:latin typeface="Arial" pitchFamily="34" charset="0"/>
              </a:endParaRPr>
            </a:p>
          </p:txBody>
        </p:sp>
      </p:grpSp>
      <p:sp>
        <p:nvSpPr>
          <p:cNvPr id="20" name="Rectangle 3"/>
          <p:cNvSpPr txBox="1">
            <a:spLocks noChangeArrowheads="1"/>
          </p:cNvSpPr>
          <p:nvPr/>
        </p:nvSpPr>
        <p:spPr bwMode="auto">
          <a:xfrm>
            <a:off x="1888896" y="2880080"/>
            <a:ext cx="8751709" cy="105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47675"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FF90B2"/>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447675" marR="0" lvl="0" indent="-382588" algn="ctr" defTabSz="914400" rtl="0" eaLnBrk="1" fontAlgn="base" latinLnBrk="0" hangingPunct="1">
              <a:lnSpc>
                <a:spcPct val="80000"/>
              </a:lnSpc>
              <a:spcBef>
                <a:spcPct val="20000"/>
              </a:spcBef>
              <a:spcAft>
                <a:spcPct val="0"/>
              </a:spcAft>
              <a:buClr>
                <a:srgbClr val="FF388C"/>
              </a:buClr>
              <a:buSzPct val="80000"/>
              <a:buFont typeface="Wingdings" pitchFamily="2" charset="2"/>
              <a:buNone/>
              <a:tabLst/>
              <a:defRPr/>
            </a:pPr>
            <a:r>
              <a:rPr kumimoji="0" lang="bg-BG" altLang="bg-BG" sz="2400" b="0" i="0" u="none" strike="noStrike" kern="1200" cap="none" spc="0" normalizeH="0" baseline="0" noProof="0" dirty="0">
                <a:ln>
                  <a:noFill/>
                </a:ln>
                <a:solidFill>
                  <a:sysClr val="windowText" lastClr="000000"/>
                </a:solidFill>
                <a:effectLst/>
                <a:uLnTx/>
                <a:uFillTx/>
                <a:latin typeface="Calibri" pitchFamily="34" charset="0"/>
                <a:ea typeface="+mn-ea"/>
                <a:cs typeface="+mn-cs"/>
              </a:rPr>
              <a:t>    Означава боеприпас, който е бил готов за употреба,  снабден с взривател,  зареден или по друг начин подготвен за използване или използван във въоръжен конфликт. </a:t>
            </a:r>
          </a:p>
        </p:txBody>
      </p:sp>
      <p:pic>
        <p:nvPicPr>
          <p:cNvPr id="6146" name="Picture 2" descr="Сапьори от НВУ унищожиха 10 гранати тип бухалка | Национален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0895" y="3931921"/>
            <a:ext cx="3333750" cy="2297430"/>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Снаряд №2 152 мм - Официальный сайт ВятГ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753" y="3905250"/>
            <a:ext cx="3876497" cy="2324101"/>
          </a:xfrm>
          <a:prstGeom prst="rect">
            <a:avLst/>
          </a:prstGeom>
          <a:noFill/>
          <a:extLst>
            <a:ext uri="{909E8E84-426E-40DD-AFC4-6F175D3DCCD1}">
              <a14:hiddenFill xmlns:a14="http://schemas.microsoft.com/office/drawing/2010/main">
                <a:solidFill>
                  <a:srgbClr val="FFFFFF"/>
                </a:solidFill>
              </a14:hiddenFill>
            </a:ext>
          </a:extLst>
        </p:spPr>
      </p:pic>
      <p:pic>
        <p:nvPicPr>
          <p:cNvPr id="6163"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3430" y="3905250"/>
            <a:ext cx="3657600" cy="2324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198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par>
                          <p:cTn id="10" fill="hold">
                            <p:stCondLst>
                              <p:cond delay="1000"/>
                            </p:stCondLst>
                            <p:childTnLst>
                              <p:par>
                                <p:cTn id="11" presetID="51" presetClass="entr" presetSubtype="0" fill="hold" grpId="0" nodeType="afterEffect">
                                  <p:stCondLst>
                                    <p:cond delay="10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770" decel="100000"/>
                                        <p:tgtEl>
                                          <p:spTgt spid="16"/>
                                        </p:tgtEl>
                                      </p:cBhvr>
                                    </p:animEffect>
                                    <p:animScale>
                                      <p:cBhvr>
                                        <p:cTn id="14" dur="770" decel="100000"/>
                                        <p:tgtEl>
                                          <p:spTgt spid="16"/>
                                        </p:tgtEl>
                                      </p:cBhvr>
                                      <p:from x="10000" y="10000"/>
                                      <p:to x="200000" y="450000"/>
                                    </p:animScale>
                                    <p:animScale>
                                      <p:cBhvr>
                                        <p:cTn id="15" dur="1230" accel="100000" fill="hold">
                                          <p:stCondLst>
                                            <p:cond delay="770"/>
                                          </p:stCondLst>
                                        </p:cTn>
                                        <p:tgtEl>
                                          <p:spTgt spid="16"/>
                                        </p:tgtEl>
                                      </p:cBhvr>
                                      <p:from x="200000" y="450000"/>
                                      <p:to x="100000" y="100000"/>
                                    </p:animScale>
                                    <p:set>
                                      <p:cBhvr>
                                        <p:cTn id="16" dur="770" fill="hold"/>
                                        <p:tgtEl>
                                          <p:spTgt spid="16"/>
                                        </p:tgtEl>
                                        <p:attrNameLst>
                                          <p:attrName>ppt_x</p:attrName>
                                        </p:attrNameLst>
                                      </p:cBhvr>
                                      <p:to>
                                        <p:strVal val="(0.5)"/>
                                      </p:to>
                                    </p:set>
                                    <p:anim from="(0.5)" to="(#ppt_x)" calcmode="lin" valueType="num">
                                      <p:cBhvr>
                                        <p:cTn id="17" dur="1230" accel="100000" fill="hold">
                                          <p:stCondLst>
                                            <p:cond delay="770"/>
                                          </p:stCondLst>
                                        </p:cTn>
                                        <p:tgtEl>
                                          <p:spTgt spid="16"/>
                                        </p:tgtEl>
                                        <p:attrNameLst>
                                          <p:attrName>ppt_x</p:attrName>
                                        </p:attrNameLst>
                                      </p:cBhvr>
                                    </p:anim>
                                    <p:set>
                                      <p:cBhvr>
                                        <p:cTn id="18" dur="770" fill="hold"/>
                                        <p:tgtEl>
                                          <p:spTgt spid="16"/>
                                        </p:tgtEl>
                                        <p:attrNameLst>
                                          <p:attrName>ppt_y</p:attrName>
                                        </p:attrNameLst>
                                      </p:cBhvr>
                                      <p:to>
                                        <p:strVal val="(#ppt_y+0.4)"/>
                                      </p:to>
                                    </p:set>
                                    <p:anim from="(#ppt_y+0.4)" to="(#ppt_y)" calcmode="lin" valueType="num">
                                      <p:cBhvr>
                                        <p:cTn id="19" dur="1230" accel="100000" fill="hold">
                                          <p:stCondLst>
                                            <p:cond delay="770"/>
                                          </p:stCondLst>
                                        </p:cTn>
                                        <p:tgtEl>
                                          <p:spTgt spid="16"/>
                                        </p:tgtEl>
                                        <p:attrNameLst>
                                          <p:attrName>ppt_y</p:attrName>
                                        </p:attrNameLst>
                                      </p:cBhvr>
                                    </p:anim>
                                  </p:childTnLst>
                                </p:cTn>
                              </p:par>
                            </p:childTnLst>
                          </p:cTn>
                        </p:par>
                        <p:par>
                          <p:cTn id="20" fill="hold">
                            <p:stCondLst>
                              <p:cond delay="4000"/>
                            </p:stCondLst>
                            <p:childTnLst>
                              <p:par>
                                <p:cTn id="21" presetID="42"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par>
                          <p:cTn id="26" fill="hold">
                            <p:stCondLst>
                              <p:cond delay="5000"/>
                            </p:stCondLst>
                            <p:childTnLst>
                              <p:par>
                                <p:cTn id="27" presetID="6" presetClass="emph" presetSubtype="0" fill="hold" nodeType="afterEffect">
                                  <p:stCondLst>
                                    <p:cond delay="0"/>
                                  </p:stCondLst>
                                  <p:childTnLst>
                                    <p:animScale>
                                      <p:cBhvr>
                                        <p:cTn id="28" dur="1000" fill="hold"/>
                                        <p:tgtEl>
                                          <p:spTgt spid="17"/>
                                        </p:tgtEl>
                                      </p:cBhvr>
                                      <p:by x="150000" y="150000"/>
                                    </p:animScale>
                                  </p:childTnLst>
                                </p:cTn>
                              </p:par>
                            </p:childTnLst>
                          </p:cTn>
                        </p:par>
                        <p:par>
                          <p:cTn id="29" fill="hold">
                            <p:stCondLst>
                              <p:cond delay="6000"/>
                            </p:stCondLst>
                            <p:childTnLst>
                              <p:par>
                                <p:cTn id="30" presetID="42" presetClass="entr" presetSubtype="0" fill="hold" grpId="0" nodeType="afterEffect">
                                  <p:stCondLst>
                                    <p:cond delay="200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1000"/>
                                        <p:tgtEl>
                                          <p:spTgt spid="20">
                                            <p:txEl>
                                              <p:pRg st="0" end="0"/>
                                            </p:txEl>
                                          </p:spTgt>
                                        </p:tgtEl>
                                      </p:cBhvr>
                                    </p:animEffect>
                                    <p:anim calcmode="lin" valueType="num">
                                      <p:cBhvr>
                                        <p:cTn id="3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долния колонтитул 2"/>
          <p:cNvSpPr>
            <a:spLocks noGrp="1"/>
          </p:cNvSpPr>
          <p:nvPr>
            <p:ph type="ftr" sz="quarter" idx="11"/>
          </p:nvPr>
        </p:nvSpPr>
        <p:spPr/>
        <p:txBody>
          <a:bodyPr/>
          <a:lstStyle/>
          <a:p>
            <a:r>
              <a:rPr lang="ru-RU"/>
              <a:t>Национален военен университет „Васил Левски“ Некласифицирана информация</a:t>
            </a:r>
            <a:endParaRPr lang="bg-BG" dirty="0"/>
          </a:p>
        </p:txBody>
      </p:sp>
      <p:sp>
        <p:nvSpPr>
          <p:cNvPr id="4" name="Контейнер за номер на слайда 3"/>
          <p:cNvSpPr>
            <a:spLocks noGrp="1"/>
          </p:cNvSpPr>
          <p:nvPr>
            <p:ph type="sldNum" sz="quarter" idx="12"/>
          </p:nvPr>
        </p:nvSpPr>
        <p:spPr/>
        <p:txBody>
          <a:bodyPr/>
          <a:lstStyle/>
          <a:p>
            <a:fld id="{309220AF-99D2-4088-BF11-A2536404386D}" type="slidenum">
              <a:rPr lang="en-GB" smtClean="0"/>
              <a:pPr/>
              <a:t>9</a:t>
            </a:fld>
            <a:endParaRPr lang="en-GB" dirty="0"/>
          </a:p>
        </p:txBody>
      </p:sp>
      <p:sp>
        <p:nvSpPr>
          <p:cNvPr id="5" name="Text Box 24"/>
          <p:cNvSpPr txBox="1">
            <a:spLocks noChangeArrowheads="1"/>
          </p:cNvSpPr>
          <p:nvPr/>
        </p:nvSpPr>
        <p:spPr bwMode="auto">
          <a:xfrm>
            <a:off x="4669968" y="891436"/>
            <a:ext cx="2892715"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rPr>
              <a:t>1.4 ВОДОСНАБДЯВАНЕ</a:t>
            </a:r>
          </a:p>
        </p:txBody>
      </p:sp>
      <p:sp>
        <p:nvSpPr>
          <p:cNvPr id="10" name="Text Box 24">
            <a:extLst>
              <a:ext uri="{FF2B5EF4-FFF2-40B4-BE49-F238E27FC236}">
                <a16:creationId xmlns:a16="http://schemas.microsoft.com/office/drawing/2014/main" id="{F352E8A9-E434-65C0-CE9E-CDD3A52F9B34}"/>
              </a:ext>
            </a:extLst>
          </p:cNvPr>
          <p:cNvSpPr txBox="1">
            <a:spLocks noChangeArrowheads="1"/>
          </p:cNvSpPr>
          <p:nvPr/>
        </p:nvSpPr>
        <p:spPr bwMode="auto">
          <a:xfrm>
            <a:off x="2091690" y="899891"/>
            <a:ext cx="7852410" cy="369332"/>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bg-BG" b="1" dirty="0">
                <a:effectLst>
                  <a:outerShdw blurRad="38100" dist="38100" dir="2700000" algn="tl">
                    <a:srgbClr val="FFFFFF"/>
                  </a:outerShdw>
                </a:effectLst>
                <a:latin typeface="Arial" panose="020B0604020202020204" pitchFamily="34" charset="0"/>
                <a:cs typeface="Arial" panose="020B0604020202020204" pitchFamily="34" charset="0"/>
              </a:rPr>
              <a:t>1</a:t>
            </a:r>
            <a:r>
              <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rPr>
              <a:t>. </a:t>
            </a:r>
            <a:r>
              <a:rPr lang="bg-BG" altLang="en-US" b="1" dirty="0">
                <a:effectLst>
                  <a:outerShdw blurRad="38100" dist="38100" dir="2700000" algn="tl">
                    <a:srgbClr val="C0C0C0"/>
                  </a:outerShdw>
                </a:effectLst>
                <a:latin typeface="Arial" panose="020B0604020202020204" pitchFamily="34" charset="0"/>
                <a:cs typeface="Arial" panose="020B0604020202020204" pitchFamily="34" charset="0"/>
              </a:rPr>
              <a:t>ОЦЕЛЯВАНЕ ПРИ ОТКРИВАНЕ НА НЕВЗРИВЕНИ БОЕПРИПАСИ</a:t>
            </a:r>
            <a:endParaRPr lang="bg-BG" altLang="bg-BG"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1" name="Rectangle 2"/>
          <p:cNvSpPr txBox="1">
            <a:spLocks noChangeArrowheads="1"/>
          </p:cNvSpPr>
          <p:nvPr/>
        </p:nvSpPr>
        <p:spPr bwMode="auto">
          <a:xfrm>
            <a:off x="1771650" y="1290753"/>
            <a:ext cx="3580993" cy="1227609"/>
          </a:xfrm>
          <a:prstGeom prst="rect">
            <a:avLst/>
          </a:prstGeom>
          <a:solidFill>
            <a:srgbClr val="20BC20"/>
          </a:solidFill>
        </p:spPr>
        <p:txBody>
          <a:bodyPr vert="horz" wrap="square" lIns="91440" tIns="45720" rIns="91440" bIns="45720" numCol="1" anchor="t" anchorCtr="0" compatLnSpc="1">
            <a:prstTxWarp prst="textNoShape">
              <a:avLst/>
            </a:prstTxWarp>
            <a:normAutofit fontScale="92500"/>
          </a:bodyPr>
          <a:lstStyle>
            <a:lvl1pPr marL="484188" indent="-484188" algn="l" rtl="0" eaLnBrk="0" fontAlgn="base" hangingPunct="0">
              <a:spcBef>
                <a:spcPct val="0"/>
              </a:spcBef>
              <a:spcAft>
                <a:spcPct val="0"/>
              </a:spcAft>
              <a:defRPr sz="42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indent="-484188" algn="l" rtl="0" eaLnBrk="0" fontAlgn="base" hangingPunct="0">
              <a:spcBef>
                <a:spcPct val="0"/>
              </a:spcBef>
              <a:spcAft>
                <a:spcPct val="0"/>
              </a:spcAft>
              <a:defRPr sz="4200">
                <a:solidFill>
                  <a:srgbClr val="FF5C9C"/>
                </a:solidFill>
                <a:latin typeface="Century Gothic" pitchFamily="34" charset="0"/>
              </a:defRPr>
            </a:lvl2pPr>
            <a:lvl3pPr marL="484188" indent="-484188" algn="l" rtl="0" eaLnBrk="0" fontAlgn="base" hangingPunct="0">
              <a:spcBef>
                <a:spcPct val="0"/>
              </a:spcBef>
              <a:spcAft>
                <a:spcPct val="0"/>
              </a:spcAft>
              <a:defRPr sz="4200">
                <a:solidFill>
                  <a:srgbClr val="FF5C9C"/>
                </a:solidFill>
                <a:latin typeface="Century Gothic" pitchFamily="34" charset="0"/>
              </a:defRPr>
            </a:lvl3pPr>
            <a:lvl4pPr marL="484188" indent="-484188" algn="l" rtl="0" eaLnBrk="0" fontAlgn="base" hangingPunct="0">
              <a:spcBef>
                <a:spcPct val="0"/>
              </a:spcBef>
              <a:spcAft>
                <a:spcPct val="0"/>
              </a:spcAft>
              <a:defRPr sz="4200">
                <a:solidFill>
                  <a:srgbClr val="FF5C9C"/>
                </a:solidFill>
                <a:latin typeface="Century Gothic" pitchFamily="34" charset="0"/>
              </a:defRPr>
            </a:lvl4pPr>
            <a:lvl5pPr marL="484188" indent="-484188" algn="l" rtl="0" eaLnBrk="0" fontAlgn="base" hangingPunct="0">
              <a:spcBef>
                <a:spcPct val="0"/>
              </a:spcBef>
              <a:spcAft>
                <a:spcPct val="0"/>
              </a:spcAft>
              <a:defRPr sz="4200">
                <a:solidFill>
                  <a:srgbClr val="FF5C9C"/>
                </a:solidFill>
                <a:latin typeface="Century Gothic" pitchFamily="34" charset="0"/>
              </a:defRPr>
            </a:lvl5pPr>
            <a:lvl6pPr marL="941388" indent="-484188" algn="l" rtl="0" fontAlgn="base">
              <a:spcBef>
                <a:spcPct val="0"/>
              </a:spcBef>
              <a:spcAft>
                <a:spcPct val="0"/>
              </a:spcAft>
              <a:defRPr sz="4200">
                <a:solidFill>
                  <a:srgbClr val="FF5C9C"/>
                </a:solidFill>
                <a:latin typeface="Century Gothic" pitchFamily="34" charset="0"/>
              </a:defRPr>
            </a:lvl6pPr>
            <a:lvl7pPr marL="1398588" indent="-484188" algn="l" rtl="0" fontAlgn="base">
              <a:spcBef>
                <a:spcPct val="0"/>
              </a:spcBef>
              <a:spcAft>
                <a:spcPct val="0"/>
              </a:spcAft>
              <a:defRPr sz="4200">
                <a:solidFill>
                  <a:srgbClr val="FF5C9C"/>
                </a:solidFill>
                <a:latin typeface="Century Gothic" pitchFamily="34" charset="0"/>
              </a:defRPr>
            </a:lvl7pPr>
            <a:lvl8pPr marL="1855788" indent="-484188" algn="l" rtl="0" fontAlgn="base">
              <a:spcBef>
                <a:spcPct val="0"/>
              </a:spcBef>
              <a:spcAft>
                <a:spcPct val="0"/>
              </a:spcAft>
              <a:defRPr sz="4200">
                <a:solidFill>
                  <a:srgbClr val="FF5C9C"/>
                </a:solidFill>
                <a:latin typeface="Century Gothic" pitchFamily="34" charset="0"/>
              </a:defRPr>
            </a:lvl8pPr>
            <a:lvl9pPr marL="2312988" indent="-484188" algn="l" rtl="0" fontAlgn="base">
              <a:spcBef>
                <a:spcPct val="0"/>
              </a:spcBef>
              <a:spcAft>
                <a:spcPct val="0"/>
              </a:spcAft>
              <a:defRPr sz="4200">
                <a:solidFill>
                  <a:srgbClr val="FF5C9C"/>
                </a:solidFill>
                <a:latin typeface="Century Gothic" pitchFamily="34" charset="0"/>
              </a:defRPr>
            </a:lvl9pPr>
          </a:lstStyle>
          <a:p>
            <a:pPr marL="484632"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uLnTx/>
                <a:uFillTx/>
                <a:latin typeface="Century Gothic"/>
                <a:ea typeface="+mj-ea"/>
                <a:cs typeface="+mj-cs"/>
              </a:rPr>
              <a:t>AXO </a:t>
            </a:r>
            <a:r>
              <a:rPr kumimoji="0" lang="bg-BG" sz="2400" b="0" i="0" u="none" strike="noStrike" kern="1200" cap="none" spc="0" normalizeH="0" baseline="0" noProof="0"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uLnTx/>
                <a:uFillTx/>
                <a:latin typeface="Century Gothic"/>
                <a:ea typeface="+mj-ea"/>
                <a:cs typeface="+mj-cs"/>
              </a:rPr>
              <a:t/>
            </a:r>
            <a:br>
              <a:rPr kumimoji="0" lang="bg-BG" sz="2400" b="0" i="0" u="none" strike="noStrike" kern="1200" cap="none" spc="0" normalizeH="0" baseline="0" noProof="0"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uLnTx/>
                <a:uFillTx/>
                <a:latin typeface="Century Gothic"/>
                <a:ea typeface="+mj-ea"/>
                <a:cs typeface="+mj-cs"/>
              </a:rPr>
            </a:br>
            <a:r>
              <a:rPr kumimoji="0" lang="bg-BG" sz="2400" b="0" i="0" u="none" strike="noStrike" kern="1200" cap="none" spc="0" normalizeH="0" baseline="0" noProof="0"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uLnTx/>
                <a:uFillTx/>
                <a:latin typeface="Century Gothic"/>
                <a:ea typeface="+mj-ea"/>
                <a:cs typeface="+mj-cs"/>
              </a:rPr>
              <a:t> </a:t>
            </a:r>
            <a:r>
              <a:rPr kumimoji="0" lang="en-US" sz="2400" b="0" i="0" u="none" strike="noStrike" kern="1200" cap="none" spc="0" normalizeH="0" baseline="0" noProof="0"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uLnTx/>
                <a:uFillTx/>
                <a:latin typeface="Century Gothic"/>
                <a:ea typeface="+mj-ea"/>
                <a:cs typeface="+mj-cs"/>
              </a:rPr>
              <a:t>Abandoned</a:t>
            </a:r>
            <a:r>
              <a:rPr kumimoji="0" lang="bg-BG" sz="2400" b="0" i="0" u="none" strike="noStrike" kern="1200" cap="none" spc="0" normalizeH="0" baseline="0" noProof="0"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uLnTx/>
                <a:uFillTx/>
                <a:latin typeface="Century Gothic"/>
                <a:ea typeface="+mj-ea"/>
                <a:cs typeface="+mj-cs"/>
              </a:rPr>
              <a:t> </a:t>
            </a:r>
            <a:r>
              <a:rPr kumimoji="0" lang="en-US" sz="2400" b="0" i="0" u="none" strike="noStrike" kern="1200" cap="none" spc="0" normalizeH="0" baseline="0" noProof="0"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uLnTx/>
                <a:uFillTx/>
                <a:latin typeface="Century Gothic"/>
                <a:ea typeface="+mj-ea"/>
                <a:cs typeface="+mj-cs"/>
              </a:rPr>
              <a:t>Explosive Ordnance</a:t>
            </a:r>
            <a:endParaRPr kumimoji="0" lang="bg-BG" sz="2400" b="0" i="0" u="none" strike="noStrike" kern="1200" cap="none" spc="0" normalizeH="0" baseline="0" noProof="0"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uLnTx/>
              <a:uFillTx/>
              <a:latin typeface="Century Gothic"/>
              <a:ea typeface="+mj-ea"/>
              <a:cs typeface="+mj-cs"/>
            </a:endParaRPr>
          </a:p>
        </p:txBody>
      </p:sp>
      <p:sp>
        <p:nvSpPr>
          <p:cNvPr id="12" name="Rectangle 9"/>
          <p:cNvSpPr>
            <a:spLocks noChangeArrowheads="1"/>
          </p:cNvSpPr>
          <p:nvPr/>
        </p:nvSpPr>
        <p:spPr bwMode="auto">
          <a:xfrm>
            <a:off x="6756718" y="1289767"/>
            <a:ext cx="3525837" cy="1223963"/>
          </a:xfrm>
          <a:prstGeom prst="rect">
            <a:avLst/>
          </a:prstGeom>
          <a:solidFill>
            <a:srgbClr val="20BC20"/>
          </a:solidFill>
          <a:ln>
            <a:noFill/>
          </a:ln>
          <a:effectLst/>
        </p:spPr>
        <p:txBody>
          <a:bodyPr/>
          <a:lstStyle/>
          <a:p>
            <a:pPr algn="ctr">
              <a:spcBef>
                <a:spcPct val="0"/>
              </a:spcBef>
              <a:defRPr/>
            </a:pPr>
            <a:r>
              <a:rPr lang="bg-BG" sz="2600" dirty="0">
                <a:solidFill>
                  <a:srgbClr val="D2D2D2"/>
                </a:solidFill>
                <a:effectLst>
                  <a:outerShdw blurRad="38100" dist="38100" dir="2700000" algn="tl">
                    <a:srgbClr val="000000"/>
                  </a:outerShdw>
                </a:effectLst>
                <a:latin typeface="Arial" pitchFamily="34" charset="0"/>
              </a:rPr>
              <a:t>Изоставени взривни бо</a:t>
            </a:r>
            <a:r>
              <a:rPr lang="en-US" sz="2600" dirty="0">
                <a:solidFill>
                  <a:srgbClr val="D2D2D2"/>
                </a:solidFill>
                <a:effectLst>
                  <a:outerShdw blurRad="38100" dist="38100" dir="2700000" algn="tl">
                    <a:srgbClr val="000000"/>
                  </a:outerShdw>
                </a:effectLst>
                <a:latin typeface="Arial" pitchFamily="34" charset="0"/>
              </a:rPr>
              <a:t>e</a:t>
            </a:r>
            <a:r>
              <a:rPr lang="bg-BG" sz="2600" dirty="0">
                <a:solidFill>
                  <a:srgbClr val="D2D2D2"/>
                </a:solidFill>
                <a:effectLst>
                  <a:outerShdw blurRad="38100" dist="38100" dir="2700000" algn="tl">
                    <a:srgbClr val="000000"/>
                  </a:outerShdw>
                </a:effectLst>
                <a:latin typeface="Arial" pitchFamily="34" charset="0"/>
              </a:rPr>
              <a:t>припаси</a:t>
            </a:r>
          </a:p>
        </p:txBody>
      </p:sp>
      <p:grpSp>
        <p:nvGrpSpPr>
          <p:cNvPr id="13" name="Group 6"/>
          <p:cNvGrpSpPr>
            <a:grpSpLocks/>
          </p:cNvGrpSpPr>
          <p:nvPr/>
        </p:nvGrpSpPr>
        <p:grpSpPr bwMode="auto">
          <a:xfrm>
            <a:off x="5744210" y="1730527"/>
            <a:ext cx="522288" cy="304800"/>
            <a:chOff x="2633" y="1481"/>
            <a:chExt cx="329" cy="192"/>
          </a:xfrm>
        </p:grpSpPr>
        <p:sp>
          <p:nvSpPr>
            <p:cNvPr id="14" name="Line 7"/>
            <p:cNvSpPr>
              <a:spLocks noChangeShapeType="1"/>
            </p:cNvSpPr>
            <p:nvPr/>
          </p:nvSpPr>
          <p:spPr bwMode="auto">
            <a:xfrm>
              <a:off x="2633" y="1481"/>
              <a:ext cx="320" cy="0"/>
            </a:xfrm>
            <a:prstGeom prst="line">
              <a:avLst/>
            </a:prstGeom>
            <a:noFill/>
            <a:ln w="76200">
              <a:solidFill>
                <a:srgbClr val="FF6600"/>
              </a:solidFill>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bg-BG">
                <a:solidFill>
                  <a:prstClr val="white"/>
                </a:solidFill>
                <a:latin typeface="Arial" pitchFamily="34" charset="0"/>
              </a:endParaRPr>
            </a:p>
          </p:txBody>
        </p:sp>
        <p:sp>
          <p:nvSpPr>
            <p:cNvPr id="15" name="Line 8"/>
            <p:cNvSpPr>
              <a:spLocks noChangeShapeType="1"/>
            </p:cNvSpPr>
            <p:nvPr/>
          </p:nvSpPr>
          <p:spPr bwMode="auto">
            <a:xfrm>
              <a:off x="2642" y="1673"/>
              <a:ext cx="320" cy="0"/>
            </a:xfrm>
            <a:prstGeom prst="line">
              <a:avLst/>
            </a:prstGeom>
            <a:noFill/>
            <a:ln w="76200">
              <a:solidFill>
                <a:srgbClr val="FF6600"/>
              </a:solidFill>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bg-BG">
                <a:solidFill>
                  <a:prstClr val="white"/>
                </a:solidFill>
                <a:latin typeface="Arial" pitchFamily="34" charset="0"/>
              </a:endParaRPr>
            </a:p>
          </p:txBody>
        </p:sp>
      </p:grpSp>
      <p:sp>
        <p:nvSpPr>
          <p:cNvPr id="16" name="Rectangle 3"/>
          <p:cNvSpPr txBox="1">
            <a:spLocks noChangeArrowheads="1"/>
          </p:cNvSpPr>
          <p:nvPr/>
        </p:nvSpPr>
        <p:spPr bwMode="auto">
          <a:xfrm>
            <a:off x="814388" y="2518363"/>
            <a:ext cx="10081260" cy="108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47675"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FF90B2"/>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447675" marR="0" lvl="0" indent="-382588" algn="ctr" defTabSz="914400" rtl="0" eaLnBrk="1" fontAlgn="base" latinLnBrk="0" hangingPunct="1">
              <a:lnSpc>
                <a:spcPct val="90000"/>
              </a:lnSpc>
              <a:spcBef>
                <a:spcPct val="20000"/>
              </a:spcBef>
              <a:spcAft>
                <a:spcPct val="0"/>
              </a:spcAft>
              <a:buClr>
                <a:srgbClr val="FF388C"/>
              </a:buClr>
              <a:buSzPct val="80000"/>
              <a:buFont typeface="Wingdings" pitchFamily="2" charset="2"/>
              <a:buNone/>
              <a:tabLst/>
              <a:defRPr/>
            </a:pPr>
            <a:r>
              <a:rPr kumimoji="0" lang="bg-BG" altLang="bg-BG" sz="2400" b="0" i="0" u="none" strike="noStrike" kern="1200" cap="none" spc="0" normalizeH="0" baseline="0" noProof="0" dirty="0">
                <a:ln>
                  <a:noFill/>
                </a:ln>
                <a:solidFill>
                  <a:sysClr val="windowText" lastClr="000000"/>
                </a:solidFill>
                <a:effectLst/>
                <a:uLnTx/>
                <a:uFillTx/>
                <a:latin typeface="Calibri" pitchFamily="34" charset="0"/>
                <a:ea typeface="+mn-ea"/>
                <a:cs typeface="+mn-cs"/>
              </a:rPr>
              <a:t>      Означава взривен боеприпас, който не е бил използван по време на въоръжен конфликт и който е бил изоставен или изхвърлен от страна по въоръжен конфликт и който вече не е под контрола на тази страна.</a:t>
            </a:r>
            <a:r>
              <a:rPr kumimoji="0" lang="bg-BG" altLang="bg-BG" sz="2400" b="0" i="0" u="none" strike="noStrike" kern="1200" cap="none" spc="0" normalizeH="0" baseline="0" noProof="0" dirty="0">
                <a:ln>
                  <a:noFill/>
                </a:ln>
                <a:solidFill>
                  <a:sysClr val="window" lastClr="FFFFFF"/>
                </a:solidFill>
                <a:effectLst/>
                <a:uLnTx/>
                <a:uFillTx/>
                <a:latin typeface="Calibri" pitchFamily="34" charset="0"/>
                <a:ea typeface="+mn-ea"/>
                <a:cs typeface="+mn-cs"/>
              </a:rPr>
              <a:t>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003" y="3714750"/>
            <a:ext cx="3810000" cy="241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7522" y="3714750"/>
            <a:ext cx="4013518" cy="2411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9635" y="3714751"/>
            <a:ext cx="3443597" cy="2411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804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51"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770" decel="100000"/>
                                        <p:tgtEl>
                                          <p:spTgt spid="12"/>
                                        </p:tgtEl>
                                      </p:cBhvr>
                                    </p:animEffect>
                                    <p:animScale>
                                      <p:cBhvr>
                                        <p:cTn id="14" dur="770" decel="100000"/>
                                        <p:tgtEl>
                                          <p:spTgt spid="12"/>
                                        </p:tgtEl>
                                      </p:cBhvr>
                                      <p:from x="10000" y="10000"/>
                                      <p:to x="200000" y="450000"/>
                                    </p:animScale>
                                    <p:animScale>
                                      <p:cBhvr>
                                        <p:cTn id="15" dur="1230" accel="100000" fill="hold">
                                          <p:stCondLst>
                                            <p:cond delay="770"/>
                                          </p:stCondLst>
                                        </p:cTn>
                                        <p:tgtEl>
                                          <p:spTgt spid="12"/>
                                        </p:tgtEl>
                                      </p:cBhvr>
                                      <p:from x="200000" y="450000"/>
                                      <p:to x="100000" y="100000"/>
                                    </p:animScale>
                                    <p:set>
                                      <p:cBhvr>
                                        <p:cTn id="16" dur="770" fill="hold"/>
                                        <p:tgtEl>
                                          <p:spTgt spid="12"/>
                                        </p:tgtEl>
                                        <p:attrNameLst>
                                          <p:attrName>ppt_x</p:attrName>
                                        </p:attrNameLst>
                                      </p:cBhvr>
                                      <p:to>
                                        <p:strVal val="(0.5)"/>
                                      </p:to>
                                    </p:set>
                                    <p:anim from="(0.5)" to="(#ppt_x)" calcmode="lin" valueType="num">
                                      <p:cBhvr>
                                        <p:cTn id="17" dur="1230" accel="100000" fill="hold">
                                          <p:stCondLst>
                                            <p:cond delay="770"/>
                                          </p:stCondLst>
                                        </p:cTn>
                                        <p:tgtEl>
                                          <p:spTgt spid="12"/>
                                        </p:tgtEl>
                                        <p:attrNameLst>
                                          <p:attrName>ppt_x</p:attrName>
                                        </p:attrNameLst>
                                      </p:cBhvr>
                                    </p:anim>
                                    <p:set>
                                      <p:cBhvr>
                                        <p:cTn id="18" dur="770" fill="hold"/>
                                        <p:tgtEl>
                                          <p:spTgt spid="12"/>
                                        </p:tgtEl>
                                        <p:attrNameLst>
                                          <p:attrName>ppt_y</p:attrName>
                                        </p:attrNameLst>
                                      </p:cBhvr>
                                      <p:to>
                                        <p:strVal val="(#ppt_y+0.4)"/>
                                      </p:to>
                                    </p:set>
                                    <p:anim from="(#ppt_y+0.4)" to="(#ppt_y)" calcmode="lin" valueType="num">
                                      <p:cBhvr>
                                        <p:cTn id="19" dur="1230" accel="100000" fill="hold">
                                          <p:stCondLst>
                                            <p:cond delay="770"/>
                                          </p:stCondLst>
                                        </p:cTn>
                                        <p:tgtEl>
                                          <p:spTgt spid="12"/>
                                        </p:tgtEl>
                                        <p:attrNameLst>
                                          <p:attrName>ppt_y</p:attrName>
                                        </p:attrNameLst>
                                      </p:cBhvr>
                                    </p:anim>
                                  </p:childTnLst>
                                </p:cTn>
                              </p:par>
                            </p:childTnLst>
                          </p:cTn>
                        </p:par>
                        <p:par>
                          <p:cTn id="20" fill="hold">
                            <p:stCondLst>
                              <p:cond delay="4000"/>
                            </p:stCondLst>
                            <p:childTnLst>
                              <p:par>
                                <p:cTn id="21" presetID="42"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5000"/>
                            </p:stCondLst>
                            <p:childTnLst>
                              <p:par>
                                <p:cTn id="27" presetID="6" presetClass="emph" presetSubtype="0" fill="hold" nodeType="afterEffect">
                                  <p:stCondLst>
                                    <p:cond delay="0"/>
                                  </p:stCondLst>
                                  <p:childTnLst>
                                    <p:animScale>
                                      <p:cBhvr>
                                        <p:cTn id="28" dur="1000" fill="hold"/>
                                        <p:tgtEl>
                                          <p:spTgt spid="13"/>
                                        </p:tgtEl>
                                      </p:cBhvr>
                                      <p:by x="150000" y="150000"/>
                                    </p:animScale>
                                  </p:childTnLst>
                                </p:cTn>
                              </p:par>
                            </p:childTnLst>
                          </p:cTn>
                        </p:par>
                        <p:par>
                          <p:cTn id="29" fill="hold">
                            <p:stCondLst>
                              <p:cond delay="6000"/>
                            </p:stCondLst>
                            <p:childTnLst>
                              <p:par>
                                <p:cTn id="30" presetID="42" presetClass="entr" presetSubtype="0" fill="hold" grpId="0" nodeType="afterEffect">
                                  <p:stCondLst>
                                    <p:cond delay="200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fade">
                                      <p:cBhvr>
                                        <p:cTn id="32" dur="1000"/>
                                        <p:tgtEl>
                                          <p:spTgt spid="16">
                                            <p:txEl>
                                              <p:pRg st="0" end="0"/>
                                            </p:txEl>
                                          </p:spTgt>
                                        </p:tgtEl>
                                      </p:cBhvr>
                                    </p:animEffect>
                                    <p:anim calcmode="lin" valueType="num">
                                      <p:cBhvr>
                                        <p:cTn id="3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тема">
  <a:themeElements>
    <a:clrScheme name="О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11529</TotalTime>
  <Words>4967</Words>
  <Application>Microsoft Office PowerPoint</Application>
  <PresentationFormat>Widescreen</PresentationFormat>
  <Paragraphs>397</Paragraphs>
  <Slides>36</Slides>
  <Notes>27</Notes>
  <HiddenSlides>0</HiddenSlides>
  <MMClips>0</MMClips>
  <ScaleCrop>false</ScaleCrop>
  <HeadingPairs>
    <vt:vector size="6" baseType="variant">
      <vt:variant>
        <vt:lpstr>Fonts Used</vt:lpstr>
      </vt:variant>
      <vt:variant>
        <vt:i4>9</vt:i4>
      </vt:variant>
      <vt:variant>
        <vt:lpstr>Theme</vt:lpstr>
      </vt:variant>
      <vt:variant>
        <vt:i4>18</vt:i4>
      </vt:variant>
      <vt:variant>
        <vt:lpstr>Slide Titles</vt:lpstr>
      </vt:variant>
      <vt:variant>
        <vt:i4>36</vt:i4>
      </vt:variant>
    </vt:vector>
  </HeadingPairs>
  <TitlesOfParts>
    <vt:vector size="63" baseType="lpstr">
      <vt:lpstr>Arabic Typesetting</vt:lpstr>
      <vt:lpstr>Arial</vt:lpstr>
      <vt:lpstr>Calibri</vt:lpstr>
      <vt:lpstr>Calibri Light</vt:lpstr>
      <vt:lpstr>Century Gothic</vt:lpstr>
      <vt:lpstr>Monotype Corsiva</vt:lpstr>
      <vt:lpstr>Times New Roman</vt:lpstr>
      <vt:lpstr>Trebuchet MS</vt:lpstr>
      <vt:lpstr>Wingdings</vt:lpstr>
      <vt:lpstr>Office Theme</vt:lpstr>
      <vt:lpstr>1_Office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ДОКЛАД на началника на НВУ „Васил Левски“ за състоянието и перспективите за развитие на университета</dc:title>
  <dc:creator>Nikolay Urumov</dc:creator>
  <cp:lastModifiedBy>Йордан Терзиев</cp:lastModifiedBy>
  <cp:revision>951</cp:revision>
  <cp:lastPrinted>2023-03-07T15:23:43Z</cp:lastPrinted>
  <dcterms:created xsi:type="dcterms:W3CDTF">2019-12-29T08:06:21Z</dcterms:created>
  <dcterms:modified xsi:type="dcterms:W3CDTF">2024-10-07T07:21:49Z</dcterms:modified>
</cp:coreProperties>
</file>