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51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12192000" cy="6858000"/>
  <p:notesSz cx="6797675" cy="9928225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82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45659" cy="4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50443" y="0"/>
            <a:ext cx="2945659" cy="4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9430091"/>
            <a:ext cx="2945659" cy="498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g-BG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" name="Google Shape;39;p1:notes"/>
          <p:cNvSpPr txBox="1">
            <a:spLocks noGrp="1"/>
          </p:cNvSpPr>
          <p:nvPr>
            <p:ph type="body" idx="1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/>
              <a:t>Уважаеми…………..</a:t>
            </a:r>
            <a:endParaRPr/>
          </a:p>
        </p:txBody>
      </p:sp>
      <p:sp>
        <p:nvSpPr>
          <p:cNvPr id="40" name="Google Shape;40;p1:notes"/>
          <p:cNvSpPr txBox="1">
            <a:spLocks noGrp="1"/>
          </p:cNvSpPr>
          <p:nvPr>
            <p:ph type="sldNum" idx="12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g-BG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0:notes"/>
          <p:cNvSpPr txBox="1">
            <a:spLocks noGrp="1"/>
          </p:cNvSpPr>
          <p:nvPr>
            <p:ph type="body" idx="1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11:notes"/>
          <p:cNvSpPr txBox="1">
            <a:spLocks noGrp="1"/>
          </p:cNvSpPr>
          <p:nvPr>
            <p:ph type="body" idx="1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8" name="Google Shape;218;p12:notes"/>
          <p:cNvSpPr txBox="1">
            <a:spLocks noGrp="1"/>
          </p:cNvSpPr>
          <p:nvPr>
            <p:ph type="body" idx="1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12:notes"/>
          <p:cNvSpPr txBox="1">
            <a:spLocks noGrp="1"/>
          </p:cNvSpPr>
          <p:nvPr>
            <p:ph type="sldNum" idx="12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g-BG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13:notes"/>
          <p:cNvSpPr txBox="1">
            <a:spLocks noGrp="1"/>
          </p:cNvSpPr>
          <p:nvPr>
            <p:ph type="body" idx="1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14:notes"/>
          <p:cNvSpPr txBox="1">
            <a:spLocks noGrp="1"/>
          </p:cNvSpPr>
          <p:nvPr>
            <p:ph type="body" idx="1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15:notes"/>
          <p:cNvSpPr txBox="1">
            <a:spLocks noGrp="1"/>
          </p:cNvSpPr>
          <p:nvPr>
            <p:ph type="body" idx="1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297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16:notes"/>
          <p:cNvSpPr txBox="1">
            <a:spLocks noGrp="1"/>
          </p:cNvSpPr>
          <p:nvPr>
            <p:ph type="body" idx="1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" name="Google Shape;309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17:notes"/>
          <p:cNvSpPr txBox="1">
            <a:spLocks noGrp="1"/>
          </p:cNvSpPr>
          <p:nvPr>
            <p:ph type="body" idx="1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1" name="Google Shape;321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18:notes"/>
          <p:cNvSpPr txBox="1">
            <a:spLocks noGrp="1"/>
          </p:cNvSpPr>
          <p:nvPr>
            <p:ph type="body" idx="1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19:notes"/>
          <p:cNvSpPr txBox="1">
            <a:spLocks noGrp="1"/>
          </p:cNvSpPr>
          <p:nvPr>
            <p:ph type="body" idx="1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" name="Google Shape;345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1" name="Google Shape;51;p2:notes"/>
          <p:cNvSpPr txBox="1">
            <a:spLocks noGrp="1"/>
          </p:cNvSpPr>
          <p:nvPr>
            <p:ph type="body" idx="1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2:notes"/>
          <p:cNvSpPr txBox="1">
            <a:spLocks noGrp="1"/>
          </p:cNvSpPr>
          <p:nvPr>
            <p:ph type="sldNum" idx="12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g-BG"/>
              <a:t>2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20:notes"/>
          <p:cNvSpPr txBox="1">
            <a:spLocks noGrp="1"/>
          </p:cNvSpPr>
          <p:nvPr>
            <p:ph type="body" idx="1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21:notes"/>
          <p:cNvSpPr txBox="1">
            <a:spLocks noGrp="1"/>
          </p:cNvSpPr>
          <p:nvPr>
            <p:ph type="body" idx="1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7" name="Google Shape;377;p22:notes"/>
          <p:cNvSpPr txBox="1">
            <a:spLocks noGrp="1"/>
          </p:cNvSpPr>
          <p:nvPr>
            <p:ph type="body" idx="1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0"/>
          </a:p>
        </p:txBody>
      </p:sp>
      <p:sp>
        <p:nvSpPr>
          <p:cNvPr id="378" name="Google Shape;378;p22:notes"/>
          <p:cNvSpPr txBox="1">
            <a:spLocks noGrp="1"/>
          </p:cNvSpPr>
          <p:nvPr>
            <p:ph type="sldNum" idx="12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g-BG"/>
              <a:t>22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:notes"/>
          <p:cNvSpPr txBox="1">
            <a:spLocks noGrp="1"/>
          </p:cNvSpPr>
          <p:nvPr>
            <p:ph type="body" idx="1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4:notes"/>
          <p:cNvSpPr txBox="1">
            <a:spLocks noGrp="1"/>
          </p:cNvSpPr>
          <p:nvPr>
            <p:ph type="body" idx="1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5:notes"/>
          <p:cNvSpPr txBox="1">
            <a:spLocks noGrp="1"/>
          </p:cNvSpPr>
          <p:nvPr>
            <p:ph type="body" idx="1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6:notes"/>
          <p:cNvSpPr txBox="1">
            <a:spLocks noGrp="1"/>
          </p:cNvSpPr>
          <p:nvPr>
            <p:ph type="body" idx="1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7:notes"/>
          <p:cNvSpPr txBox="1">
            <a:spLocks noGrp="1"/>
          </p:cNvSpPr>
          <p:nvPr>
            <p:ph type="body" idx="1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8:notes"/>
          <p:cNvSpPr txBox="1">
            <a:spLocks noGrp="1"/>
          </p:cNvSpPr>
          <p:nvPr>
            <p:ph type="body" idx="1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9:notes"/>
          <p:cNvSpPr txBox="1">
            <a:spLocks noGrp="1"/>
          </p:cNvSpPr>
          <p:nvPr>
            <p:ph type="body" idx="1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2"/>
          <p:cNvSpPr txBox="1">
            <a:spLocks noGrp="1"/>
          </p:cNvSpPr>
          <p:nvPr>
            <p:ph type="dt" idx="10"/>
          </p:nvPr>
        </p:nvSpPr>
        <p:spPr>
          <a:xfrm>
            <a:off x="0" y="6452636"/>
            <a:ext cx="3581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400" b="1">
                <a:solidFill>
                  <a:schemeClr val="dk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2"/>
          <p:cNvSpPr txBox="1">
            <a:spLocks noGrp="1"/>
          </p:cNvSpPr>
          <p:nvPr>
            <p:ph type="ftr" idx="11"/>
          </p:nvPr>
        </p:nvSpPr>
        <p:spPr>
          <a:xfrm>
            <a:off x="4038600" y="6400086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 b="1">
                <a:solidFill>
                  <a:schemeClr val="dk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"/>
          <p:cNvSpPr txBox="1">
            <a:spLocks noGrp="1"/>
          </p:cNvSpPr>
          <p:nvPr>
            <p:ph type="sldNum" idx="12"/>
          </p:nvPr>
        </p:nvSpPr>
        <p:spPr>
          <a:xfrm>
            <a:off x="8610600" y="6452636"/>
            <a:ext cx="3581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g-BG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dt" idx="10"/>
          </p:nvPr>
        </p:nvSpPr>
        <p:spPr>
          <a:xfrm>
            <a:off x="0" y="6452636"/>
            <a:ext cx="3581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400" b="1">
                <a:solidFill>
                  <a:schemeClr val="dk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ftr" idx="11"/>
          </p:nvPr>
        </p:nvSpPr>
        <p:spPr>
          <a:xfrm>
            <a:off x="4038600" y="6400086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 b="1">
                <a:solidFill>
                  <a:schemeClr val="dk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sldNum" idx="12"/>
          </p:nvPr>
        </p:nvSpPr>
        <p:spPr>
          <a:xfrm>
            <a:off x="8610600" y="6452636"/>
            <a:ext cx="3581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g-BG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лавие и 4 съдържания" type="fourObj">
  <p:cSld name="FOUR_OBJECTS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5384800" cy="2185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body" idx="2"/>
          </p:nvPr>
        </p:nvSpPr>
        <p:spPr>
          <a:xfrm>
            <a:off x="6197600" y="1600200"/>
            <a:ext cx="5384800" cy="2185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body" idx="3"/>
          </p:nvPr>
        </p:nvSpPr>
        <p:spPr>
          <a:xfrm>
            <a:off x="609600" y="3938589"/>
            <a:ext cx="5384800" cy="2187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" name="Google Shape;33;p4"/>
          <p:cNvSpPr txBox="1">
            <a:spLocks noGrp="1"/>
          </p:cNvSpPr>
          <p:nvPr>
            <p:ph type="body" idx="4"/>
          </p:nvPr>
        </p:nvSpPr>
        <p:spPr>
          <a:xfrm>
            <a:off x="6197600" y="3938589"/>
            <a:ext cx="5384800" cy="2187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" name="Google Shape;34;p4"/>
          <p:cNvSpPr txBox="1">
            <a:spLocks noGrp="1"/>
          </p:cNvSpPr>
          <p:nvPr>
            <p:ph type="dt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4"/>
          <p:cNvSpPr txBox="1">
            <a:spLocks noGrp="1"/>
          </p:cNvSpPr>
          <p:nvPr>
            <p:ph type="ft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4"/>
          <p:cNvSpPr txBox="1">
            <a:spLocks noGrp="1"/>
          </p:cNvSpPr>
          <p:nvPr>
            <p:ph type="sldNum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g-BG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dt" idx="10"/>
          </p:nvPr>
        </p:nvSpPr>
        <p:spPr>
          <a:xfrm>
            <a:off x="0" y="6452636"/>
            <a:ext cx="3581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ftr" idx="11"/>
          </p:nvPr>
        </p:nvSpPr>
        <p:spPr>
          <a:xfrm>
            <a:off x="4038600" y="6400086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sldNum" idx="12"/>
          </p:nvPr>
        </p:nvSpPr>
        <p:spPr>
          <a:xfrm>
            <a:off x="8610600" y="6452636"/>
            <a:ext cx="3581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g-BG"/>
              <a:t>‹#›</a:t>
            </a:fld>
            <a:endParaRPr/>
          </a:p>
        </p:txBody>
      </p:sp>
      <p:pic>
        <p:nvPicPr>
          <p:cNvPr id="13" name="Google Shape;13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634150" y="63500"/>
            <a:ext cx="482824" cy="612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" name="Google Shape;14;p1"/>
          <p:cNvCxnSpPr/>
          <p:nvPr/>
        </p:nvCxnSpPr>
        <p:spPr>
          <a:xfrm>
            <a:off x="88488" y="806243"/>
            <a:ext cx="12024000" cy="0"/>
          </a:xfrm>
          <a:prstGeom prst="straightConnector1">
            <a:avLst/>
          </a:prstGeom>
          <a:noFill/>
          <a:ln w="63500" cap="flat" cmpd="tri">
            <a:solidFill>
              <a:srgbClr val="FF0000"/>
            </a:solidFill>
            <a:prstDash val="solid"/>
            <a:miter lim="800000"/>
            <a:headEnd type="diamond" w="med" len="med"/>
            <a:tailEnd type="diamond" w="med" len="med"/>
          </a:ln>
        </p:spPr>
      </p:cxnSp>
      <p:cxnSp>
        <p:nvCxnSpPr>
          <p:cNvPr id="15" name="Google Shape;15;p1"/>
          <p:cNvCxnSpPr/>
          <p:nvPr/>
        </p:nvCxnSpPr>
        <p:spPr>
          <a:xfrm>
            <a:off x="84000" y="6334452"/>
            <a:ext cx="12024000" cy="0"/>
          </a:xfrm>
          <a:prstGeom prst="straightConnector1">
            <a:avLst/>
          </a:prstGeom>
          <a:noFill/>
          <a:ln w="63500" cap="flat" cmpd="tri">
            <a:solidFill>
              <a:srgbClr val="FF0000"/>
            </a:solidFill>
            <a:prstDash val="solid"/>
            <a:miter lim="800000"/>
            <a:headEnd type="diamond" w="med" len="med"/>
            <a:tailEnd type="diamond" w="med" len="med"/>
          </a:ln>
        </p:spPr>
      </p:cxnSp>
      <p:cxnSp>
        <p:nvCxnSpPr>
          <p:cNvPr id="16" name="Google Shape;16;p1"/>
          <p:cNvCxnSpPr/>
          <p:nvPr/>
        </p:nvCxnSpPr>
        <p:spPr>
          <a:xfrm>
            <a:off x="4038600" y="6645709"/>
            <a:ext cx="4114800" cy="0"/>
          </a:xfrm>
          <a:prstGeom prst="straightConnector1">
            <a:avLst/>
          </a:prstGeom>
          <a:noFill/>
          <a:ln w="222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7" name="Google Shape;17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158687" y="476466"/>
            <a:ext cx="1182374" cy="252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1"/>
          <p:cNvSpPr txBox="1"/>
          <p:nvPr/>
        </p:nvSpPr>
        <p:spPr>
          <a:xfrm>
            <a:off x="4447148" y="340856"/>
            <a:ext cx="5885795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2800" b="0" i="1" u="none" strike="noStrike" cap="none">
                <a:solidFill>
                  <a:schemeClr val="dk1"/>
                </a:solidFill>
                <a:latin typeface="Corsiva"/>
                <a:ea typeface="Corsiva"/>
                <a:cs typeface="Corsiva"/>
                <a:sym typeface="Corsiva"/>
              </a:rPr>
              <a:t>Времето е в нас и ние сме във времето...</a:t>
            </a:r>
            <a:endParaRPr sz="2800" b="0" i="1">
              <a:solidFill>
                <a:schemeClr val="dk1"/>
              </a:solidFill>
              <a:latin typeface="Corsiva"/>
              <a:ea typeface="Corsiva"/>
              <a:cs typeface="Corsiva"/>
              <a:sym typeface="Corsiva"/>
            </a:endParaRPr>
          </a:p>
        </p:txBody>
      </p:sp>
      <p:pic>
        <p:nvPicPr>
          <p:cNvPr id="19" name="Google Shape;19;p1" descr="A picture containing drawing, box, room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36003" y="63500"/>
            <a:ext cx="725586" cy="61200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g"/><Relationship Id="rId3" Type="http://schemas.openxmlformats.org/officeDocument/2006/relationships/image" Target="../media/image38.jpg"/><Relationship Id="rId7" Type="http://schemas.openxmlformats.org/officeDocument/2006/relationships/image" Target="../media/image4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g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g"/><Relationship Id="rId4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g"/><Relationship Id="rId5" Type="http://schemas.openxmlformats.org/officeDocument/2006/relationships/image" Target="../media/image49.jpg"/><Relationship Id="rId4" Type="http://schemas.openxmlformats.org/officeDocument/2006/relationships/image" Target="../media/image4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g"/><Relationship Id="rId4" Type="http://schemas.openxmlformats.org/officeDocument/2006/relationships/image" Target="../media/image52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jpg"/><Relationship Id="rId4" Type="http://schemas.openxmlformats.org/officeDocument/2006/relationships/image" Target="../media/image6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jpg"/><Relationship Id="rId4" Type="http://schemas.openxmlformats.org/officeDocument/2006/relationships/image" Target="../media/image65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jpg"/><Relationship Id="rId4" Type="http://schemas.openxmlformats.org/officeDocument/2006/relationships/image" Target="../media/image6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jpg"/><Relationship Id="rId4" Type="http://schemas.openxmlformats.org/officeDocument/2006/relationships/image" Target="../media/image71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jpg"/><Relationship Id="rId4" Type="http://schemas.openxmlformats.org/officeDocument/2006/relationships/image" Target="../media/image7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jp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g"/><Relationship Id="rId3" Type="http://schemas.openxmlformats.org/officeDocument/2006/relationships/image" Target="../media/image27.jpg"/><Relationship Id="rId7" Type="http://schemas.openxmlformats.org/officeDocument/2006/relationships/image" Target="../media/image3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g"/><Relationship Id="rId5" Type="http://schemas.openxmlformats.org/officeDocument/2006/relationships/image" Target="../media/image29.jpg"/><Relationship Id="rId4" Type="http://schemas.openxmlformats.org/officeDocument/2006/relationships/image" Target="../media/image28.jpg"/><Relationship Id="rId9" Type="http://schemas.openxmlformats.org/officeDocument/2006/relationships/image" Target="../media/image3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g"/><Relationship Id="rId5" Type="http://schemas.openxmlformats.org/officeDocument/2006/relationships/image" Target="../media/image36.jp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5"/>
          <p:cNvSpPr txBox="1"/>
          <p:nvPr/>
        </p:nvSpPr>
        <p:spPr>
          <a:xfrm>
            <a:off x="0" y="962053"/>
            <a:ext cx="1219200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НАЦИОНАЛЕН ВОЕНЕН УНИВЕРСИТЕТ „ВАСИЛ ЛЕВСКИ“</a:t>
            </a:r>
            <a:endParaRPr sz="2800" dirty="0">
              <a:solidFill>
                <a:srgbClr val="C00000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pic>
        <p:nvPicPr>
          <p:cNvPr id="43" name="Google Shape;43;p5" descr="1_Samo_Za_Videot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8031" y="1485273"/>
            <a:ext cx="4615131" cy="30863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Google Shape;44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48837" y="1485272"/>
            <a:ext cx="4615131" cy="3086369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Google Shape;45;p5"/>
          <p:cNvSpPr txBox="1">
            <a:spLocks noGrp="1"/>
          </p:cNvSpPr>
          <p:nvPr>
            <p:ph type="ftr" idx="11"/>
          </p:nvPr>
        </p:nvSpPr>
        <p:spPr>
          <a:xfrm>
            <a:off x="4038600" y="6400086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Национален военен университет „Васил Левски“ Некласифицирана информация</a:t>
            </a:r>
            <a:endParaRPr sz="1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" name="Google Shape;46;p5"/>
          <p:cNvSpPr txBox="1">
            <a:spLocks noGrp="1"/>
          </p:cNvSpPr>
          <p:nvPr>
            <p:ph type="sldNum" idx="12"/>
          </p:nvPr>
        </p:nvSpPr>
        <p:spPr>
          <a:xfrm>
            <a:off x="8610600" y="6452636"/>
            <a:ext cx="3581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g-BG"/>
              <a:t>1</a:t>
            </a:fld>
            <a:endParaRPr/>
          </a:p>
        </p:txBody>
      </p:sp>
      <p:pic>
        <p:nvPicPr>
          <p:cNvPr id="47" name="Google Shape;47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943162" y="1609579"/>
            <a:ext cx="2305675" cy="2837754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Google Shape;48;p5"/>
          <p:cNvSpPr/>
          <p:nvPr/>
        </p:nvSpPr>
        <p:spPr>
          <a:xfrm>
            <a:off x="940230" y="4746351"/>
            <a:ext cx="10311537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ЗАЩИТА НА НАСЕЛЕНИЕТО И КРИТИЧНАТА ИНФРАСТРУКТУРА И УЧАСТИЕ НА ВЪОРЪЖЕНИТЕ СИЛИ В СПАСИТЕЛНИ И ЕВАКУАЦИОННИ ДЕЙНОСТИ </a:t>
            </a:r>
            <a:endParaRPr sz="28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4"/>
          <p:cNvSpPr txBox="1">
            <a:spLocks noGrp="1"/>
          </p:cNvSpPr>
          <p:nvPr>
            <p:ph type="ftr" idx="11"/>
          </p:nvPr>
        </p:nvSpPr>
        <p:spPr>
          <a:xfrm>
            <a:off x="4038600" y="6400086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/>
              <a:t>Национален военен университет „Васил Левски“ Некласифицирана информация</a:t>
            </a:r>
            <a:endParaRPr/>
          </a:p>
        </p:txBody>
      </p:sp>
      <p:sp>
        <p:nvSpPr>
          <p:cNvPr id="184" name="Google Shape;184;p14"/>
          <p:cNvSpPr txBox="1">
            <a:spLocks noGrp="1"/>
          </p:cNvSpPr>
          <p:nvPr>
            <p:ph type="sldNum" idx="12"/>
          </p:nvPr>
        </p:nvSpPr>
        <p:spPr>
          <a:xfrm>
            <a:off x="8610600" y="6452636"/>
            <a:ext cx="3581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g-BG"/>
              <a:t>10</a:t>
            </a:fld>
            <a:endParaRPr/>
          </a:p>
        </p:txBody>
      </p:sp>
      <p:sp>
        <p:nvSpPr>
          <p:cNvPr id="185" name="Google Shape;185;p14"/>
          <p:cNvSpPr txBox="1"/>
          <p:nvPr/>
        </p:nvSpPr>
        <p:spPr>
          <a:xfrm>
            <a:off x="4533916" y="863943"/>
            <a:ext cx="1771062" cy="369332"/>
          </a:xfrm>
          <a:prstGeom prst="rect">
            <a:avLst/>
          </a:prstGeom>
          <a:solidFill>
            <a:srgbClr val="99FFCC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18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1.8 </a:t>
            </a:r>
            <a:r>
              <a:rPr lang="bg-BG" sz="1800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Транспорт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86" name="Google Shape;186;p14"/>
          <p:cNvGrpSpPr/>
          <p:nvPr/>
        </p:nvGrpSpPr>
        <p:grpSpPr>
          <a:xfrm>
            <a:off x="607391" y="1217831"/>
            <a:ext cx="10798546" cy="3797916"/>
            <a:chOff x="407" y="674"/>
            <a:chExt cx="5104" cy="2582"/>
          </a:xfrm>
        </p:grpSpPr>
        <p:cxnSp>
          <p:nvCxnSpPr>
            <p:cNvPr id="187" name="Google Shape;187;p14"/>
            <p:cNvCxnSpPr/>
            <p:nvPr/>
          </p:nvCxnSpPr>
          <p:spPr>
            <a:xfrm>
              <a:off x="2327" y="1520"/>
              <a:ext cx="1" cy="1"/>
            </a:xfrm>
            <a:prstGeom prst="straightConnector1">
              <a:avLst/>
            </a:pr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8" name="Google Shape;188;p14"/>
            <p:cNvCxnSpPr/>
            <p:nvPr/>
          </p:nvCxnSpPr>
          <p:spPr>
            <a:xfrm>
              <a:off x="1847" y="2269"/>
              <a:ext cx="1" cy="1"/>
            </a:xfrm>
            <a:prstGeom prst="straightConnector1">
              <a:avLst/>
            </a:pr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pic>
          <p:nvPicPr>
            <p:cNvPr id="189" name="Google Shape;189;p14" descr="TERETNA_GE_Mov_1100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27" y="935"/>
              <a:ext cx="1455" cy="9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0" name="Google Shape;190;p14" descr="P516001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196" y="961"/>
              <a:ext cx="1410" cy="93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1" name="Google Shape;191;p14" descr="Highway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407" y="2168"/>
              <a:ext cx="1451" cy="10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2" name="Google Shape;192;p14" descr="Docks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3924" y="952"/>
              <a:ext cx="1587" cy="93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3" name="Google Shape;193;p14"/>
            <p:cNvSpPr txBox="1"/>
            <p:nvPr/>
          </p:nvSpPr>
          <p:spPr>
            <a:xfrm>
              <a:off x="496" y="674"/>
              <a:ext cx="1317" cy="251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bg-BG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Железопътен транспорт</a:t>
              </a:r>
              <a:endParaRPr/>
            </a:p>
          </p:txBody>
        </p:sp>
        <p:sp>
          <p:nvSpPr>
            <p:cNvPr id="194" name="Google Shape;194;p14"/>
            <p:cNvSpPr txBox="1"/>
            <p:nvPr/>
          </p:nvSpPr>
          <p:spPr>
            <a:xfrm>
              <a:off x="2252" y="693"/>
              <a:ext cx="1298" cy="251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bg-BG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Въздушен транспорт</a:t>
              </a:r>
              <a:endParaRPr/>
            </a:p>
          </p:txBody>
        </p:sp>
        <p:sp>
          <p:nvSpPr>
            <p:cNvPr id="195" name="Google Shape;195;p14"/>
            <p:cNvSpPr txBox="1"/>
            <p:nvPr/>
          </p:nvSpPr>
          <p:spPr>
            <a:xfrm>
              <a:off x="4047" y="679"/>
              <a:ext cx="1154" cy="251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bg-BG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Морски транспорт</a:t>
              </a:r>
              <a:endParaRPr/>
            </a:p>
          </p:txBody>
        </p:sp>
        <p:sp>
          <p:nvSpPr>
            <p:cNvPr id="196" name="Google Shape;196;p14"/>
            <p:cNvSpPr txBox="1"/>
            <p:nvPr/>
          </p:nvSpPr>
          <p:spPr>
            <a:xfrm>
              <a:off x="710" y="1901"/>
              <a:ext cx="962" cy="251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bg-BG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Пътен транспорт</a:t>
              </a:r>
              <a:endParaRPr/>
            </a:p>
          </p:txBody>
        </p:sp>
        <p:sp>
          <p:nvSpPr>
            <p:cNvPr id="197" name="Google Shape;197;p14"/>
            <p:cNvSpPr txBox="1"/>
            <p:nvPr/>
          </p:nvSpPr>
          <p:spPr>
            <a:xfrm>
              <a:off x="2578" y="1901"/>
              <a:ext cx="522" cy="251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bg-BG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Мостове</a:t>
              </a:r>
              <a:endParaRPr/>
            </a:p>
          </p:txBody>
        </p:sp>
      </p:grpSp>
      <p:sp>
        <p:nvSpPr>
          <p:cNvPr id="198" name="Google Shape;198;p14"/>
          <p:cNvSpPr txBox="1"/>
          <p:nvPr/>
        </p:nvSpPr>
        <p:spPr>
          <a:xfrm>
            <a:off x="2657225" y="5030730"/>
            <a:ext cx="8748712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174625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16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ИНФРАСТРУКТУРНИ ОБЕКТИ В ТРАНСПОРТНИТЕ КОМУНИКАЦИИ СА: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4625" marR="0" lvl="0" indent="-17462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bg-BG" sz="16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жп линии;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4625" marR="0" lvl="0" indent="-17462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bg-BG" sz="16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мостове;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4625" marR="0" lvl="0" indent="-17462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bg-BG" sz="16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тунели;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4625" marR="0" lvl="0" indent="-17462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bg-BG" sz="16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гари и др.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99" name="Google Shape;199;p1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392383" y="3375402"/>
            <a:ext cx="2983141" cy="1634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1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048317" y="3395942"/>
            <a:ext cx="3357620" cy="1600355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14"/>
          <p:cNvSpPr txBox="1"/>
          <p:nvPr/>
        </p:nvSpPr>
        <p:spPr>
          <a:xfrm>
            <a:off x="9386392" y="3026610"/>
            <a:ext cx="1104396" cy="369332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Гари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15"/>
          <p:cNvSpPr txBox="1">
            <a:spLocks noGrp="1"/>
          </p:cNvSpPr>
          <p:nvPr>
            <p:ph type="ftr" idx="11"/>
          </p:nvPr>
        </p:nvSpPr>
        <p:spPr>
          <a:xfrm>
            <a:off x="4038600" y="6400086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/>
              <a:t>Национален военен университет „Васил Левски“ Некласифицирана информация</a:t>
            </a:r>
            <a:endParaRPr/>
          </a:p>
        </p:txBody>
      </p:sp>
      <p:sp>
        <p:nvSpPr>
          <p:cNvPr id="207" name="Google Shape;207;p15"/>
          <p:cNvSpPr txBox="1">
            <a:spLocks noGrp="1"/>
          </p:cNvSpPr>
          <p:nvPr>
            <p:ph type="sldNum" idx="12"/>
          </p:nvPr>
        </p:nvSpPr>
        <p:spPr>
          <a:xfrm>
            <a:off x="8610600" y="6452636"/>
            <a:ext cx="3581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g-BG"/>
              <a:t>11</a:t>
            </a:fld>
            <a:endParaRPr/>
          </a:p>
        </p:txBody>
      </p:sp>
      <p:sp>
        <p:nvSpPr>
          <p:cNvPr id="208" name="Google Shape;208;p15"/>
          <p:cNvSpPr txBox="1"/>
          <p:nvPr/>
        </p:nvSpPr>
        <p:spPr>
          <a:xfrm>
            <a:off x="4502515" y="886251"/>
            <a:ext cx="2312428" cy="369332"/>
          </a:xfrm>
          <a:prstGeom prst="rect">
            <a:avLst/>
          </a:prstGeom>
          <a:solidFill>
            <a:srgbClr val="99FFCC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1800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1.9 Промишленост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9" name="Google Shape;209;p15"/>
          <p:cNvSpPr txBox="1"/>
          <p:nvPr/>
        </p:nvSpPr>
        <p:spPr>
          <a:xfrm>
            <a:off x="2650137" y="4914722"/>
            <a:ext cx="8329612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174625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18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ИНФРАСТРУКТУРНИ ОБЕКТИ В ПРОМИШЛЕНОСТТА СА: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4625" marR="0" lvl="0" indent="-17462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bg-BG" sz="18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предприятия от леката промишленост;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4625" marR="0" lvl="0" indent="-17462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bg-BG" sz="18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предприятия от тежката промишленост;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4625" marR="0" lvl="0" indent="-17462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bg-BG" sz="18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предприятия от химическата промишленост.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4625" marR="0" lvl="0" indent="-7302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0" name="Google Shape;210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53400" y="1925511"/>
            <a:ext cx="3565358" cy="27988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15" descr="untitl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25090" y="1925511"/>
            <a:ext cx="3613483" cy="27988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15" descr="14_b[1]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09075" y="1925511"/>
            <a:ext cx="3513220" cy="2782971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p15"/>
          <p:cNvSpPr txBox="1"/>
          <p:nvPr/>
        </p:nvSpPr>
        <p:spPr>
          <a:xfrm>
            <a:off x="986388" y="1478892"/>
            <a:ext cx="2358595" cy="369332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Лека промишленост</a:t>
            </a:r>
            <a:endParaRPr/>
          </a:p>
        </p:txBody>
      </p:sp>
      <p:sp>
        <p:nvSpPr>
          <p:cNvPr id="214" name="Google Shape;214;p15"/>
          <p:cNvSpPr txBox="1"/>
          <p:nvPr/>
        </p:nvSpPr>
        <p:spPr>
          <a:xfrm>
            <a:off x="4853127" y="1478892"/>
            <a:ext cx="2485745" cy="369332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Тежка промишленост</a:t>
            </a:r>
            <a:endParaRPr/>
          </a:p>
        </p:txBody>
      </p:sp>
      <p:sp>
        <p:nvSpPr>
          <p:cNvPr id="215" name="Google Shape;215;p15"/>
          <p:cNvSpPr txBox="1"/>
          <p:nvPr/>
        </p:nvSpPr>
        <p:spPr>
          <a:xfrm>
            <a:off x="8430571" y="1478892"/>
            <a:ext cx="3011017" cy="369332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Химическа промишленост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16"/>
          <p:cNvSpPr txBox="1">
            <a:spLocks noGrp="1"/>
          </p:cNvSpPr>
          <p:nvPr>
            <p:ph type="ftr" idx="11"/>
          </p:nvPr>
        </p:nvSpPr>
        <p:spPr>
          <a:xfrm>
            <a:off x="4038600" y="6400086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/>
              <a:t>Национален военен университет „Васил Левски“ Некласифицирана информация</a:t>
            </a:r>
            <a:endParaRPr/>
          </a:p>
        </p:txBody>
      </p:sp>
      <p:sp>
        <p:nvSpPr>
          <p:cNvPr id="222" name="Google Shape;222;p16"/>
          <p:cNvSpPr txBox="1">
            <a:spLocks noGrp="1"/>
          </p:cNvSpPr>
          <p:nvPr>
            <p:ph type="sldNum" idx="12"/>
          </p:nvPr>
        </p:nvSpPr>
        <p:spPr>
          <a:xfrm>
            <a:off x="8610600" y="6452636"/>
            <a:ext cx="3581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g-BG"/>
              <a:t>12</a:t>
            </a:fld>
            <a:endParaRPr/>
          </a:p>
        </p:txBody>
      </p:sp>
      <p:sp>
        <p:nvSpPr>
          <p:cNvPr id="223" name="Google Shape;223;p16"/>
          <p:cNvSpPr txBox="1"/>
          <p:nvPr/>
        </p:nvSpPr>
        <p:spPr>
          <a:xfrm>
            <a:off x="3486342" y="884167"/>
            <a:ext cx="5384423" cy="369332"/>
          </a:xfrm>
          <a:prstGeom prst="rect">
            <a:avLst/>
          </a:prstGeom>
          <a:solidFill>
            <a:srgbClr val="99FFCC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1800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1.10 Отбрана и отбранителна промишленост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4" name="Google Shape;224;p16"/>
          <p:cNvSpPr txBox="1"/>
          <p:nvPr/>
        </p:nvSpPr>
        <p:spPr>
          <a:xfrm>
            <a:off x="2144716" y="4865261"/>
            <a:ext cx="9098213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174625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18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ИНФРАСТРУКТУРНИ ОБЕКТИ ЗА ОТБРАНAТА НА СТРАНАТА СА: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4625" marR="0" lvl="0" indent="-17462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bg-BG" sz="18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Пунктове за постоянна дислокация на войски;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4625" marR="0" lvl="0" indent="-17462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bg-BG" sz="18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Полигони;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4625" marR="0" lvl="0" indent="-17462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bg-BG" sz="18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Складове за военновременни запаси;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4625" marR="0" lvl="0" indent="-17462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bg-BG" sz="18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Заводи и предприятия </a:t>
            </a:r>
            <a:r>
              <a:rPr lang="bg-BG" sz="16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от промишлеността за военно временна продукция и др.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25" name="Google Shape;225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98906" y="2014647"/>
            <a:ext cx="2857962" cy="2844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137509" y="2021094"/>
            <a:ext cx="2845943" cy="2815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1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095999" y="2005089"/>
            <a:ext cx="2891589" cy="28605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1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02979" y="1997071"/>
            <a:ext cx="2788531" cy="2839624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16"/>
          <p:cNvSpPr txBox="1"/>
          <p:nvPr/>
        </p:nvSpPr>
        <p:spPr>
          <a:xfrm>
            <a:off x="265662" y="1542388"/>
            <a:ext cx="2663165" cy="369332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Постоянна дислокация</a:t>
            </a:r>
            <a:endParaRPr/>
          </a:p>
        </p:txBody>
      </p:sp>
      <p:sp>
        <p:nvSpPr>
          <p:cNvPr id="230" name="Google Shape;230;p16"/>
          <p:cNvSpPr txBox="1"/>
          <p:nvPr/>
        </p:nvSpPr>
        <p:spPr>
          <a:xfrm>
            <a:off x="3926857" y="1541740"/>
            <a:ext cx="1202060" cy="369332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Полигони</a:t>
            </a:r>
            <a:endParaRPr/>
          </a:p>
        </p:txBody>
      </p:sp>
      <p:sp>
        <p:nvSpPr>
          <p:cNvPr id="231" name="Google Shape;231;p16"/>
          <p:cNvSpPr txBox="1"/>
          <p:nvPr/>
        </p:nvSpPr>
        <p:spPr>
          <a:xfrm>
            <a:off x="6894821" y="1541740"/>
            <a:ext cx="1293945" cy="369332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Складове </a:t>
            </a:r>
            <a:endParaRPr/>
          </a:p>
        </p:txBody>
      </p:sp>
      <p:sp>
        <p:nvSpPr>
          <p:cNvPr id="232" name="Google Shape;232;p16"/>
          <p:cNvSpPr txBox="1"/>
          <p:nvPr/>
        </p:nvSpPr>
        <p:spPr>
          <a:xfrm>
            <a:off x="9668055" y="1541740"/>
            <a:ext cx="1784849" cy="369332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Военни заводи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17"/>
          <p:cNvSpPr txBox="1">
            <a:spLocks noGrp="1"/>
          </p:cNvSpPr>
          <p:nvPr>
            <p:ph type="ftr" idx="11"/>
          </p:nvPr>
        </p:nvSpPr>
        <p:spPr>
          <a:xfrm>
            <a:off x="4038600" y="6400086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/>
              <a:t>Национален военен университет „Васил Левски“ Некласифицирана информация</a:t>
            </a:r>
            <a:endParaRPr/>
          </a:p>
        </p:txBody>
      </p:sp>
      <p:sp>
        <p:nvSpPr>
          <p:cNvPr id="238" name="Google Shape;238;p17"/>
          <p:cNvSpPr txBox="1">
            <a:spLocks noGrp="1"/>
          </p:cNvSpPr>
          <p:nvPr>
            <p:ph type="sldNum" idx="12"/>
          </p:nvPr>
        </p:nvSpPr>
        <p:spPr>
          <a:xfrm>
            <a:off x="8610600" y="6452636"/>
            <a:ext cx="3581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g-BG"/>
              <a:t>13</a:t>
            </a:fld>
            <a:endParaRPr/>
          </a:p>
        </p:txBody>
      </p:sp>
      <p:sp>
        <p:nvSpPr>
          <p:cNvPr id="239" name="Google Shape;239;p17"/>
          <p:cNvSpPr txBox="1"/>
          <p:nvPr/>
        </p:nvSpPr>
        <p:spPr>
          <a:xfrm>
            <a:off x="2668651" y="890808"/>
            <a:ext cx="8191410" cy="369332"/>
          </a:xfrm>
          <a:prstGeom prst="rect">
            <a:avLst/>
          </a:prstGeom>
          <a:solidFill>
            <a:srgbClr val="99FFCC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1800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2. СПАСИТЕЛНИ ДЕЙНОСТИ С УЧАСТИЕТО НА ВЪОРЪЖЕНИТЕ СИЛИ</a:t>
            </a:r>
            <a:endParaRPr sz="1800" b="1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40" name="Google Shape;240;p17"/>
          <p:cNvSpPr/>
          <p:nvPr/>
        </p:nvSpPr>
        <p:spPr>
          <a:xfrm>
            <a:off x="28268" y="1441230"/>
            <a:ext cx="7847371" cy="452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bg-BG" sz="18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      Операциите по търсене и спасяване са операции, при които се използват сили и средства за откриване местонахождението на хора, попаднали в бедствено положение, и за извеждането им на безопасно място или в лечебно заведение. 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80000" marR="0" lvl="0" indent="-657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bg-BG" sz="18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      Мястото на формированията от БА при  спасителни дейности се определя в зависимост от създалата се обстановка. Те могат да действат самостоятелно, когато това е възможно и съвместно при сложна обстановка във взаимодействие с формированията от Главна дирекция "Пожарна безопасност и защита на населението" и органите на местната администрация и местното самоуправление.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80000" marR="0" lvl="0" indent="-657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bg-BG" sz="18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     Помощта за всеки кораб, самолет или човек, изпаднали в беда, обслужва национални интереси и е установена международна практика, базираща се на традиционните хуманитарни задължения и международното право. 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41" name="Google Shape;241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28652" y="3882104"/>
            <a:ext cx="2181225" cy="1428750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17"/>
          <p:cNvSpPr/>
          <p:nvPr/>
        </p:nvSpPr>
        <p:spPr>
          <a:xfrm>
            <a:off x="707308" y="4769579"/>
            <a:ext cx="851058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4000" tIns="0" rIns="0" bIns="0" anchor="t" anchorCtr="0">
            <a:noAutofit/>
          </a:bodyPr>
          <a:lstStyle/>
          <a:p>
            <a:pPr marL="169863" marR="0" lvl="0" indent="469900" algn="just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400"/>
              <a:buFont typeface="Times New Roman"/>
              <a:buNone/>
            </a:pPr>
            <a:r>
              <a:rPr lang="bg-BG" sz="2400" b="1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3" name="Google Shape;243;p17" descr="20060418_1_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923570" y="1378205"/>
            <a:ext cx="2043812" cy="172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17" descr="00780570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967382" y="1378206"/>
            <a:ext cx="2043813" cy="1727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18"/>
          <p:cNvSpPr txBox="1">
            <a:spLocks noGrp="1"/>
          </p:cNvSpPr>
          <p:nvPr>
            <p:ph type="ftr" idx="11"/>
          </p:nvPr>
        </p:nvSpPr>
        <p:spPr>
          <a:xfrm>
            <a:off x="4038600" y="6400086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/>
              <a:t>Национален военен университет „Васил Левски“ Некласифицирана информация</a:t>
            </a:r>
            <a:endParaRPr/>
          </a:p>
        </p:txBody>
      </p:sp>
      <p:sp>
        <p:nvSpPr>
          <p:cNvPr id="250" name="Google Shape;250;p18"/>
          <p:cNvSpPr txBox="1">
            <a:spLocks noGrp="1"/>
          </p:cNvSpPr>
          <p:nvPr>
            <p:ph type="sldNum" idx="12"/>
          </p:nvPr>
        </p:nvSpPr>
        <p:spPr>
          <a:xfrm>
            <a:off x="8610600" y="6452636"/>
            <a:ext cx="3581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g-BG"/>
              <a:t>14</a:t>
            </a:fld>
            <a:endParaRPr/>
          </a:p>
        </p:txBody>
      </p:sp>
      <p:grpSp>
        <p:nvGrpSpPr>
          <p:cNvPr id="251" name="Google Shape;251;p18"/>
          <p:cNvGrpSpPr/>
          <p:nvPr/>
        </p:nvGrpSpPr>
        <p:grpSpPr>
          <a:xfrm>
            <a:off x="530977" y="1700281"/>
            <a:ext cx="11189899" cy="4538732"/>
            <a:chOff x="762000" y="1866900"/>
            <a:chExt cx="5706964" cy="5157128"/>
          </a:xfrm>
        </p:grpSpPr>
        <p:sp>
          <p:nvSpPr>
            <p:cNvPr id="252" name="Google Shape;252;p18"/>
            <p:cNvSpPr txBox="1"/>
            <p:nvPr/>
          </p:nvSpPr>
          <p:spPr>
            <a:xfrm>
              <a:off x="1219201" y="1866900"/>
              <a:ext cx="1540510" cy="419100"/>
            </a:xfrm>
            <a:prstGeom prst="rect">
              <a:avLst/>
            </a:prstGeom>
            <a:solidFill>
              <a:srgbClr val="FF0000"/>
            </a:solidFill>
            <a:ln w="76200" cap="flat" cmpd="tri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Times New Roman"/>
                <a:buNone/>
              </a:pPr>
              <a:r>
                <a:rPr lang="bg-BG" sz="1600" b="1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Министър на отбраната</a:t>
              </a:r>
              <a:endParaRPr/>
            </a:p>
          </p:txBody>
        </p:sp>
        <p:sp>
          <p:nvSpPr>
            <p:cNvPr id="253" name="Google Shape;253;p18"/>
            <p:cNvSpPr txBox="1"/>
            <p:nvPr/>
          </p:nvSpPr>
          <p:spPr>
            <a:xfrm>
              <a:off x="1219201" y="3009900"/>
              <a:ext cx="1540510" cy="419100"/>
            </a:xfrm>
            <a:prstGeom prst="rect">
              <a:avLst/>
            </a:prstGeom>
            <a:solidFill>
              <a:srgbClr val="00FFFF"/>
            </a:solidFill>
            <a:ln w="57150" cap="flat" cmpd="thickThin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Times New Roman"/>
                <a:buNone/>
              </a:pPr>
              <a:r>
                <a:rPr lang="bg-BG" sz="1600" b="1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Началник на отбраната</a:t>
              </a:r>
              <a:endParaRPr/>
            </a:p>
          </p:txBody>
        </p:sp>
        <p:cxnSp>
          <p:nvCxnSpPr>
            <p:cNvPr id="254" name="Google Shape;254;p18"/>
            <p:cNvCxnSpPr/>
            <p:nvPr/>
          </p:nvCxnSpPr>
          <p:spPr>
            <a:xfrm rot="10800000">
              <a:off x="1790060" y="2323261"/>
              <a:ext cx="0" cy="638543"/>
            </a:xfrm>
            <a:prstGeom prst="straightConnector1">
              <a:avLst/>
            </a:prstGeom>
            <a:noFill/>
            <a:ln w="38100" cap="flat" cmpd="sng">
              <a:solidFill>
                <a:srgbClr val="99FF99"/>
              </a:solidFill>
              <a:prstDash val="solid"/>
              <a:round/>
              <a:headEnd type="none" w="med" len="med"/>
              <a:tailEnd type="stealth" w="med" len="med"/>
            </a:ln>
            <a:effectLst>
              <a:outerShdw dist="23000" dir="5400000" rotWithShape="0">
                <a:srgbClr val="000000">
                  <a:alpha val="34901"/>
                </a:srgbClr>
              </a:outerShdw>
            </a:effectLst>
          </p:spPr>
        </p:cxnSp>
        <p:cxnSp>
          <p:nvCxnSpPr>
            <p:cNvPr id="255" name="Google Shape;255;p18"/>
            <p:cNvCxnSpPr/>
            <p:nvPr/>
          </p:nvCxnSpPr>
          <p:spPr>
            <a:xfrm>
              <a:off x="2309372" y="2323261"/>
              <a:ext cx="0" cy="687245"/>
            </a:xfrm>
            <a:prstGeom prst="straightConnector1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med" len="med"/>
              <a:tailEnd type="stealth" w="med" len="med"/>
            </a:ln>
            <a:effectLst>
              <a:outerShdw dist="23000" dir="5400000" rotWithShape="0">
                <a:srgbClr val="000000">
                  <a:alpha val="34901"/>
                </a:srgbClr>
              </a:outerShdw>
            </a:effectLst>
          </p:spPr>
        </p:cxnSp>
        <p:sp>
          <p:nvSpPr>
            <p:cNvPr id="256" name="Google Shape;256;p18"/>
            <p:cNvSpPr txBox="1"/>
            <p:nvPr/>
          </p:nvSpPr>
          <p:spPr>
            <a:xfrm>
              <a:off x="990600" y="2514601"/>
              <a:ext cx="685800" cy="304800"/>
            </a:xfrm>
            <a:prstGeom prst="rect">
              <a:avLst/>
            </a:prstGeom>
            <a:solidFill>
              <a:srgbClr val="00FFFF"/>
            </a:solidFill>
            <a:ln w="9525" cap="flat" cmpd="sng">
              <a:solidFill>
                <a:srgbClr val="00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Times New Roman"/>
                <a:buNone/>
              </a:pPr>
              <a:r>
                <a:rPr lang="bg-BG" sz="12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Доклад</a:t>
              </a:r>
              <a:endParaRPr sz="12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57" name="Google Shape;257;p18"/>
            <p:cNvSpPr txBox="1"/>
            <p:nvPr/>
          </p:nvSpPr>
          <p:spPr>
            <a:xfrm>
              <a:off x="2439397" y="2542275"/>
              <a:ext cx="778574" cy="305450"/>
            </a:xfrm>
            <a:prstGeom prst="rect">
              <a:avLst/>
            </a:prstGeom>
            <a:solidFill>
              <a:srgbClr val="00FFFF"/>
            </a:solidFill>
            <a:ln w="9525" cap="flat" cmpd="sng">
              <a:solidFill>
                <a:srgbClr val="00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Times New Roman"/>
                <a:buNone/>
              </a:pPr>
              <a:r>
                <a:rPr lang="bg-BG" sz="12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Разрешение</a:t>
              </a:r>
              <a:endParaRPr sz="12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58" name="Google Shape;258;p18"/>
            <p:cNvSpPr txBox="1"/>
            <p:nvPr/>
          </p:nvSpPr>
          <p:spPr>
            <a:xfrm>
              <a:off x="1219201" y="4152900"/>
              <a:ext cx="1540510" cy="419100"/>
            </a:xfrm>
            <a:prstGeom prst="rect">
              <a:avLst/>
            </a:prstGeom>
            <a:solidFill>
              <a:srgbClr val="3366FF"/>
            </a:solidFill>
            <a:ln w="38100" cap="flat" cmpd="dbl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alibri"/>
                <a:buNone/>
              </a:pPr>
              <a:r>
                <a:rPr lang="bg-BG" sz="16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Военен команден център</a:t>
              </a:r>
              <a:endParaRPr sz="1600" b="1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endParaRPr>
            </a:p>
          </p:txBody>
        </p:sp>
        <p:cxnSp>
          <p:nvCxnSpPr>
            <p:cNvPr id="259" name="Google Shape;259;p18"/>
            <p:cNvCxnSpPr/>
            <p:nvPr/>
          </p:nvCxnSpPr>
          <p:spPr>
            <a:xfrm rot="10800000">
              <a:off x="1790060" y="3466866"/>
              <a:ext cx="0" cy="638543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miter lim="800000"/>
              <a:headEnd type="none" w="med" len="med"/>
              <a:tailEnd type="stealth" w="med" len="med"/>
            </a:ln>
          </p:spPr>
        </p:cxnSp>
        <p:cxnSp>
          <p:nvCxnSpPr>
            <p:cNvPr id="260" name="Google Shape;260;p18"/>
            <p:cNvCxnSpPr/>
            <p:nvPr/>
          </p:nvCxnSpPr>
          <p:spPr>
            <a:xfrm>
              <a:off x="2320573" y="3419968"/>
              <a:ext cx="0" cy="685442"/>
            </a:xfrm>
            <a:prstGeom prst="straightConnector1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med" len="med"/>
              <a:tailEnd type="stealth" w="med" len="med"/>
            </a:ln>
            <a:effectLst>
              <a:outerShdw dist="23000" dir="5400000" rotWithShape="0">
                <a:srgbClr val="000000">
                  <a:alpha val="34901"/>
                </a:srgbClr>
              </a:outerShdw>
            </a:effectLst>
          </p:spPr>
        </p:cxnSp>
        <p:cxnSp>
          <p:nvCxnSpPr>
            <p:cNvPr id="261" name="Google Shape;261;p18"/>
            <p:cNvCxnSpPr/>
            <p:nvPr/>
          </p:nvCxnSpPr>
          <p:spPr>
            <a:xfrm rot="10800000">
              <a:off x="1790060" y="4610472"/>
              <a:ext cx="0" cy="1181485"/>
            </a:xfrm>
            <a:prstGeom prst="straightConnector1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med" len="med"/>
              <a:tailEnd type="stealth" w="med" len="med"/>
            </a:ln>
            <a:effectLst>
              <a:outerShdw dist="23000" dir="5400000" rotWithShape="0">
                <a:srgbClr val="000000">
                  <a:alpha val="34901"/>
                </a:srgbClr>
              </a:outerShdw>
            </a:effectLst>
          </p:spPr>
        </p:cxnSp>
        <p:sp>
          <p:nvSpPr>
            <p:cNvPr id="262" name="Google Shape;262;p18"/>
            <p:cNvSpPr txBox="1"/>
            <p:nvPr/>
          </p:nvSpPr>
          <p:spPr>
            <a:xfrm>
              <a:off x="1038175" y="4865122"/>
              <a:ext cx="685801" cy="304800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Times New Roman"/>
                <a:buNone/>
              </a:pPr>
              <a:r>
                <a:rPr lang="bg-BG" sz="1200" b="1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искане</a:t>
              </a:r>
              <a:endParaRPr sz="12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63" name="Google Shape;263;p18"/>
            <p:cNvSpPr txBox="1"/>
            <p:nvPr/>
          </p:nvSpPr>
          <p:spPr>
            <a:xfrm>
              <a:off x="1905000" y="4800600"/>
              <a:ext cx="993822" cy="594522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Times New Roman"/>
                <a:buNone/>
              </a:pPr>
              <a:r>
                <a:rPr lang="bg-BG" sz="1100" b="1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По Телефон</a:t>
              </a:r>
              <a:endParaRPr/>
            </a:p>
            <a:p>
              <a:pPr marL="0" marR="0" lvl="0" indent="0" algn="ctr" rtl="0">
                <a:spcBef>
                  <a:spcPts val="100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Times New Roman"/>
                <a:buNone/>
              </a:pPr>
              <a:r>
                <a:rPr lang="bg-BG" sz="1100" b="1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По Факс</a:t>
              </a:r>
              <a:endParaRPr sz="18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64" name="Google Shape;264;p18"/>
            <p:cNvSpPr txBox="1"/>
            <p:nvPr/>
          </p:nvSpPr>
          <p:spPr>
            <a:xfrm>
              <a:off x="762000" y="5524500"/>
              <a:ext cx="1840865" cy="342900"/>
            </a:xfrm>
            <a:prstGeom prst="rect">
              <a:avLst/>
            </a:prstGeom>
            <a:solidFill>
              <a:srgbClr val="00FF00"/>
            </a:solidFill>
            <a:ln w="9525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rPr lang="bg-BG" sz="14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Областен управител</a:t>
              </a:r>
              <a:endParaRPr sz="1800" b="1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endParaRPr>
            </a:p>
          </p:txBody>
        </p:sp>
        <p:sp>
          <p:nvSpPr>
            <p:cNvPr id="265" name="Google Shape;265;p18"/>
            <p:cNvSpPr txBox="1"/>
            <p:nvPr/>
          </p:nvSpPr>
          <p:spPr>
            <a:xfrm>
              <a:off x="762000" y="5867399"/>
              <a:ext cx="1840865" cy="365412"/>
            </a:xfrm>
            <a:prstGeom prst="rect">
              <a:avLst/>
            </a:prstGeom>
            <a:solidFill>
              <a:srgbClr val="339966"/>
            </a:solidFill>
            <a:ln w="9525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rPr lang="bg-BG" sz="14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Областен съвет за сигурност</a:t>
              </a:r>
              <a:endParaRPr sz="1800" b="1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endParaRPr>
            </a:p>
          </p:txBody>
        </p:sp>
        <p:sp>
          <p:nvSpPr>
            <p:cNvPr id="266" name="Google Shape;266;p18"/>
            <p:cNvSpPr txBox="1"/>
            <p:nvPr/>
          </p:nvSpPr>
          <p:spPr>
            <a:xfrm>
              <a:off x="2464226" y="6364233"/>
              <a:ext cx="1507490" cy="302895"/>
            </a:xfrm>
            <a:prstGeom prst="rect">
              <a:avLst/>
            </a:prstGeom>
            <a:solidFill>
              <a:srgbClr val="FFCC00"/>
            </a:solidFill>
            <a:ln w="9525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rPr lang="bg-BG" sz="14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Кмет на община</a:t>
              </a:r>
              <a:endParaRPr sz="1800" b="1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endParaRPr>
            </a:p>
          </p:txBody>
        </p:sp>
        <p:sp>
          <p:nvSpPr>
            <p:cNvPr id="267" name="Google Shape;267;p18"/>
            <p:cNvSpPr txBox="1"/>
            <p:nvPr/>
          </p:nvSpPr>
          <p:spPr>
            <a:xfrm>
              <a:off x="2455545" y="6681128"/>
              <a:ext cx="2601595" cy="342900"/>
            </a:xfrm>
            <a:prstGeom prst="rect">
              <a:avLst/>
            </a:prstGeom>
            <a:solidFill>
              <a:srgbClr val="FF9900"/>
            </a:solidFill>
            <a:ln w="9525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rPr lang="bg-BG" sz="14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Общински съвет за сигурност</a:t>
              </a:r>
              <a:endParaRPr sz="1800" b="1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endParaRPr>
            </a:p>
          </p:txBody>
        </p:sp>
        <p:cxnSp>
          <p:nvCxnSpPr>
            <p:cNvPr id="268" name="Google Shape;268;p18"/>
            <p:cNvCxnSpPr/>
            <p:nvPr/>
          </p:nvCxnSpPr>
          <p:spPr>
            <a:xfrm rot="-5400000">
              <a:off x="1598136" y="6438881"/>
              <a:ext cx="382404" cy="1443"/>
            </a:xfrm>
            <a:prstGeom prst="straightConnector1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med" len="med"/>
              <a:tailEnd type="stealth" w="med" len="med"/>
            </a:ln>
            <a:effectLst>
              <a:outerShdw dist="23000" dir="5400000" rotWithShape="0">
                <a:srgbClr val="000000">
                  <a:alpha val="34901"/>
                </a:srgbClr>
              </a:outerShdw>
            </a:effectLst>
          </p:spPr>
        </p:cxnSp>
        <p:sp>
          <p:nvSpPr>
            <p:cNvPr id="269" name="Google Shape;269;p18"/>
            <p:cNvSpPr txBox="1"/>
            <p:nvPr/>
          </p:nvSpPr>
          <p:spPr>
            <a:xfrm>
              <a:off x="2993101" y="5543434"/>
              <a:ext cx="3475863" cy="446674"/>
            </a:xfrm>
            <a:prstGeom prst="rect">
              <a:avLst/>
            </a:prstGeom>
            <a:solidFill>
              <a:srgbClr val="3366FF"/>
            </a:solidFill>
            <a:ln w="9525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rPr lang="bg-BG" sz="14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Военни формирования</a:t>
              </a:r>
              <a:endParaRPr sz="1800" b="1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endParaRPr>
            </a:p>
          </p:txBody>
        </p:sp>
        <p:cxnSp>
          <p:nvCxnSpPr>
            <p:cNvPr id="270" name="Google Shape;270;p18"/>
            <p:cNvCxnSpPr/>
            <p:nvPr/>
          </p:nvCxnSpPr>
          <p:spPr>
            <a:xfrm>
              <a:off x="2759711" y="4359743"/>
              <a:ext cx="3513829" cy="20310"/>
            </a:xfrm>
            <a:prstGeom prst="straightConnector1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23000" dir="5400000" rotWithShape="0">
                <a:srgbClr val="000000">
                  <a:alpha val="34901"/>
                </a:srgbClr>
              </a:outerShdw>
            </a:effectLst>
          </p:spPr>
        </p:cxnSp>
        <p:cxnSp>
          <p:nvCxnSpPr>
            <p:cNvPr id="271" name="Google Shape;271;p18"/>
            <p:cNvCxnSpPr/>
            <p:nvPr/>
          </p:nvCxnSpPr>
          <p:spPr>
            <a:xfrm>
              <a:off x="3752127" y="4410251"/>
              <a:ext cx="0" cy="400442"/>
            </a:xfrm>
            <a:prstGeom prst="straightConnector1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med" len="med"/>
              <a:tailEnd type="stealth" w="med" len="med"/>
            </a:ln>
            <a:effectLst>
              <a:outerShdw dist="23000" dir="5400000" rotWithShape="0">
                <a:srgbClr val="000000">
                  <a:alpha val="34901"/>
                </a:srgbClr>
              </a:outerShdw>
            </a:effectLst>
          </p:spPr>
        </p:cxnSp>
        <p:cxnSp>
          <p:nvCxnSpPr>
            <p:cNvPr id="272" name="Google Shape;272;p18"/>
            <p:cNvCxnSpPr/>
            <p:nvPr/>
          </p:nvCxnSpPr>
          <p:spPr>
            <a:xfrm>
              <a:off x="4248761" y="4355753"/>
              <a:ext cx="0" cy="400442"/>
            </a:xfrm>
            <a:prstGeom prst="straightConnector1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med" len="med"/>
              <a:tailEnd type="stealth" w="med" len="med"/>
            </a:ln>
            <a:effectLst>
              <a:outerShdw dist="23000" dir="5400000" rotWithShape="0">
                <a:srgbClr val="000000">
                  <a:alpha val="34901"/>
                </a:srgbClr>
              </a:outerShdw>
            </a:effectLst>
          </p:spPr>
        </p:cxnSp>
        <p:cxnSp>
          <p:nvCxnSpPr>
            <p:cNvPr id="273" name="Google Shape;273;p18"/>
            <p:cNvCxnSpPr/>
            <p:nvPr/>
          </p:nvCxnSpPr>
          <p:spPr>
            <a:xfrm>
              <a:off x="5321943" y="4355751"/>
              <a:ext cx="0" cy="400442"/>
            </a:xfrm>
            <a:prstGeom prst="straightConnector1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med" len="med"/>
              <a:tailEnd type="stealth" w="med" len="med"/>
            </a:ln>
            <a:effectLst>
              <a:outerShdw dist="23000" dir="5400000" rotWithShape="0">
                <a:srgbClr val="000000">
                  <a:alpha val="34901"/>
                </a:srgbClr>
              </a:outerShdw>
            </a:effectLst>
          </p:spPr>
        </p:cxnSp>
        <p:cxnSp>
          <p:nvCxnSpPr>
            <p:cNvPr id="274" name="Google Shape;274;p18"/>
            <p:cNvCxnSpPr/>
            <p:nvPr/>
          </p:nvCxnSpPr>
          <p:spPr>
            <a:xfrm>
              <a:off x="5790043" y="4410249"/>
              <a:ext cx="0" cy="400442"/>
            </a:xfrm>
            <a:prstGeom prst="straightConnector1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med" len="med"/>
              <a:tailEnd type="stealth" w="med" len="med"/>
            </a:ln>
            <a:effectLst>
              <a:outerShdw dist="23000" dir="5400000" rotWithShape="0">
                <a:srgbClr val="000000">
                  <a:alpha val="34901"/>
                </a:srgbClr>
              </a:outerShdw>
            </a:effectLst>
          </p:spPr>
        </p:cxnSp>
        <p:cxnSp>
          <p:nvCxnSpPr>
            <p:cNvPr id="275" name="Google Shape;275;p18"/>
            <p:cNvCxnSpPr/>
            <p:nvPr/>
          </p:nvCxnSpPr>
          <p:spPr>
            <a:xfrm>
              <a:off x="3178310" y="5127096"/>
              <a:ext cx="0" cy="398638"/>
            </a:xfrm>
            <a:prstGeom prst="straightConnector1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med" len="med"/>
              <a:tailEnd type="stealth" w="med" len="med"/>
            </a:ln>
            <a:effectLst>
              <a:outerShdw dist="23000" dir="5400000" rotWithShape="0">
                <a:srgbClr val="000000">
                  <a:alpha val="34901"/>
                </a:srgbClr>
              </a:outerShdw>
            </a:effectLst>
          </p:spPr>
        </p:cxnSp>
        <p:cxnSp>
          <p:nvCxnSpPr>
            <p:cNvPr id="276" name="Google Shape;276;p18"/>
            <p:cNvCxnSpPr/>
            <p:nvPr/>
          </p:nvCxnSpPr>
          <p:spPr>
            <a:xfrm>
              <a:off x="3752127" y="5144795"/>
              <a:ext cx="0" cy="398638"/>
            </a:xfrm>
            <a:prstGeom prst="straightConnector1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med" len="med"/>
              <a:tailEnd type="stealth" w="med" len="med"/>
            </a:ln>
            <a:effectLst>
              <a:outerShdw dist="23000" dir="5400000" rotWithShape="0">
                <a:srgbClr val="000000">
                  <a:alpha val="34901"/>
                </a:srgbClr>
              </a:outerShdw>
            </a:effectLst>
          </p:spPr>
        </p:cxnSp>
        <p:cxnSp>
          <p:nvCxnSpPr>
            <p:cNvPr id="277" name="Google Shape;277;p18"/>
            <p:cNvCxnSpPr/>
            <p:nvPr/>
          </p:nvCxnSpPr>
          <p:spPr>
            <a:xfrm>
              <a:off x="4258108" y="5144795"/>
              <a:ext cx="0" cy="398638"/>
            </a:xfrm>
            <a:prstGeom prst="straightConnector1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med" len="med"/>
              <a:tailEnd type="stealth" w="med" len="med"/>
            </a:ln>
            <a:effectLst>
              <a:outerShdw dist="23000" dir="5400000" rotWithShape="0">
                <a:srgbClr val="000000">
                  <a:alpha val="34901"/>
                </a:srgbClr>
              </a:outerShdw>
            </a:effectLst>
          </p:spPr>
        </p:cxnSp>
        <p:cxnSp>
          <p:nvCxnSpPr>
            <p:cNvPr id="278" name="Google Shape;278;p18"/>
            <p:cNvCxnSpPr/>
            <p:nvPr/>
          </p:nvCxnSpPr>
          <p:spPr>
            <a:xfrm>
              <a:off x="4766269" y="5127096"/>
              <a:ext cx="0" cy="398638"/>
            </a:xfrm>
            <a:prstGeom prst="straightConnector1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med" len="med"/>
              <a:tailEnd type="stealth" w="med" len="med"/>
            </a:ln>
            <a:effectLst>
              <a:outerShdw dist="23000" dir="5400000" rotWithShape="0">
                <a:srgbClr val="000000">
                  <a:alpha val="34901"/>
                </a:srgbClr>
              </a:outerShdw>
            </a:effectLst>
          </p:spPr>
        </p:cxnSp>
        <p:sp>
          <p:nvSpPr>
            <p:cNvPr id="279" name="Google Shape;279;p18"/>
            <p:cNvSpPr txBox="1"/>
            <p:nvPr/>
          </p:nvSpPr>
          <p:spPr>
            <a:xfrm>
              <a:off x="3564378" y="4806384"/>
              <a:ext cx="375499" cy="363537"/>
            </a:xfrm>
            <a:prstGeom prst="rect">
              <a:avLst/>
            </a:prstGeom>
            <a:solidFill>
              <a:srgbClr val="3366FF"/>
            </a:solidFill>
            <a:ln w="9525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rPr lang="bg-BG" sz="14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КСВ</a:t>
              </a:r>
              <a:endParaRPr sz="1800" b="1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endParaRPr>
            </a:p>
          </p:txBody>
        </p:sp>
        <p:sp>
          <p:nvSpPr>
            <p:cNvPr id="280" name="Google Shape;280;p18"/>
            <p:cNvSpPr txBox="1"/>
            <p:nvPr/>
          </p:nvSpPr>
          <p:spPr>
            <a:xfrm>
              <a:off x="4085174" y="4784472"/>
              <a:ext cx="345868" cy="398638"/>
            </a:xfrm>
            <a:prstGeom prst="rect">
              <a:avLst/>
            </a:prstGeom>
            <a:solidFill>
              <a:srgbClr val="3366FF"/>
            </a:solidFill>
            <a:ln w="9525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rPr lang="bg-BG" sz="14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КВВС</a:t>
              </a:r>
              <a:endParaRPr sz="1800" b="1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endParaRPr>
            </a:p>
          </p:txBody>
        </p:sp>
        <p:sp>
          <p:nvSpPr>
            <p:cNvPr id="281" name="Google Shape;281;p18"/>
            <p:cNvSpPr txBox="1"/>
            <p:nvPr/>
          </p:nvSpPr>
          <p:spPr>
            <a:xfrm>
              <a:off x="4602742" y="4781457"/>
              <a:ext cx="375571" cy="398638"/>
            </a:xfrm>
            <a:prstGeom prst="rect">
              <a:avLst/>
            </a:prstGeom>
            <a:solidFill>
              <a:srgbClr val="3366FF"/>
            </a:solidFill>
            <a:ln w="9525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rPr lang="bg-BG" sz="14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КВМС</a:t>
              </a:r>
              <a:endParaRPr sz="1800" b="1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endParaRPr>
            </a:p>
          </p:txBody>
        </p:sp>
        <p:sp>
          <p:nvSpPr>
            <p:cNvPr id="282" name="Google Shape;282;p18"/>
            <p:cNvSpPr txBox="1"/>
            <p:nvPr/>
          </p:nvSpPr>
          <p:spPr>
            <a:xfrm>
              <a:off x="2993101" y="4797661"/>
              <a:ext cx="370419" cy="372260"/>
            </a:xfrm>
            <a:prstGeom prst="rect">
              <a:avLst/>
            </a:prstGeom>
            <a:solidFill>
              <a:srgbClr val="3366FF"/>
            </a:solidFill>
            <a:ln w="9525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rPr lang="bg-BG" sz="14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СКС</a:t>
              </a:r>
              <a:endParaRPr sz="1800" b="1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endParaRPr>
            </a:p>
          </p:txBody>
        </p:sp>
        <p:sp>
          <p:nvSpPr>
            <p:cNvPr id="283" name="Google Shape;283;p18"/>
            <p:cNvSpPr txBox="1"/>
            <p:nvPr/>
          </p:nvSpPr>
          <p:spPr>
            <a:xfrm>
              <a:off x="1360500" y="6617721"/>
              <a:ext cx="784225" cy="305435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Times New Roman"/>
                <a:buNone/>
              </a:pPr>
              <a:r>
                <a:rPr lang="bg-BG" sz="1200" b="1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искане</a:t>
              </a:r>
              <a:endParaRPr/>
            </a:p>
          </p:txBody>
        </p:sp>
      </p:grpSp>
      <p:sp>
        <p:nvSpPr>
          <p:cNvPr id="284" name="Google Shape;284;p18"/>
          <p:cNvSpPr txBox="1"/>
          <p:nvPr/>
        </p:nvSpPr>
        <p:spPr>
          <a:xfrm>
            <a:off x="1326240" y="912862"/>
            <a:ext cx="8950119" cy="5798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5" name="Google Shape;285;p18"/>
          <p:cNvSpPr txBox="1"/>
          <p:nvPr/>
        </p:nvSpPr>
        <p:spPr>
          <a:xfrm>
            <a:off x="1432410" y="919439"/>
            <a:ext cx="9327180" cy="646331"/>
          </a:xfrm>
          <a:prstGeom prst="rect">
            <a:avLst/>
          </a:prstGeom>
          <a:solidFill>
            <a:srgbClr val="99FFCC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1800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2.1 РЕД ЗА ПРЕДОСТАВЯНЕ НА СИЛИ И СРЕДСТВА ЗА ОКАЗВАНЕ НА ПОМОЩ НА НАСЕЛЕНИЕТО ПРИ БЕДСТВИЯ</a:t>
            </a:r>
            <a:endParaRPr sz="1800" b="1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cxnSp>
        <p:nvCxnSpPr>
          <p:cNvPr id="286" name="Google Shape;286;p18"/>
          <p:cNvCxnSpPr/>
          <p:nvPr/>
        </p:nvCxnSpPr>
        <p:spPr>
          <a:xfrm>
            <a:off x="5262854" y="3932430"/>
            <a:ext cx="0" cy="328613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stealth" w="med" len="med"/>
          </a:ln>
          <a:effectLst>
            <a:outerShdw dist="23000" dir="5400000" rotWithShape="0">
              <a:srgbClr val="000000">
                <a:alpha val="34901"/>
              </a:srgbClr>
            </a:outerShdw>
          </a:effectLst>
        </p:spPr>
      </p:cxnSp>
      <p:sp>
        <p:nvSpPr>
          <p:cNvPr id="287" name="Google Shape;287;p18"/>
          <p:cNvSpPr txBox="1"/>
          <p:nvPr/>
        </p:nvSpPr>
        <p:spPr>
          <a:xfrm>
            <a:off x="9186094" y="4246628"/>
            <a:ext cx="643708" cy="369559"/>
          </a:xfrm>
          <a:prstGeom prst="rect">
            <a:avLst/>
          </a:prstGeom>
          <a:solidFill>
            <a:srgbClr val="3366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bg-BG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СКСО</a:t>
            </a:r>
            <a:endParaRPr sz="1800" b="1">
              <a:solidFill>
                <a:schemeClr val="dk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288" name="Google Shape;288;p18"/>
          <p:cNvSpPr txBox="1"/>
          <p:nvPr/>
        </p:nvSpPr>
        <p:spPr>
          <a:xfrm>
            <a:off x="10079447" y="4262403"/>
            <a:ext cx="643706" cy="322868"/>
          </a:xfrm>
          <a:prstGeom prst="rect">
            <a:avLst/>
          </a:prstGeom>
          <a:solidFill>
            <a:srgbClr val="3366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bg-BG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КЛП</a:t>
            </a:r>
            <a:endParaRPr sz="1800" b="1">
              <a:solidFill>
                <a:schemeClr val="dk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289" name="Google Shape;289;p18"/>
          <p:cNvSpPr txBox="1"/>
          <p:nvPr/>
        </p:nvSpPr>
        <p:spPr>
          <a:xfrm>
            <a:off x="10948638" y="4258845"/>
            <a:ext cx="888521" cy="350837"/>
          </a:xfrm>
          <a:prstGeom prst="rect">
            <a:avLst/>
          </a:prstGeom>
          <a:solidFill>
            <a:srgbClr val="3366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bg-BG" sz="1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ККИПКО</a:t>
            </a:r>
            <a:endParaRPr sz="1800" b="1" dirty="0">
              <a:solidFill>
                <a:schemeClr val="dk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cxnSp>
        <p:nvCxnSpPr>
          <p:cNvPr id="290" name="Google Shape;290;p18"/>
          <p:cNvCxnSpPr/>
          <p:nvPr/>
        </p:nvCxnSpPr>
        <p:spPr>
          <a:xfrm>
            <a:off x="8382326" y="3906419"/>
            <a:ext cx="0" cy="352425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stealth" w="med" len="med"/>
          </a:ln>
          <a:effectLst>
            <a:outerShdw dist="23000" dir="5400000" rotWithShape="0">
              <a:srgbClr val="000000">
                <a:alpha val="34901"/>
              </a:srgbClr>
            </a:outerShdw>
          </a:effectLst>
        </p:spPr>
      </p:cxnSp>
      <p:cxnSp>
        <p:nvCxnSpPr>
          <p:cNvPr id="291" name="Google Shape;291;p18"/>
          <p:cNvCxnSpPr/>
          <p:nvPr/>
        </p:nvCxnSpPr>
        <p:spPr>
          <a:xfrm>
            <a:off x="11331813" y="3911737"/>
            <a:ext cx="0" cy="352425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stealth" w="med" len="med"/>
          </a:ln>
          <a:effectLst>
            <a:outerShdw dist="23000" dir="5400000" rotWithShape="0">
              <a:srgbClr val="000000">
                <a:alpha val="34901"/>
              </a:srgbClr>
            </a:outerShdw>
          </a:effectLst>
        </p:spPr>
      </p:cxnSp>
      <p:cxnSp>
        <p:nvCxnSpPr>
          <p:cNvPr id="292" name="Google Shape;292;p18"/>
          <p:cNvCxnSpPr>
            <a:stCxn id="287" idx="2"/>
          </p:cNvCxnSpPr>
          <p:nvPr/>
        </p:nvCxnSpPr>
        <p:spPr>
          <a:xfrm flipH="1">
            <a:off x="9496848" y="4616187"/>
            <a:ext cx="11100" cy="3060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stealth" w="med" len="med"/>
          </a:ln>
          <a:effectLst>
            <a:outerShdw dist="23000" dir="5400000" rotWithShape="0">
              <a:srgbClr val="000000">
                <a:alpha val="34901"/>
              </a:srgbClr>
            </a:outerShdw>
          </a:effectLst>
        </p:spPr>
      </p:cxnSp>
      <p:cxnSp>
        <p:nvCxnSpPr>
          <p:cNvPr id="293" name="Google Shape;293;p18"/>
          <p:cNvCxnSpPr/>
          <p:nvPr/>
        </p:nvCxnSpPr>
        <p:spPr>
          <a:xfrm>
            <a:off x="10401300" y="4585121"/>
            <a:ext cx="0" cy="350837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stealth" w="med" len="med"/>
          </a:ln>
          <a:effectLst>
            <a:outerShdw dist="23000" dir="5400000" rotWithShape="0">
              <a:srgbClr val="000000">
                <a:alpha val="34901"/>
              </a:srgbClr>
            </a:outerShdw>
          </a:effectLst>
        </p:spPr>
      </p:cxnSp>
      <p:cxnSp>
        <p:nvCxnSpPr>
          <p:cNvPr id="294" name="Google Shape;294;p18"/>
          <p:cNvCxnSpPr/>
          <p:nvPr/>
        </p:nvCxnSpPr>
        <p:spPr>
          <a:xfrm>
            <a:off x="11331813" y="4630011"/>
            <a:ext cx="0" cy="350837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stealth" w="med" len="med"/>
          </a:ln>
          <a:effectLst>
            <a:outerShdw dist="23000" dir="5400000" rotWithShape="0">
              <a:srgbClr val="000000">
                <a:alpha val="34901"/>
              </a:srgbClr>
            </a:outerShdw>
          </a:effectLst>
        </p:spPr>
      </p:cxn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19"/>
          <p:cNvSpPr txBox="1">
            <a:spLocks noGrp="1"/>
          </p:cNvSpPr>
          <p:nvPr>
            <p:ph type="ftr" idx="11"/>
          </p:nvPr>
        </p:nvSpPr>
        <p:spPr>
          <a:xfrm>
            <a:off x="4038600" y="6400086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/>
              <a:t>Национален военен университет „Васил Левски“ Некласифицирана информация</a:t>
            </a:r>
            <a:endParaRPr/>
          </a:p>
        </p:txBody>
      </p:sp>
      <p:sp>
        <p:nvSpPr>
          <p:cNvPr id="300" name="Google Shape;300;p19"/>
          <p:cNvSpPr txBox="1">
            <a:spLocks noGrp="1"/>
          </p:cNvSpPr>
          <p:nvPr>
            <p:ph type="sldNum" idx="12"/>
          </p:nvPr>
        </p:nvSpPr>
        <p:spPr>
          <a:xfrm>
            <a:off x="8610600" y="6452636"/>
            <a:ext cx="3581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g-BG"/>
              <a:t>15</a:t>
            </a:fld>
            <a:endParaRPr/>
          </a:p>
        </p:txBody>
      </p:sp>
      <p:pic>
        <p:nvPicPr>
          <p:cNvPr id="301" name="Google Shape;301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64757" y="4730802"/>
            <a:ext cx="1797050" cy="14779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20070" y="4730802"/>
            <a:ext cx="1716087" cy="14239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87820" y="4730802"/>
            <a:ext cx="1800225" cy="143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1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776970" y="4730802"/>
            <a:ext cx="1693862" cy="1439862"/>
          </a:xfrm>
          <a:prstGeom prst="rect">
            <a:avLst/>
          </a:prstGeom>
          <a:noFill/>
          <a:ln>
            <a:noFill/>
          </a:ln>
        </p:spPr>
      </p:pic>
      <p:sp>
        <p:nvSpPr>
          <p:cNvPr id="305" name="Google Shape;305;p19"/>
          <p:cNvSpPr txBox="1"/>
          <p:nvPr/>
        </p:nvSpPr>
        <p:spPr>
          <a:xfrm>
            <a:off x="786349" y="1401312"/>
            <a:ext cx="10619299" cy="29864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1950" marR="0" lvl="0" indent="-361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bg-BG" sz="18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комуникации за търсене и спасяване в района и с други служби за търсене и спасяване;</a:t>
            </a:r>
            <a:endParaRPr sz="1800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361950" marR="0" lvl="0" indent="-3619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bg-BG" sz="18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спасителен координационен център (RCC/СКЦ) за координация на действията на службите за търсене и спасяване (</a:t>
            </a:r>
            <a:r>
              <a:rPr lang="bg-BG" sz="1800" dirty="0" err="1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ТиС</a:t>
            </a:r>
            <a:r>
              <a:rPr lang="bg-BG" sz="18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);</a:t>
            </a:r>
            <a:endParaRPr sz="1800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361950" marR="0" lvl="0" indent="-3619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bg-BG" sz="18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оборудване за търсене и спасяване, включително и подразделенията със специализирано оборудване и обучен личен състав, както и други ресурси, които могат да се използват за провеждане на операции за търсене и спасяване;</a:t>
            </a:r>
            <a:endParaRPr sz="1800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361950" marR="0" lvl="0" indent="-3619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bg-BG" sz="18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назначен Координатор (SC) на мястото на събитието, ако е необходимо, за координиране на действията в мястото на събитията на всички участващи съоръжения; </a:t>
            </a:r>
            <a:endParaRPr sz="1800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361950" marR="0" lvl="0" indent="-3619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bg-BG" sz="18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поддържащи съоръжения, които осигуряват действията в подкрепа на операциите за търсене и спасяване.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6" name="Google Shape;306;p19"/>
          <p:cNvSpPr txBox="1"/>
          <p:nvPr/>
        </p:nvSpPr>
        <p:spPr>
          <a:xfrm>
            <a:off x="2370619" y="860474"/>
            <a:ext cx="7450758" cy="369332"/>
          </a:xfrm>
          <a:prstGeom prst="rect">
            <a:avLst/>
          </a:prstGeom>
          <a:solidFill>
            <a:srgbClr val="99FFCC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1800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2.2 КОМПОНЕНТИ НА СИСТЕМАТА ЗА ТЪРСЕНЕ И СПАСЯВАНЕ</a:t>
            </a:r>
            <a:endParaRPr sz="1800" b="1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20"/>
          <p:cNvSpPr txBox="1">
            <a:spLocks noGrp="1"/>
          </p:cNvSpPr>
          <p:nvPr>
            <p:ph type="ftr" idx="11"/>
          </p:nvPr>
        </p:nvSpPr>
        <p:spPr>
          <a:xfrm>
            <a:off x="4038600" y="6400086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/>
              <a:t>Национален военен университет „Васил Левски“ Некласифицирана информация</a:t>
            </a:r>
            <a:endParaRPr/>
          </a:p>
        </p:txBody>
      </p:sp>
      <p:sp>
        <p:nvSpPr>
          <p:cNvPr id="312" name="Google Shape;312;p20"/>
          <p:cNvSpPr txBox="1">
            <a:spLocks noGrp="1"/>
          </p:cNvSpPr>
          <p:nvPr>
            <p:ph type="sldNum" idx="12"/>
          </p:nvPr>
        </p:nvSpPr>
        <p:spPr>
          <a:xfrm>
            <a:off x="8610600" y="6452636"/>
            <a:ext cx="3581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g-BG"/>
              <a:t>16</a:t>
            </a:fld>
            <a:endParaRPr/>
          </a:p>
        </p:txBody>
      </p:sp>
      <p:sp>
        <p:nvSpPr>
          <p:cNvPr id="313" name="Google Shape;313;p20"/>
          <p:cNvSpPr/>
          <p:nvPr/>
        </p:nvSpPr>
        <p:spPr>
          <a:xfrm>
            <a:off x="771832" y="1065367"/>
            <a:ext cx="1064833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4" name="Google Shape;314;p20"/>
          <p:cNvSpPr txBox="1"/>
          <p:nvPr/>
        </p:nvSpPr>
        <p:spPr>
          <a:xfrm>
            <a:off x="666135" y="1357585"/>
            <a:ext cx="10859729" cy="2862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  </a:t>
            </a:r>
            <a:r>
              <a:rPr lang="bg-BG" sz="18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Министерството на отбраната (МО) е готово да помага на изпадналите в бедствие хора, въздухоплавателни и плавателни средства. 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18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      Специализираните ресурси на МО (ВВС) за търсене и спасяване включват самолети и вертолети. При широкомащабно бедствие могат да се предоставят и допълнителни военни ресурси във вид на военна помощ за гражданските власти. 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18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      Въздухоплавателните средства на МО се контролират от поста за </a:t>
            </a:r>
            <a:r>
              <a:rPr lang="bg-BG" sz="1800" dirty="0" err="1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ТиС</a:t>
            </a:r>
            <a:r>
              <a:rPr lang="bg-BG" sz="18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на ВМС/ВВС. Той управлява и военното участие в операциите по </a:t>
            </a:r>
            <a:r>
              <a:rPr lang="bg-BG" sz="1800" dirty="0" err="1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ТиС</a:t>
            </a:r>
            <a:r>
              <a:rPr lang="bg-BG" sz="18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по искане на българските власти или на съседни спасителни координационни центрове. 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15" name="Google Shape;315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67007" y="4274423"/>
            <a:ext cx="2044292" cy="191955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887369" y="4219907"/>
            <a:ext cx="2532062" cy="1943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2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86101" y="4273639"/>
            <a:ext cx="1972936" cy="1921126"/>
          </a:xfrm>
          <a:prstGeom prst="rect">
            <a:avLst/>
          </a:prstGeom>
          <a:noFill/>
          <a:ln>
            <a:noFill/>
          </a:ln>
        </p:spPr>
      </p:pic>
      <p:sp>
        <p:nvSpPr>
          <p:cNvPr id="318" name="Google Shape;318;p20"/>
          <p:cNvSpPr txBox="1"/>
          <p:nvPr/>
        </p:nvSpPr>
        <p:spPr>
          <a:xfrm>
            <a:off x="1456448" y="960995"/>
            <a:ext cx="9279101" cy="369332"/>
          </a:xfrm>
          <a:prstGeom prst="rect">
            <a:avLst/>
          </a:prstGeom>
          <a:solidFill>
            <a:srgbClr val="99FFCC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1800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2.3 ТЪРСЕНЕ И СПАСЯВАНЕ НА ПОСТРАДАЛИ ВСЛЕДСТВИЕ НА АВИАЦИОННА КАТАСТРОФА</a:t>
            </a:r>
            <a:endParaRPr sz="1800" b="1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21"/>
          <p:cNvSpPr txBox="1">
            <a:spLocks noGrp="1"/>
          </p:cNvSpPr>
          <p:nvPr>
            <p:ph type="ftr" idx="11"/>
          </p:nvPr>
        </p:nvSpPr>
        <p:spPr>
          <a:xfrm>
            <a:off x="4038600" y="6400086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/>
              <a:t>Национален военен университет „Васил Левски“ Некласифицирана информация</a:t>
            </a:r>
            <a:endParaRPr/>
          </a:p>
        </p:txBody>
      </p:sp>
      <p:sp>
        <p:nvSpPr>
          <p:cNvPr id="324" name="Google Shape;324;p21"/>
          <p:cNvSpPr txBox="1">
            <a:spLocks noGrp="1"/>
          </p:cNvSpPr>
          <p:nvPr>
            <p:ph type="sldNum" idx="12"/>
          </p:nvPr>
        </p:nvSpPr>
        <p:spPr>
          <a:xfrm>
            <a:off x="8610600" y="6452636"/>
            <a:ext cx="3581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g-BG"/>
              <a:t>17</a:t>
            </a:fld>
            <a:endParaRPr/>
          </a:p>
        </p:txBody>
      </p:sp>
      <p:sp>
        <p:nvSpPr>
          <p:cNvPr id="325" name="Google Shape;325;p21"/>
          <p:cNvSpPr txBox="1"/>
          <p:nvPr/>
        </p:nvSpPr>
        <p:spPr>
          <a:xfrm>
            <a:off x="385331" y="1849227"/>
            <a:ext cx="7610168" cy="3794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28600" algn="just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bg-BG" sz="18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При използването на формирования от Сухопътните войски (СВ) в ликвидиране на последствията от кризи от невоенен характер са възприети няколко основни принципа: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8600" marR="0" lvl="0" indent="-228600" algn="just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bg-BG" sz="1800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Първият</a:t>
            </a:r>
            <a:r>
              <a:rPr lang="bg-BG" sz="18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от тях е, че за оказване на помощ на населението при бедствия, аварии и катастрофи са определени сформирани за целите отделни формирования.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8600" marR="0" lvl="0" indent="-228600" algn="just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bg-BG" sz="1800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Вторият принцип</a:t>
            </a:r>
            <a:r>
              <a:rPr lang="bg-BG" sz="18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е, че формированията нарастват усилията на другите държавни органи и местната администрация.  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8600" marR="0" lvl="0" indent="-228600" algn="just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bg-BG" sz="1800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Третият принцип</a:t>
            </a:r>
            <a:r>
              <a:rPr lang="bg-BG" sz="18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е, че формированията са планирани на териториален принцип.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8600" marR="0" lvl="0" indent="-228600" algn="just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bg-BG" sz="1800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Четвъртият принцип</a:t>
            </a:r>
            <a:r>
              <a:rPr lang="bg-BG" sz="18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касае управлението на формированията от Сухопътните войски. То се осъществява в общата система за управление на действията, но от военен представител, който получава задачите от ръководителя на действията на място. 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26" name="Google Shape;326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777456" y="1464361"/>
            <a:ext cx="2865090" cy="1485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778254" y="2949676"/>
            <a:ext cx="2864291" cy="1593838"/>
          </a:xfrm>
          <a:prstGeom prst="rect">
            <a:avLst/>
          </a:prstGeom>
          <a:noFill/>
          <a:ln>
            <a:noFill/>
          </a:ln>
        </p:spPr>
      </p:pic>
      <p:sp>
        <p:nvSpPr>
          <p:cNvPr id="328" name="Google Shape;328;p21"/>
          <p:cNvSpPr/>
          <p:nvPr/>
        </p:nvSpPr>
        <p:spPr>
          <a:xfrm>
            <a:off x="239738" y="5622211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9" name="Google Shape;329;p21"/>
          <p:cNvSpPr txBox="1"/>
          <p:nvPr/>
        </p:nvSpPr>
        <p:spPr>
          <a:xfrm>
            <a:off x="545690" y="851708"/>
            <a:ext cx="11100620" cy="646331"/>
          </a:xfrm>
          <a:prstGeom prst="rect">
            <a:avLst/>
          </a:prstGeom>
          <a:solidFill>
            <a:srgbClr val="99FFCC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1800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2.4 ОПЕРАЦИИ ПО ТЪРСЕНЕ И СПАСЯВАНЕ НА ПОСТРАДАЛИ В ПРИРОДНИ БЕДСТВИЯ, АВАРИИ И КАТАСТРОФИ</a:t>
            </a:r>
            <a:endParaRPr sz="1800" b="1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330" name="Google Shape;330;p2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777455" y="4543514"/>
            <a:ext cx="2864291" cy="15938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22"/>
          <p:cNvSpPr txBox="1">
            <a:spLocks noGrp="1"/>
          </p:cNvSpPr>
          <p:nvPr>
            <p:ph type="ftr" idx="11"/>
          </p:nvPr>
        </p:nvSpPr>
        <p:spPr>
          <a:xfrm>
            <a:off x="4038600" y="6400086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/>
              <a:t>Национален военен университет „Васил Левски“ Некласифицирана информация</a:t>
            </a:r>
            <a:endParaRPr/>
          </a:p>
        </p:txBody>
      </p:sp>
      <p:sp>
        <p:nvSpPr>
          <p:cNvPr id="336" name="Google Shape;336;p22"/>
          <p:cNvSpPr txBox="1">
            <a:spLocks noGrp="1"/>
          </p:cNvSpPr>
          <p:nvPr>
            <p:ph type="sldNum" idx="12"/>
          </p:nvPr>
        </p:nvSpPr>
        <p:spPr>
          <a:xfrm>
            <a:off x="8610600" y="6452636"/>
            <a:ext cx="3581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g-BG"/>
              <a:t>18</a:t>
            </a:fld>
            <a:endParaRPr/>
          </a:p>
        </p:txBody>
      </p:sp>
      <p:sp>
        <p:nvSpPr>
          <p:cNvPr id="337" name="Google Shape;337;p22"/>
          <p:cNvSpPr txBox="1"/>
          <p:nvPr/>
        </p:nvSpPr>
        <p:spPr>
          <a:xfrm>
            <a:off x="3780503" y="969695"/>
            <a:ext cx="4630994" cy="369332"/>
          </a:xfrm>
          <a:prstGeom prst="rect">
            <a:avLst/>
          </a:prstGeom>
          <a:solidFill>
            <a:srgbClr val="99FFCC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1800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2.5 ТЪРСЕНЕ И СПАСЯВАНЕ ПО МОРЕ</a:t>
            </a:r>
            <a:endParaRPr sz="1800" b="1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338" name="Google Shape;338;p22"/>
          <p:cNvGrpSpPr/>
          <p:nvPr/>
        </p:nvGrpSpPr>
        <p:grpSpPr>
          <a:xfrm>
            <a:off x="8798592" y="1291083"/>
            <a:ext cx="2849562" cy="4927600"/>
            <a:chOff x="4105" y="1008"/>
            <a:chExt cx="1050" cy="2230"/>
          </a:xfrm>
        </p:grpSpPr>
        <p:pic>
          <p:nvPicPr>
            <p:cNvPr id="339" name="Google Shape;339;p22"/>
            <p:cNvPicPr preferRelativeResize="0"/>
            <p:nvPr/>
          </p:nvPicPr>
          <p:blipFill rotWithShape="1">
            <a:blip r:embed="rId3">
              <a:alphaModFix/>
            </a:blip>
            <a:srcRect t="2879" r="1923" b="10483"/>
            <a:stretch/>
          </p:blipFill>
          <p:spPr>
            <a:xfrm>
              <a:off x="4105" y="1008"/>
              <a:ext cx="1050" cy="75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0" name="Google Shape;340;p22"/>
            <p:cNvPicPr preferRelativeResize="0"/>
            <p:nvPr/>
          </p:nvPicPr>
          <p:blipFill rotWithShape="1">
            <a:blip r:embed="rId4">
              <a:alphaModFix/>
            </a:blip>
            <a:srcRect b="16936"/>
            <a:stretch/>
          </p:blipFill>
          <p:spPr>
            <a:xfrm>
              <a:off x="4105" y="1842"/>
              <a:ext cx="1039" cy="69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1" name="Google Shape;341;p2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4105" y="2614"/>
              <a:ext cx="1048" cy="62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42" name="Google Shape;342;p22"/>
          <p:cNvSpPr/>
          <p:nvPr/>
        </p:nvSpPr>
        <p:spPr>
          <a:xfrm>
            <a:off x="409651" y="2090813"/>
            <a:ext cx="7898607" cy="34384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bg-BG" sz="18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Министерство на отбраната (ВМС/ВВС) предоставят свои сили и средства за целите на търсене и спасяване по искане на МСКЦ-Варна, които може и да не са специализирани за търсене и спасяване, тъй като са предназначени основно за военни цели. 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2286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342900" marR="0" lvl="0" indent="-3429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bg-BG" sz="18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Министерството на отбраната (ВМС) помага на МСКЦ, като осигурява, според възможностите, следните средства: военноморската брегова система за следене, комуникации и сигнализиране, дежурните военноморски единици (кораб, вертолет), спасителните кораби и съоръжения; високоскоростните военни кораби и катери за отдалечени местопроизшествия и водолазни екипи. 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23"/>
          <p:cNvSpPr txBox="1">
            <a:spLocks noGrp="1"/>
          </p:cNvSpPr>
          <p:nvPr>
            <p:ph type="ftr" idx="11"/>
          </p:nvPr>
        </p:nvSpPr>
        <p:spPr>
          <a:xfrm>
            <a:off x="4038600" y="6400086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/>
              <a:t>Национален военен университет „Васил Левски“ Некласифицирана информация</a:t>
            </a:r>
            <a:endParaRPr/>
          </a:p>
        </p:txBody>
      </p:sp>
      <p:sp>
        <p:nvSpPr>
          <p:cNvPr id="348" name="Google Shape;348;p23"/>
          <p:cNvSpPr txBox="1">
            <a:spLocks noGrp="1"/>
          </p:cNvSpPr>
          <p:nvPr>
            <p:ph type="sldNum" idx="12"/>
          </p:nvPr>
        </p:nvSpPr>
        <p:spPr>
          <a:xfrm>
            <a:off x="8610600" y="6452636"/>
            <a:ext cx="3581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g-BG"/>
              <a:t>19</a:t>
            </a:fld>
            <a:endParaRPr/>
          </a:p>
        </p:txBody>
      </p:sp>
      <p:sp>
        <p:nvSpPr>
          <p:cNvPr id="349" name="Google Shape;349;p23"/>
          <p:cNvSpPr txBox="1"/>
          <p:nvPr/>
        </p:nvSpPr>
        <p:spPr>
          <a:xfrm>
            <a:off x="3228975" y="954946"/>
            <a:ext cx="3801089" cy="369332"/>
          </a:xfrm>
          <a:prstGeom prst="rect">
            <a:avLst/>
          </a:prstGeom>
          <a:solidFill>
            <a:srgbClr val="99FFCC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1800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3. ЕВАКУАЦИОННИ ДЕЙНОСТИ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50" name="Google Shape;350;p23"/>
          <p:cNvGrpSpPr/>
          <p:nvPr/>
        </p:nvGrpSpPr>
        <p:grpSpPr>
          <a:xfrm>
            <a:off x="8610600" y="955036"/>
            <a:ext cx="3078508" cy="3439232"/>
            <a:chOff x="3301" y="926"/>
            <a:chExt cx="1870" cy="2134"/>
          </a:xfrm>
        </p:grpSpPr>
        <p:pic>
          <p:nvPicPr>
            <p:cNvPr id="351" name="Google Shape;351;p23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301" y="926"/>
              <a:ext cx="1870" cy="100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2" name="Google Shape;352;p23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301" y="1934"/>
              <a:ext cx="1870" cy="112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53" name="Google Shape;353;p23"/>
          <p:cNvSpPr txBox="1"/>
          <p:nvPr/>
        </p:nvSpPr>
        <p:spPr>
          <a:xfrm>
            <a:off x="326871" y="1798638"/>
            <a:ext cx="7974012" cy="3569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bg-BG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     </a:t>
            </a:r>
            <a:r>
              <a:rPr lang="bg-BG" sz="18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Евакуация и/или разсредоточаване е организирано извеждане на хора и животни от застрашени райони и обекти и настаняването и осигуряването им на безопасно място. Примери за това са евакуациите на сгради, намиращи се в пожар, градове по време на военно нападение или наводнение, земетресения и други.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8600" marR="0" lvl="0" indent="-1143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228600" marR="0" lvl="0" indent="-2286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bg-BG" sz="18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	      Евакуацията и разсредоточаването могат да бъдат: 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8600" marR="0" lvl="0" indent="-2286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bg-BG" sz="18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незабавни - при земетресения, ядрена или радиационна обстановка, инциденти с опасни вещества и материали, самолетни катастрофи, горски пожари и други опасности, 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8600" marR="0" lvl="0" indent="-2286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bg-BG" sz="18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след предупреждение и оповестяване - наводнения, урагани, бури, снегонавяване и </a:t>
            </a:r>
            <a:r>
              <a:rPr lang="bg-BG" sz="1800" dirty="0" err="1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обледенявания</a:t>
            </a:r>
            <a:r>
              <a:rPr lang="bg-BG" sz="18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 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54" name="Google Shape;354;p2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610600" y="4394268"/>
            <a:ext cx="3078508" cy="17108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6"/>
          <p:cNvSpPr txBox="1">
            <a:spLocks noGrp="1"/>
          </p:cNvSpPr>
          <p:nvPr>
            <p:ph type="ftr" idx="11"/>
          </p:nvPr>
        </p:nvSpPr>
        <p:spPr>
          <a:xfrm>
            <a:off x="4038600" y="6400086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/>
              <a:t>Национален военен университет „Васил Левски“ Некласифицирана информация</a:t>
            </a:r>
            <a:endParaRPr/>
          </a:p>
        </p:txBody>
      </p:sp>
      <p:sp>
        <p:nvSpPr>
          <p:cNvPr id="55" name="Google Shape;55;p6"/>
          <p:cNvSpPr txBox="1">
            <a:spLocks noGrp="1"/>
          </p:cNvSpPr>
          <p:nvPr>
            <p:ph type="sldNum" idx="12"/>
          </p:nvPr>
        </p:nvSpPr>
        <p:spPr>
          <a:xfrm>
            <a:off x="8610600" y="6452636"/>
            <a:ext cx="3581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g-BG"/>
              <a:t>2</a:t>
            </a:fld>
            <a:endParaRPr/>
          </a:p>
        </p:txBody>
      </p:sp>
      <p:sp>
        <p:nvSpPr>
          <p:cNvPr id="56" name="Google Shape;56;p6"/>
          <p:cNvSpPr/>
          <p:nvPr/>
        </p:nvSpPr>
        <p:spPr>
          <a:xfrm>
            <a:off x="139485" y="1321773"/>
            <a:ext cx="11913030" cy="5078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712788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18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Суверенитета, сигурността и независимостта на държавата се определя от стабилното и непрекъснато функциониране на нейната инфраструктура. От жизненоважно значение е опазването и възстановяването на стратегическите обекти и тези от критичната инфраструктура. 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712788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18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“Критична инфраструктура” е система от съоръжения, услуги и информационни системи, чието спиране, неизправно функциониране или разрушаване би имало сериозно негативно въздействие върху здравето и безопасността на населението, околната среда, националното стопанство или върху ефективното функциониране на държавното управление. 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722313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18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Утвърдените сектори, в които се определят обекти от критичната инфраструктура са: 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90170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18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1. Енергетика; 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90170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18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2. Ядрена промишленост; 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90170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18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3. Информационни и комуникационни технологии; 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90170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18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4. Водоснабдяване; 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90170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18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5. Осигуряване с хранителни продукти; 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90170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18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6. Здравеопазване; 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90170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18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7. Финансова сфера; 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90170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18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8. Транспорт; 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90170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18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9. Лека, тежка и химическа промишленост;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90170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18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10. Отбрана и отбранителна промишленост.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7" name="Google Shape;57;p6"/>
          <p:cNvSpPr txBox="1"/>
          <p:nvPr/>
        </p:nvSpPr>
        <p:spPr>
          <a:xfrm>
            <a:off x="3305909" y="899891"/>
            <a:ext cx="4752520" cy="369332"/>
          </a:xfrm>
          <a:prstGeom prst="rect">
            <a:avLst/>
          </a:prstGeom>
          <a:solidFill>
            <a:srgbClr val="99FFCC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1800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1. КРИТИЧНА ИНФРАСТРУКТУРА</a:t>
            </a:r>
            <a:endParaRPr sz="2000" b="1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24"/>
          <p:cNvSpPr txBox="1">
            <a:spLocks noGrp="1"/>
          </p:cNvSpPr>
          <p:nvPr>
            <p:ph type="ftr" idx="11"/>
          </p:nvPr>
        </p:nvSpPr>
        <p:spPr>
          <a:xfrm>
            <a:off x="4038600" y="6400086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/>
              <a:t>Национален военен университет „Васил Левски“ Некласифицирана информация</a:t>
            </a:r>
            <a:endParaRPr/>
          </a:p>
        </p:txBody>
      </p:sp>
      <p:sp>
        <p:nvSpPr>
          <p:cNvPr id="360" name="Google Shape;360;p24"/>
          <p:cNvSpPr txBox="1">
            <a:spLocks noGrp="1"/>
          </p:cNvSpPr>
          <p:nvPr>
            <p:ph type="sldNum" idx="12"/>
          </p:nvPr>
        </p:nvSpPr>
        <p:spPr>
          <a:xfrm>
            <a:off x="8610600" y="6452636"/>
            <a:ext cx="3581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g-BG"/>
              <a:t>20</a:t>
            </a:fld>
            <a:endParaRPr/>
          </a:p>
        </p:txBody>
      </p:sp>
      <p:pic>
        <p:nvPicPr>
          <p:cNvPr id="361" name="Google Shape;361;p24"/>
          <p:cNvPicPr preferRelativeResize="0"/>
          <p:nvPr/>
        </p:nvPicPr>
        <p:blipFill rotWithShape="1">
          <a:blip r:embed="rId3">
            <a:alphaModFix/>
          </a:blip>
          <a:srcRect b="6455"/>
          <a:stretch/>
        </p:blipFill>
        <p:spPr>
          <a:xfrm>
            <a:off x="9197976" y="4585736"/>
            <a:ext cx="3160161" cy="1838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197976" y="2712486"/>
            <a:ext cx="2835275" cy="1873250"/>
          </a:xfrm>
          <a:prstGeom prst="rect">
            <a:avLst/>
          </a:prstGeom>
          <a:noFill/>
          <a:ln>
            <a:noFill/>
          </a:ln>
        </p:spPr>
      </p:pic>
      <p:sp>
        <p:nvSpPr>
          <p:cNvPr id="363" name="Google Shape;363;p24"/>
          <p:cNvSpPr txBox="1"/>
          <p:nvPr/>
        </p:nvSpPr>
        <p:spPr>
          <a:xfrm>
            <a:off x="344214" y="1546260"/>
            <a:ext cx="7900987" cy="3889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286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bg-BG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	</a:t>
            </a:r>
            <a:r>
              <a:rPr lang="bg-BG" sz="18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РАЗСРЕДОТОЧАВАНЕ на населението е организирано извеждане, извозване и настаняване в извънградската зона на работниците и служителите и техните семейства от стопанските обекти, които продължават производствената си дейност във военно време, в определени градове и селища, разположени близо до тях, от населени места, застрашени от катастрофални наводнения, както и някои отделно стоящи обекти. При разсредоточаването е в сила принципът "Местоработата в града, местоживеене в безопасна извънградска зона".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8600" marR="0" lvl="0" indent="-2286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228600" marR="0" lvl="0" indent="-2286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bg-BG" sz="18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		Участието на въоръжените сили за евакуация на населението се извършва само при определени ситуации и условия, който трябва да са планирани и определени като сили и средства в предварително изготвени планова за защита на населението при бедствия. 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64" name="Google Shape;364;p24" descr="http://www.eamci.bg/Scripts/isapiVWB.dll/docpic?PICID=3986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837110" y="845585"/>
            <a:ext cx="2548645" cy="18383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25"/>
          <p:cNvSpPr txBox="1">
            <a:spLocks noGrp="1"/>
          </p:cNvSpPr>
          <p:nvPr>
            <p:ph type="ftr" idx="11"/>
          </p:nvPr>
        </p:nvSpPr>
        <p:spPr>
          <a:xfrm>
            <a:off x="4038600" y="6400086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/>
              <a:t>Национален военен университет „Васил Левски“ Некласифицирана информация</a:t>
            </a:r>
            <a:endParaRPr/>
          </a:p>
        </p:txBody>
      </p:sp>
      <p:sp>
        <p:nvSpPr>
          <p:cNvPr id="370" name="Google Shape;370;p25"/>
          <p:cNvSpPr txBox="1">
            <a:spLocks noGrp="1"/>
          </p:cNvSpPr>
          <p:nvPr>
            <p:ph type="sldNum" idx="12"/>
          </p:nvPr>
        </p:nvSpPr>
        <p:spPr>
          <a:xfrm>
            <a:off x="8610600" y="6452636"/>
            <a:ext cx="3581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g-BG"/>
              <a:t>21</a:t>
            </a:fld>
            <a:endParaRPr/>
          </a:p>
        </p:txBody>
      </p:sp>
      <p:sp>
        <p:nvSpPr>
          <p:cNvPr id="371" name="Google Shape;371;p25"/>
          <p:cNvSpPr txBox="1"/>
          <p:nvPr/>
        </p:nvSpPr>
        <p:spPr>
          <a:xfrm>
            <a:off x="179388" y="2276475"/>
            <a:ext cx="6855593" cy="258532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18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Евакуация се извършва при: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-1143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bg-BG" sz="18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овладяване на епидемии на големи територии;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-1143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bg-BG" sz="18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защита от природните фактори (студ, жеги, безводие и др.);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-1143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bg-BG" sz="18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наранявания на бойното поле;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-1143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bg-BG" sz="18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биологическо оръжие;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-1143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bg-BG" sz="18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бойни и промишлени отровни вещества;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-1143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bg-BG" sz="18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запалително оръжие;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-1143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bg-BG" sz="18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ядрено оръжие; 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-1143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bg-BG" sz="18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психологически разстройства при бойни операции.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72" name="Google Shape;372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53400" y="2699624"/>
            <a:ext cx="3543300" cy="1800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3" name="Google Shape;373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88325" y="4571286"/>
            <a:ext cx="3494088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4" name="Google Shape;374;p2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153400" y="754936"/>
            <a:ext cx="3529013" cy="19002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26"/>
          <p:cNvSpPr txBox="1">
            <a:spLocks noGrp="1"/>
          </p:cNvSpPr>
          <p:nvPr>
            <p:ph type="sldNum" idx="12"/>
          </p:nvPr>
        </p:nvSpPr>
        <p:spPr>
          <a:xfrm>
            <a:off x="8610600" y="6484166"/>
            <a:ext cx="3581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g-BG" sz="1400" b="1">
                <a:solidFill>
                  <a:schemeClr val="dk1"/>
                </a:solidFill>
              </a:rPr>
              <a:t>22</a:t>
            </a:fld>
            <a:endParaRPr sz="1400" b="1">
              <a:solidFill>
                <a:schemeClr val="dk1"/>
              </a:solidFill>
            </a:endParaRPr>
          </a:p>
        </p:txBody>
      </p:sp>
      <p:sp>
        <p:nvSpPr>
          <p:cNvPr id="381" name="Google Shape;381;p26"/>
          <p:cNvSpPr txBox="1">
            <a:spLocks noGrp="1"/>
          </p:cNvSpPr>
          <p:nvPr>
            <p:ph type="ftr" idx="11"/>
          </p:nvPr>
        </p:nvSpPr>
        <p:spPr>
          <a:xfrm>
            <a:off x="4038600" y="6400086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Национален военен университет „Васил Левски“ Некласифицирана информация</a:t>
            </a:r>
            <a:endParaRPr/>
          </a:p>
        </p:txBody>
      </p:sp>
      <p:sp>
        <p:nvSpPr>
          <p:cNvPr id="382" name="Google Shape;382;p26"/>
          <p:cNvSpPr txBox="1"/>
          <p:nvPr/>
        </p:nvSpPr>
        <p:spPr>
          <a:xfrm>
            <a:off x="549439" y="5701891"/>
            <a:ext cx="1108471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БЛАГОДАРЯ ЗА ВНИМАНИЕТО!</a:t>
            </a:r>
            <a:endParaRPr sz="2800" b="1" i="0" u="none" strike="noStrike" cap="none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383" name="Google Shape;383;p26"/>
          <p:cNvPicPr preferRelativeResize="0"/>
          <p:nvPr/>
        </p:nvPicPr>
        <p:blipFill rotWithShape="1">
          <a:blip r:embed="rId3">
            <a:alphaModFix/>
          </a:blip>
          <a:srcRect b="4795"/>
          <a:stretch/>
        </p:blipFill>
        <p:spPr>
          <a:xfrm>
            <a:off x="549439" y="1429074"/>
            <a:ext cx="3889826" cy="4185329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" name="Google Shape;384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32196" y="1429073"/>
            <a:ext cx="4493804" cy="41853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2" name="Google Shape;62;p7"/>
          <p:cNvCxnSpPr/>
          <p:nvPr/>
        </p:nvCxnSpPr>
        <p:spPr>
          <a:xfrm>
            <a:off x="5218114" y="2413000"/>
            <a:ext cx="1587" cy="1588"/>
          </a:xfrm>
          <a:prstGeom prst="straightConnector1">
            <a:avLst/>
          </a:prstGeom>
          <a:noFill/>
          <a:ln w="12700" cap="rnd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3" name="Google Shape;63;p7"/>
          <p:cNvCxnSpPr/>
          <p:nvPr/>
        </p:nvCxnSpPr>
        <p:spPr>
          <a:xfrm>
            <a:off x="4456114" y="3602039"/>
            <a:ext cx="1587" cy="1587"/>
          </a:xfrm>
          <a:prstGeom prst="straightConnector1">
            <a:avLst/>
          </a:prstGeom>
          <a:noFill/>
          <a:ln w="12700" cap="rnd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4" name="Google Shape;64;p7"/>
          <p:cNvSpPr txBox="1"/>
          <p:nvPr/>
        </p:nvSpPr>
        <p:spPr>
          <a:xfrm>
            <a:off x="1" y="1154866"/>
            <a:ext cx="12169668" cy="33855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1600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СЕКТОРА Е ФУНДАМЕНТАЛЕН – ОТ НЕГО ЗАВИСЯТ ВСИЧКИ ОСТАНАЛИ. Същия е на първо място в списъка на ЕС</a:t>
            </a:r>
            <a:r>
              <a:rPr lang="bg-BG" sz="16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endParaRPr dirty="0"/>
          </a:p>
        </p:txBody>
      </p:sp>
      <p:sp>
        <p:nvSpPr>
          <p:cNvPr id="65" name="Google Shape;65;p7"/>
          <p:cNvSpPr txBox="1"/>
          <p:nvPr/>
        </p:nvSpPr>
        <p:spPr>
          <a:xfrm>
            <a:off x="1733573" y="5200667"/>
            <a:ext cx="9656787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174625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16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ИНФРАСТРУКТУРНИ ОБЕКТИ В ЕНЕРГИЙНАТА СИСТЕМА СА: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4625" marR="0" lvl="0" indent="-17462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bg-BG" sz="16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За производство на електроенергия – АЕЦ, ТЕЦ, ВЕЦ, ПАВЕЦ и др.;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4625" marR="0" lvl="0" indent="-17462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bg-BG" sz="16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Система за пренос и разпределение на електроенергия;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4625" marR="0" lvl="0" indent="-17462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bg-BG" sz="16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Система за пренос на природен газ, нефт и др., както и рафиниране, обработване и съхранение</a:t>
            </a:r>
            <a:r>
              <a:rPr lang="bg-BG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dirty="0"/>
          </a:p>
        </p:txBody>
      </p:sp>
      <p:pic>
        <p:nvPicPr>
          <p:cNvPr id="66" name="Google Shape;66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98609" y="3845248"/>
            <a:ext cx="2005810" cy="118614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7" name="Google Shape;67;p7"/>
          <p:cNvGrpSpPr/>
          <p:nvPr/>
        </p:nvGrpSpPr>
        <p:grpSpPr>
          <a:xfrm>
            <a:off x="1834239" y="1493420"/>
            <a:ext cx="8469314" cy="1824038"/>
            <a:chOff x="329" y="785"/>
            <a:chExt cx="5335" cy="1149"/>
          </a:xfrm>
        </p:grpSpPr>
        <p:sp>
          <p:nvSpPr>
            <p:cNvPr id="68" name="Google Shape;68;p7"/>
            <p:cNvSpPr txBox="1"/>
            <p:nvPr/>
          </p:nvSpPr>
          <p:spPr>
            <a:xfrm>
              <a:off x="1962" y="785"/>
              <a:ext cx="2041" cy="213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bg-BG" sz="16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Атомни електроцентрали</a:t>
              </a:r>
              <a:endParaRPr dirty="0"/>
            </a:p>
          </p:txBody>
        </p:sp>
        <p:grpSp>
          <p:nvGrpSpPr>
            <p:cNvPr id="69" name="Google Shape;69;p7"/>
            <p:cNvGrpSpPr/>
            <p:nvPr/>
          </p:nvGrpSpPr>
          <p:grpSpPr>
            <a:xfrm>
              <a:off x="329" y="1013"/>
              <a:ext cx="5335" cy="921"/>
              <a:chOff x="341" y="1289"/>
              <a:chExt cx="4710" cy="865"/>
            </a:xfrm>
          </p:grpSpPr>
          <p:pic>
            <p:nvPicPr>
              <p:cNvPr id="70" name="Google Shape;70;p7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3936" y="1320"/>
                <a:ext cx="1115" cy="818"/>
              </a:xfrm>
              <a:prstGeom prst="rect">
                <a:avLst/>
              </a:prstGeom>
              <a:noFill/>
              <a:ln>
                <a:noFill/>
              </a:ln>
            </p:spPr>
          </p:pic>
          <p:grpSp>
            <p:nvGrpSpPr>
              <p:cNvPr id="71" name="Google Shape;71;p7"/>
              <p:cNvGrpSpPr/>
              <p:nvPr/>
            </p:nvGrpSpPr>
            <p:grpSpPr>
              <a:xfrm>
                <a:off x="341" y="1289"/>
                <a:ext cx="3405" cy="865"/>
                <a:chOff x="341" y="1289"/>
                <a:chExt cx="3405" cy="865"/>
              </a:xfrm>
            </p:grpSpPr>
            <p:pic>
              <p:nvPicPr>
                <p:cNvPr id="72" name="Google Shape;72;p7"/>
                <p:cNvPicPr preferRelativeResize="0"/>
                <p:nvPr/>
              </p:nvPicPr>
              <p:blipFill rotWithShape="1">
                <a:blip r:embed="rId5">
                  <a:alphaModFix/>
                </a:blip>
                <a:srcRect/>
                <a:stretch/>
              </p:blipFill>
              <p:spPr>
                <a:xfrm>
                  <a:off x="2608" y="1312"/>
                  <a:ext cx="1138" cy="842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73" name="Google Shape;73;p7"/>
                <p:cNvPicPr preferRelativeResize="0"/>
                <p:nvPr/>
              </p:nvPicPr>
              <p:blipFill rotWithShape="1">
                <a:blip r:embed="rId6">
                  <a:alphaModFix/>
                </a:blip>
                <a:srcRect/>
                <a:stretch/>
              </p:blipFill>
              <p:spPr>
                <a:xfrm>
                  <a:off x="1443" y="1289"/>
                  <a:ext cx="1017" cy="842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74" name="Google Shape;74;p7"/>
                <p:cNvPicPr preferRelativeResize="0"/>
                <p:nvPr/>
              </p:nvPicPr>
              <p:blipFill rotWithShape="1">
                <a:blip r:embed="rId7">
                  <a:alphaModFix/>
                </a:blip>
                <a:srcRect/>
                <a:stretch/>
              </p:blipFill>
              <p:spPr>
                <a:xfrm>
                  <a:off x="341" y="1314"/>
                  <a:ext cx="918" cy="824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</p:grpSp>
      <p:pic>
        <p:nvPicPr>
          <p:cNvPr id="75" name="Google Shape;75;p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910659" y="3826957"/>
            <a:ext cx="2046301" cy="1189469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7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772640" y="3821151"/>
            <a:ext cx="1773903" cy="1210239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7"/>
          <p:cNvSpPr txBox="1"/>
          <p:nvPr/>
        </p:nvSpPr>
        <p:spPr>
          <a:xfrm>
            <a:off x="5616581" y="3370601"/>
            <a:ext cx="2590687" cy="338554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Електропреносна мрежа</a:t>
            </a:r>
            <a:endParaRPr/>
          </a:p>
        </p:txBody>
      </p:sp>
      <p:sp>
        <p:nvSpPr>
          <p:cNvPr id="78" name="Google Shape;78;p7"/>
          <p:cNvSpPr txBox="1"/>
          <p:nvPr/>
        </p:nvSpPr>
        <p:spPr>
          <a:xfrm>
            <a:off x="2360470" y="3376232"/>
            <a:ext cx="598241" cy="338554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ТЕЦ</a:t>
            </a:r>
            <a:endParaRPr/>
          </a:p>
        </p:txBody>
      </p:sp>
      <p:sp>
        <p:nvSpPr>
          <p:cNvPr id="79" name="Google Shape;79;p7"/>
          <p:cNvSpPr txBox="1"/>
          <p:nvPr/>
        </p:nvSpPr>
        <p:spPr>
          <a:xfrm>
            <a:off x="4848036" y="876060"/>
            <a:ext cx="2098651" cy="369332"/>
          </a:xfrm>
          <a:prstGeom prst="rect">
            <a:avLst/>
          </a:prstGeom>
          <a:solidFill>
            <a:srgbClr val="99FFCC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1800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1.1 ЕНЕРГЕТИКА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0" name="Google Shape;80;p7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854690" y="3821152"/>
            <a:ext cx="1812309" cy="1210239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7"/>
          <p:cNvSpPr txBox="1"/>
          <p:nvPr/>
        </p:nvSpPr>
        <p:spPr>
          <a:xfrm>
            <a:off x="8298609" y="3374993"/>
            <a:ext cx="2179566" cy="300978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Газопреносна мрежа</a:t>
            </a:r>
            <a:endParaRPr/>
          </a:p>
        </p:txBody>
      </p:sp>
      <p:sp>
        <p:nvSpPr>
          <p:cNvPr id="82" name="Google Shape;82;p7"/>
          <p:cNvSpPr txBox="1"/>
          <p:nvPr/>
        </p:nvSpPr>
        <p:spPr>
          <a:xfrm>
            <a:off x="4456114" y="3331696"/>
            <a:ext cx="609462" cy="338554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ВЕЦ</a:t>
            </a:r>
            <a:endParaRPr/>
          </a:p>
        </p:txBody>
      </p:sp>
      <p:sp>
        <p:nvSpPr>
          <p:cNvPr id="83" name="Google Shape;83;p7"/>
          <p:cNvSpPr txBox="1">
            <a:spLocks noGrp="1"/>
          </p:cNvSpPr>
          <p:nvPr>
            <p:ph type="ftr" idx="11"/>
          </p:nvPr>
        </p:nvSpPr>
        <p:spPr>
          <a:xfrm>
            <a:off x="4038600" y="6400086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/>
              <a:t>Национален военен университет „Васил Левски“ Некласифицирана информация</a:t>
            </a:r>
            <a:endParaRPr/>
          </a:p>
        </p:txBody>
      </p:sp>
      <p:sp>
        <p:nvSpPr>
          <p:cNvPr id="84" name="Google Shape;84;p7"/>
          <p:cNvSpPr txBox="1">
            <a:spLocks noGrp="1"/>
          </p:cNvSpPr>
          <p:nvPr>
            <p:ph type="sldNum" idx="12"/>
          </p:nvPr>
        </p:nvSpPr>
        <p:spPr>
          <a:xfrm>
            <a:off x="8610600" y="6452636"/>
            <a:ext cx="3581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/>
              <a:t>3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8"/>
          <p:cNvSpPr txBox="1">
            <a:spLocks noGrp="1"/>
          </p:cNvSpPr>
          <p:nvPr>
            <p:ph type="ftr" idx="11"/>
          </p:nvPr>
        </p:nvSpPr>
        <p:spPr>
          <a:xfrm>
            <a:off x="4038600" y="6400086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/>
              <a:t>Национален военен университет „Васил Левски“ Некласифицирана информация</a:t>
            </a:r>
            <a:endParaRPr/>
          </a:p>
        </p:txBody>
      </p:sp>
      <p:sp>
        <p:nvSpPr>
          <p:cNvPr id="90" name="Google Shape;90;p8"/>
          <p:cNvSpPr txBox="1">
            <a:spLocks noGrp="1"/>
          </p:cNvSpPr>
          <p:nvPr>
            <p:ph type="sldNum" idx="12"/>
          </p:nvPr>
        </p:nvSpPr>
        <p:spPr>
          <a:xfrm>
            <a:off x="8610600" y="6452636"/>
            <a:ext cx="3581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g-BG"/>
              <a:t>4</a:t>
            </a:fld>
            <a:endParaRPr/>
          </a:p>
        </p:txBody>
      </p:sp>
      <p:cxnSp>
        <p:nvCxnSpPr>
          <p:cNvPr id="91" name="Google Shape;91;p8"/>
          <p:cNvCxnSpPr/>
          <p:nvPr/>
        </p:nvCxnSpPr>
        <p:spPr>
          <a:xfrm>
            <a:off x="5218114" y="2413000"/>
            <a:ext cx="1587" cy="1588"/>
          </a:xfrm>
          <a:prstGeom prst="straightConnector1">
            <a:avLst/>
          </a:prstGeom>
          <a:noFill/>
          <a:ln w="12700" cap="rnd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2" name="Google Shape;92;p8"/>
          <p:cNvCxnSpPr/>
          <p:nvPr/>
        </p:nvCxnSpPr>
        <p:spPr>
          <a:xfrm>
            <a:off x="4456114" y="3602039"/>
            <a:ext cx="1587" cy="1587"/>
          </a:xfrm>
          <a:prstGeom prst="straightConnector1">
            <a:avLst/>
          </a:prstGeom>
          <a:noFill/>
          <a:ln w="12700" cap="rnd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3" name="Google Shape;93;p8"/>
          <p:cNvSpPr txBox="1"/>
          <p:nvPr/>
        </p:nvSpPr>
        <p:spPr>
          <a:xfrm>
            <a:off x="4029273" y="958753"/>
            <a:ext cx="3659207" cy="369332"/>
          </a:xfrm>
          <a:prstGeom prst="rect">
            <a:avLst/>
          </a:prstGeom>
          <a:solidFill>
            <a:srgbClr val="99FFCC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1800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1.2 ЯДРЕНА ПРОМИШЛЕНОСТ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4" name="Google Shape;94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61395" y="2395898"/>
            <a:ext cx="3705479" cy="2724009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8"/>
          <p:cNvSpPr txBox="1"/>
          <p:nvPr/>
        </p:nvSpPr>
        <p:spPr>
          <a:xfrm>
            <a:off x="2604931" y="1901092"/>
            <a:ext cx="6813693" cy="369332"/>
          </a:xfrm>
          <a:prstGeom prst="rect">
            <a:avLst/>
          </a:prstGeom>
          <a:solidFill>
            <a:srgbClr val="FFFF9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Постоянно хранилище за радиоактивни отпадъци  Нови хан</a:t>
            </a:r>
            <a:endParaRPr/>
          </a:p>
        </p:txBody>
      </p:sp>
      <p:sp>
        <p:nvSpPr>
          <p:cNvPr id="96" name="Google Shape;96;p8"/>
          <p:cNvSpPr/>
          <p:nvPr/>
        </p:nvSpPr>
        <p:spPr>
          <a:xfrm>
            <a:off x="1524001" y="1948934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7" name="Google Shape;97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88514" y="2373046"/>
            <a:ext cx="3546158" cy="2746861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8"/>
          <p:cNvSpPr txBox="1"/>
          <p:nvPr/>
        </p:nvSpPr>
        <p:spPr>
          <a:xfrm>
            <a:off x="573505" y="1441770"/>
            <a:ext cx="1104498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1800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СЕКТОРА Е ЗА ПРОИЗВОДСТВО И СЪХРАНЕНИЕ/ПРЕРАБОТВАНЕ НА ЯДРЕНИ МАТЕРИАЛИ 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9" name="Google Shape;99;p8"/>
          <p:cNvSpPr txBox="1"/>
          <p:nvPr/>
        </p:nvSpPr>
        <p:spPr>
          <a:xfrm>
            <a:off x="1837740" y="5276235"/>
            <a:ext cx="8042275" cy="8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174625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16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ИНФРАСТРУКТУРНИ ОБЕКТИ В СИСТЕМАТА НА ЯДРЕНАТА ИНДУСТРИЯ СА: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4625" marR="0" lvl="0" indent="-17462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bg-BG" sz="16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Това е единствения сектор, в който има ясни нормативно определени степени на критичност, съобразени с директивите на ЕС и препоръките на МААЕ.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9"/>
          <p:cNvSpPr txBox="1">
            <a:spLocks noGrp="1"/>
          </p:cNvSpPr>
          <p:nvPr>
            <p:ph type="ftr" idx="11"/>
          </p:nvPr>
        </p:nvSpPr>
        <p:spPr>
          <a:xfrm>
            <a:off x="4038600" y="6400086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/>
              <a:t>Национален военен университет „Васил Левски“ Некласифицирана информация</a:t>
            </a:r>
            <a:endParaRPr/>
          </a:p>
        </p:txBody>
      </p:sp>
      <p:sp>
        <p:nvSpPr>
          <p:cNvPr id="105" name="Google Shape;105;p9"/>
          <p:cNvSpPr txBox="1">
            <a:spLocks noGrp="1"/>
          </p:cNvSpPr>
          <p:nvPr>
            <p:ph type="sldNum" idx="12"/>
          </p:nvPr>
        </p:nvSpPr>
        <p:spPr>
          <a:xfrm>
            <a:off x="8610600" y="6452636"/>
            <a:ext cx="3581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g-BG"/>
              <a:t>5</a:t>
            </a:fld>
            <a:endParaRPr/>
          </a:p>
        </p:txBody>
      </p:sp>
      <p:sp>
        <p:nvSpPr>
          <p:cNvPr id="106" name="Google Shape;106;p9"/>
          <p:cNvSpPr txBox="1"/>
          <p:nvPr/>
        </p:nvSpPr>
        <p:spPr>
          <a:xfrm>
            <a:off x="1967081" y="1260768"/>
            <a:ext cx="8532812" cy="366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1800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ЗНАЧЕНИЕТО НА СЕКТОРА НАРАСТВА В ГЛОБАЛЕН ПЛАН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7" name="Google Shape;107;p9"/>
          <p:cNvSpPr txBox="1"/>
          <p:nvPr/>
        </p:nvSpPr>
        <p:spPr>
          <a:xfrm>
            <a:off x="4143548" y="889763"/>
            <a:ext cx="2980303" cy="369332"/>
          </a:xfrm>
          <a:prstGeom prst="rect">
            <a:avLst/>
          </a:prstGeom>
          <a:solidFill>
            <a:srgbClr val="99FFCC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1800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1.3 ТЕЛЕКОМУНИКАЦИИ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08" name="Google Shape;108;p9"/>
          <p:cNvGrpSpPr/>
          <p:nvPr/>
        </p:nvGrpSpPr>
        <p:grpSpPr>
          <a:xfrm>
            <a:off x="2100222" y="1260768"/>
            <a:ext cx="4607160" cy="2673372"/>
            <a:chOff x="454" y="663"/>
            <a:chExt cx="2787" cy="1604"/>
          </a:xfrm>
        </p:grpSpPr>
        <p:sp>
          <p:nvSpPr>
            <p:cNvPr id="109" name="Google Shape;109;p9"/>
            <p:cNvSpPr txBox="1"/>
            <p:nvPr/>
          </p:nvSpPr>
          <p:spPr>
            <a:xfrm>
              <a:off x="567" y="663"/>
              <a:ext cx="112" cy="19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10" name="Google Shape;110;p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942" y="906"/>
              <a:ext cx="1299" cy="13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1" name="Google Shape;111;p9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54" y="908"/>
              <a:ext cx="1285" cy="135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12" name="Google Shape;112;p9" descr="novi_tehn_0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042959" y="1626753"/>
            <a:ext cx="3168650" cy="2267798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9"/>
          <p:cNvSpPr txBox="1"/>
          <p:nvPr/>
        </p:nvSpPr>
        <p:spPr>
          <a:xfrm>
            <a:off x="2328547" y="3964307"/>
            <a:ext cx="8042275" cy="2322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174625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18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ИНФРАСТРУКТУРНИ ОБЕКТИ В ТЕЛЕКОМУНИКАЦИИТЕ СА: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4625" marR="0" lvl="0" indent="-17462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bg-BG" sz="16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Защита на информационните системи;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4625" marR="0" lvl="0" indent="-17462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bg-BG" sz="16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Автоматизирани инф. системи за контрол;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4625" marR="0" lvl="0" indent="-17462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bg-BG" sz="16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Интернет;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4625" marR="0" lvl="0" indent="-17462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bg-BG" sz="16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Стационарни телекомуникации;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4625" marR="0" lvl="0" indent="-17462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bg-BG" sz="16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Мобилни телекомуникации;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4625" marR="0" lvl="0" indent="-17462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bg-BG" sz="16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Радио комуникации и навигация;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4625" marR="0" lvl="0" indent="-17462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bg-BG" sz="16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Сателитна комуникация;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4625" marR="0" lvl="0" indent="-17462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bg-BG" sz="16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Радио и телевизия.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0"/>
          <p:cNvSpPr txBox="1">
            <a:spLocks noGrp="1"/>
          </p:cNvSpPr>
          <p:nvPr>
            <p:ph type="ftr" idx="11"/>
          </p:nvPr>
        </p:nvSpPr>
        <p:spPr>
          <a:xfrm>
            <a:off x="4038600" y="6400086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/>
              <a:t>Национален военен университет „Васил Левски“ Некласифицирана информация</a:t>
            </a:r>
            <a:endParaRPr/>
          </a:p>
        </p:txBody>
      </p:sp>
      <p:sp>
        <p:nvSpPr>
          <p:cNvPr id="119" name="Google Shape;119;p10"/>
          <p:cNvSpPr txBox="1">
            <a:spLocks noGrp="1"/>
          </p:cNvSpPr>
          <p:nvPr>
            <p:ph type="sldNum" idx="12"/>
          </p:nvPr>
        </p:nvSpPr>
        <p:spPr>
          <a:xfrm>
            <a:off x="8610600" y="6452636"/>
            <a:ext cx="3581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g-BG"/>
              <a:t>6</a:t>
            </a:fld>
            <a:endParaRPr/>
          </a:p>
        </p:txBody>
      </p:sp>
      <p:sp>
        <p:nvSpPr>
          <p:cNvPr id="120" name="Google Shape;120;p10"/>
          <p:cNvSpPr txBox="1"/>
          <p:nvPr/>
        </p:nvSpPr>
        <p:spPr>
          <a:xfrm>
            <a:off x="4372768" y="887245"/>
            <a:ext cx="2892715" cy="369332"/>
          </a:xfrm>
          <a:prstGeom prst="rect">
            <a:avLst/>
          </a:prstGeom>
          <a:solidFill>
            <a:srgbClr val="99FFCC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18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1.4 </a:t>
            </a:r>
            <a:r>
              <a:rPr lang="bg-BG" sz="1800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ВОДОСНАБДЯВАНЕ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1" name="Google Shape;121;p10" descr="imagesIQIEY4AV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2250" y="1528012"/>
            <a:ext cx="3816350" cy="31278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10" descr="VEC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72768" y="1528012"/>
            <a:ext cx="4038600" cy="31278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610600" y="1528013"/>
            <a:ext cx="3311525" cy="3127834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10"/>
          <p:cNvSpPr txBox="1"/>
          <p:nvPr/>
        </p:nvSpPr>
        <p:spPr>
          <a:xfrm>
            <a:off x="2869406" y="4881935"/>
            <a:ext cx="6453188" cy="13446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16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ИНФРАСТРУКТУРНИ ОБЕКТИ В СЕКТОРА: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-101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bg-BG" sz="16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водохранилища – естествени и изкуствени;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-101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bg-BG" sz="16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хидротехнически съоръжения; 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-101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bg-BG" sz="16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преносни мрежи за пречистване на вода и водоснабдяване.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endParaRPr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1"/>
          <p:cNvSpPr txBox="1">
            <a:spLocks noGrp="1"/>
          </p:cNvSpPr>
          <p:nvPr>
            <p:ph type="ftr" idx="11"/>
          </p:nvPr>
        </p:nvSpPr>
        <p:spPr>
          <a:xfrm>
            <a:off x="4038600" y="6400086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/>
              <a:t>Национален военен университет „Васил Левски“ Некласифицирана информация</a:t>
            </a:r>
            <a:endParaRPr/>
          </a:p>
        </p:txBody>
      </p:sp>
      <p:sp>
        <p:nvSpPr>
          <p:cNvPr id="130" name="Google Shape;130;p11"/>
          <p:cNvSpPr txBox="1">
            <a:spLocks noGrp="1"/>
          </p:cNvSpPr>
          <p:nvPr>
            <p:ph type="sldNum" idx="12"/>
          </p:nvPr>
        </p:nvSpPr>
        <p:spPr>
          <a:xfrm>
            <a:off x="8610600" y="6452636"/>
            <a:ext cx="3581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g-BG"/>
              <a:t>7</a:t>
            </a:fld>
            <a:endParaRPr/>
          </a:p>
        </p:txBody>
      </p:sp>
      <p:sp>
        <p:nvSpPr>
          <p:cNvPr id="131" name="Google Shape;131;p11"/>
          <p:cNvSpPr txBox="1"/>
          <p:nvPr/>
        </p:nvSpPr>
        <p:spPr>
          <a:xfrm>
            <a:off x="3403435" y="903468"/>
            <a:ext cx="5513369" cy="369332"/>
          </a:xfrm>
          <a:prstGeom prst="rect">
            <a:avLst/>
          </a:prstGeom>
          <a:solidFill>
            <a:srgbClr val="99FFCC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1800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1.5 ОСИГУРЯВАНЕ С ХРАНИТЕЛНИ ПРОДУКТИ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2" name="Google Shape;132;p11"/>
          <p:cNvSpPr txBox="1"/>
          <p:nvPr/>
        </p:nvSpPr>
        <p:spPr>
          <a:xfrm>
            <a:off x="1198933" y="1305493"/>
            <a:ext cx="1997075" cy="366712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Животновъдство</a:t>
            </a:r>
            <a:endParaRPr/>
          </a:p>
        </p:txBody>
      </p:sp>
      <p:sp>
        <p:nvSpPr>
          <p:cNvPr id="133" name="Google Shape;133;p11"/>
          <p:cNvSpPr/>
          <p:nvPr/>
        </p:nvSpPr>
        <p:spPr>
          <a:xfrm>
            <a:off x="5405436" y="1289256"/>
            <a:ext cx="1381125" cy="366713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Земеделие</a:t>
            </a:r>
            <a:endParaRPr/>
          </a:p>
        </p:txBody>
      </p:sp>
      <p:pic>
        <p:nvPicPr>
          <p:cNvPr id="134" name="Google Shape;134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0480" y="1704898"/>
            <a:ext cx="3453982" cy="27260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75762" y="1694086"/>
            <a:ext cx="3781926" cy="27368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pic>
      <p:sp>
        <p:nvSpPr>
          <p:cNvPr id="136" name="Google Shape;136;p11"/>
          <p:cNvSpPr txBox="1"/>
          <p:nvPr/>
        </p:nvSpPr>
        <p:spPr>
          <a:xfrm>
            <a:off x="611188" y="4693478"/>
            <a:ext cx="11267080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174625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16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ИНФРАСТРУКТУРНИ ОБЕКТИ В СЕКТОРА ЗА ОСИГУРЯВАНЕ НА ЖИЗНЕНО ВАЖНИ ХРАНИТЕЛНИ ПРОДУКТИ: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25475" marR="0" lvl="0" indent="-26511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bg-BG" sz="16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Предприятия за производство на основни хранителни продукти;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25475" marR="0" lvl="0" indent="-26511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bg-BG" sz="16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Съхранение, доставка и разпределение на основни хранителни продукти;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25475" marR="0" lvl="0" indent="-26511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bg-BG" sz="16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Система за гарантиране на качеството и безопасността на хранителните продукти.</a:t>
            </a:r>
            <a:endParaRPr sz="1600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625475" marR="0" lvl="0" indent="-26511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bg-BG" sz="16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Състояние на земеделието след 1990.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7" name="Google Shape;137;p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408988" y="3099245"/>
            <a:ext cx="3469280" cy="13378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1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408988" y="1694086"/>
            <a:ext cx="3469280" cy="1337872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11"/>
          <p:cNvSpPr/>
          <p:nvPr/>
        </p:nvSpPr>
        <p:spPr>
          <a:xfrm>
            <a:off x="9389255" y="1253005"/>
            <a:ext cx="1508746" cy="369332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Съхранение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2"/>
          <p:cNvSpPr txBox="1">
            <a:spLocks noGrp="1"/>
          </p:cNvSpPr>
          <p:nvPr>
            <p:ph type="ftr" idx="11"/>
          </p:nvPr>
        </p:nvSpPr>
        <p:spPr>
          <a:xfrm>
            <a:off x="4038600" y="6400086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/>
              <a:t>Национален военен университет „Васил Левски“ Некласифицирана информация</a:t>
            </a:r>
            <a:endParaRPr/>
          </a:p>
        </p:txBody>
      </p:sp>
      <p:sp>
        <p:nvSpPr>
          <p:cNvPr id="145" name="Google Shape;145;p12"/>
          <p:cNvSpPr txBox="1">
            <a:spLocks noGrp="1"/>
          </p:cNvSpPr>
          <p:nvPr>
            <p:ph type="sldNum" idx="12"/>
          </p:nvPr>
        </p:nvSpPr>
        <p:spPr>
          <a:xfrm>
            <a:off x="8610600" y="6452636"/>
            <a:ext cx="3581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g-BG"/>
              <a:t>8</a:t>
            </a:fld>
            <a:endParaRPr/>
          </a:p>
        </p:txBody>
      </p:sp>
      <p:sp>
        <p:nvSpPr>
          <p:cNvPr id="146" name="Google Shape;146;p12"/>
          <p:cNvSpPr txBox="1"/>
          <p:nvPr/>
        </p:nvSpPr>
        <p:spPr>
          <a:xfrm>
            <a:off x="4405401" y="867942"/>
            <a:ext cx="2459328" cy="369332"/>
          </a:xfrm>
          <a:prstGeom prst="rect">
            <a:avLst/>
          </a:prstGeom>
          <a:solidFill>
            <a:srgbClr val="99FFCC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1800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1.6 Здравеопазване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7" name="Google Shape;147;p12"/>
          <p:cNvSpPr txBox="1"/>
          <p:nvPr/>
        </p:nvSpPr>
        <p:spPr>
          <a:xfrm>
            <a:off x="3155485" y="1249367"/>
            <a:ext cx="2844428" cy="369332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Медицинско обслужване</a:t>
            </a:r>
            <a:endParaRPr/>
          </a:p>
        </p:txBody>
      </p:sp>
      <p:sp>
        <p:nvSpPr>
          <p:cNvPr id="148" name="Google Shape;148;p12"/>
          <p:cNvSpPr txBox="1"/>
          <p:nvPr/>
        </p:nvSpPr>
        <p:spPr>
          <a:xfrm>
            <a:off x="767975" y="4108912"/>
            <a:ext cx="1298049" cy="369332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Лекарства</a:t>
            </a:r>
            <a:endParaRPr/>
          </a:p>
        </p:txBody>
      </p:sp>
      <p:sp>
        <p:nvSpPr>
          <p:cNvPr id="149" name="Google Shape;149;p12"/>
          <p:cNvSpPr txBox="1"/>
          <p:nvPr/>
        </p:nvSpPr>
        <p:spPr>
          <a:xfrm>
            <a:off x="2502927" y="3224198"/>
            <a:ext cx="7186144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174625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16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ИНФРАСТРУКТУРНИ ОБЕКТИ В ЗДРАВЕОПАЗВАНЕТО СА: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4625" marR="0" lvl="0" indent="-17462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bg-BG" sz="16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Болници, санаториуми и центрове за рехабилитация;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4625" marR="0" lvl="0" indent="-17462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bg-BG" sz="16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Фармацевтични предприятия, аптечна мрежа и складове;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4625" marR="0" lvl="0" indent="-17462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bg-BG" sz="16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Неотложна, спешна, бърза, доболнична и болнична медицинска помощ 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4625" marR="0" lvl="0" indent="-17462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bg-BG" sz="16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Лаборатория по вирусология и др.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0" name="Google Shape;150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222536" y="1605442"/>
            <a:ext cx="2724150" cy="1600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7903" y="4475625"/>
            <a:ext cx="2418192" cy="1645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1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147350" y="1599748"/>
            <a:ext cx="2933451" cy="16058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1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323621" y="1597130"/>
            <a:ext cx="2771775" cy="1608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1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351122" y="4478440"/>
            <a:ext cx="2466975" cy="16431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1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80629" y="1605442"/>
            <a:ext cx="2857500" cy="1600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12"/>
          <p:cNvSpPr txBox="1"/>
          <p:nvPr/>
        </p:nvSpPr>
        <p:spPr>
          <a:xfrm>
            <a:off x="918499" y="1230417"/>
            <a:ext cx="1110946" cy="369332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Болници</a:t>
            </a:r>
            <a:endParaRPr/>
          </a:p>
        </p:txBody>
      </p:sp>
      <p:sp>
        <p:nvSpPr>
          <p:cNvPr id="157" name="Google Shape;157;p12"/>
          <p:cNvSpPr txBox="1"/>
          <p:nvPr/>
        </p:nvSpPr>
        <p:spPr>
          <a:xfrm>
            <a:off x="7125953" y="1227797"/>
            <a:ext cx="924292" cy="369332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Аптеки</a:t>
            </a:r>
            <a:endParaRPr/>
          </a:p>
        </p:txBody>
      </p:sp>
      <p:sp>
        <p:nvSpPr>
          <p:cNvPr id="158" name="Google Shape;158;p12"/>
          <p:cNvSpPr txBox="1"/>
          <p:nvPr/>
        </p:nvSpPr>
        <p:spPr>
          <a:xfrm>
            <a:off x="9240685" y="1217553"/>
            <a:ext cx="2687852" cy="369332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Складове за лекарства</a:t>
            </a:r>
            <a:endParaRPr/>
          </a:p>
        </p:txBody>
      </p:sp>
      <p:sp>
        <p:nvSpPr>
          <p:cNvPr id="159" name="Google Shape;159;p12"/>
          <p:cNvSpPr txBox="1"/>
          <p:nvPr/>
        </p:nvSpPr>
        <p:spPr>
          <a:xfrm>
            <a:off x="9664325" y="4106293"/>
            <a:ext cx="1840568" cy="369332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Спешна помощ</a:t>
            </a:r>
            <a:endParaRPr/>
          </a:p>
        </p:txBody>
      </p:sp>
      <p:pic>
        <p:nvPicPr>
          <p:cNvPr id="160" name="Google Shape;160;p1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755121" y="4836695"/>
            <a:ext cx="2466975" cy="1284850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12"/>
          <p:cNvSpPr txBox="1"/>
          <p:nvPr/>
        </p:nvSpPr>
        <p:spPr>
          <a:xfrm>
            <a:off x="4840348" y="4456846"/>
            <a:ext cx="2285605" cy="369332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Въздушни линейки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3"/>
          <p:cNvSpPr txBox="1">
            <a:spLocks noGrp="1"/>
          </p:cNvSpPr>
          <p:nvPr>
            <p:ph type="ftr" idx="11"/>
          </p:nvPr>
        </p:nvSpPr>
        <p:spPr>
          <a:xfrm>
            <a:off x="4038600" y="6400086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/>
              <a:t>Национален военен университет „Васил Левски“ Некласифицирана информация</a:t>
            </a:r>
            <a:endParaRPr/>
          </a:p>
        </p:txBody>
      </p:sp>
      <p:sp>
        <p:nvSpPr>
          <p:cNvPr id="167" name="Google Shape;167;p13"/>
          <p:cNvSpPr txBox="1">
            <a:spLocks noGrp="1"/>
          </p:cNvSpPr>
          <p:nvPr>
            <p:ph type="sldNum" idx="12"/>
          </p:nvPr>
        </p:nvSpPr>
        <p:spPr>
          <a:xfrm>
            <a:off x="8610600" y="6452636"/>
            <a:ext cx="3581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g-BG"/>
              <a:t>9</a:t>
            </a:fld>
            <a:endParaRPr/>
          </a:p>
        </p:txBody>
      </p:sp>
      <p:sp>
        <p:nvSpPr>
          <p:cNvPr id="168" name="Google Shape;168;p13"/>
          <p:cNvSpPr txBox="1"/>
          <p:nvPr/>
        </p:nvSpPr>
        <p:spPr>
          <a:xfrm>
            <a:off x="4105843" y="918248"/>
            <a:ext cx="2642455" cy="369332"/>
          </a:xfrm>
          <a:prstGeom prst="rect">
            <a:avLst/>
          </a:prstGeom>
          <a:solidFill>
            <a:srgbClr val="99FFCC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1800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1.7 Финансова сфера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9" name="Google Shape;169;p13" descr="bsp-podgotvqt-taijna-privatizaciq-na-bylgarski-poshti-16910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73017" y="1837649"/>
            <a:ext cx="2970584" cy="2890762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13"/>
          <p:cNvSpPr/>
          <p:nvPr/>
        </p:nvSpPr>
        <p:spPr>
          <a:xfrm>
            <a:off x="4063021" y="1470936"/>
            <a:ext cx="790575" cy="366713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Пощи</a:t>
            </a:r>
            <a:endParaRPr/>
          </a:p>
        </p:txBody>
      </p:sp>
      <p:grpSp>
        <p:nvGrpSpPr>
          <p:cNvPr id="171" name="Google Shape;171;p13"/>
          <p:cNvGrpSpPr/>
          <p:nvPr/>
        </p:nvGrpSpPr>
        <p:grpSpPr>
          <a:xfrm>
            <a:off x="100139" y="1481530"/>
            <a:ext cx="2727282" cy="3246881"/>
            <a:chOff x="4314" y="951"/>
            <a:chExt cx="1333" cy="2625"/>
          </a:xfrm>
        </p:grpSpPr>
        <p:pic>
          <p:nvPicPr>
            <p:cNvPr id="172" name="Google Shape;172;p13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314" y="1290"/>
              <a:ext cx="1333" cy="228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3" name="Google Shape;173;p13"/>
            <p:cNvSpPr txBox="1"/>
            <p:nvPr/>
          </p:nvSpPr>
          <p:spPr>
            <a:xfrm>
              <a:off x="4654" y="951"/>
              <a:ext cx="561" cy="299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bg-BG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Банки</a:t>
              </a:r>
              <a:endParaRPr/>
            </a:p>
          </p:txBody>
        </p:sp>
      </p:grpSp>
      <p:sp>
        <p:nvSpPr>
          <p:cNvPr id="174" name="Google Shape;174;p13"/>
          <p:cNvSpPr txBox="1"/>
          <p:nvPr/>
        </p:nvSpPr>
        <p:spPr>
          <a:xfrm>
            <a:off x="2583491" y="4876254"/>
            <a:ext cx="6573085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174625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16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ИНФРАСТРУКТУРНИ ОБЕКТИ ВЪВ ФИНАНСОВАТА СФЕРА СА: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4625" marR="0" lvl="0" indent="-17462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bg-BG" sz="16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банки;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4625" marR="0" lvl="0" indent="-17462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bg-BG" sz="16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пощи;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4625" marR="0" lvl="0" indent="-17462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bg-BG" sz="16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монетния двор;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4625" marR="0" lvl="0" indent="-17462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bg-BG" sz="16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трезори и др.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75" name="Google Shape;175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124620" y="1848243"/>
            <a:ext cx="2850938" cy="28801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156577" y="1848243"/>
            <a:ext cx="2888565" cy="2880168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13"/>
          <p:cNvSpPr/>
          <p:nvPr/>
        </p:nvSpPr>
        <p:spPr>
          <a:xfrm>
            <a:off x="6748298" y="1481530"/>
            <a:ext cx="1692451" cy="369332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Монетен двор</a:t>
            </a:r>
            <a:endParaRPr/>
          </a:p>
        </p:txBody>
      </p:sp>
      <p:sp>
        <p:nvSpPr>
          <p:cNvPr id="178" name="Google Shape;178;p13"/>
          <p:cNvSpPr/>
          <p:nvPr/>
        </p:nvSpPr>
        <p:spPr>
          <a:xfrm>
            <a:off x="10138905" y="1445878"/>
            <a:ext cx="1115249" cy="369332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Трезор</a:t>
            </a:r>
            <a:endParaRPr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1798</Words>
  <Application>Microsoft Office PowerPoint</Application>
  <PresentationFormat>Широк екран</PresentationFormat>
  <Paragraphs>229</Paragraphs>
  <Slides>22</Slides>
  <Notes>22</Notes>
  <HiddenSlides>0</HiddenSlides>
  <MMClips>0</MMClips>
  <ScaleCrop>false</ScaleCrop>
  <HeadingPairs>
    <vt:vector size="6" baseType="variant">
      <vt:variant>
        <vt:lpstr>Използвани шрифтове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Заглавия на слайдовете</vt:lpstr>
      </vt:variant>
      <vt:variant>
        <vt:i4>22</vt:i4>
      </vt:variant>
    </vt:vector>
  </HeadingPairs>
  <TitlesOfParts>
    <vt:vector size="28" baseType="lpstr">
      <vt:lpstr>Arial</vt:lpstr>
      <vt:lpstr>Calibri</vt:lpstr>
      <vt:lpstr>Corsiva</vt:lpstr>
      <vt:lpstr>Open Sans Light</vt:lpstr>
      <vt:lpstr>Times New Roman</vt:lpstr>
      <vt:lpstr>Office Theme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Панайот Иванов</cp:lastModifiedBy>
  <cp:revision>6</cp:revision>
  <dcterms:modified xsi:type="dcterms:W3CDTF">2024-08-09T05:36:11Z</dcterms:modified>
</cp:coreProperties>
</file>