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88" r:id="rId2"/>
    <p:sldId id="740" r:id="rId3"/>
    <p:sldId id="742" r:id="rId4"/>
    <p:sldId id="762" r:id="rId5"/>
    <p:sldId id="763" r:id="rId6"/>
    <p:sldId id="764" r:id="rId7"/>
    <p:sldId id="765" r:id="rId8"/>
    <p:sldId id="766" r:id="rId9"/>
    <p:sldId id="767" r:id="rId10"/>
    <p:sldId id="768" r:id="rId11"/>
    <p:sldId id="769" r:id="rId12"/>
    <p:sldId id="776" r:id="rId13"/>
    <p:sldId id="777" r:id="rId14"/>
    <p:sldId id="779" r:id="rId15"/>
    <p:sldId id="778" r:id="rId16"/>
    <p:sldId id="750" r:id="rId1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F"/>
    <a:srgbClr val="FFE393"/>
    <a:srgbClr val="FF9933"/>
    <a:srgbClr val="FFFF99"/>
    <a:srgbClr val="0033CC"/>
    <a:srgbClr val="66FF66"/>
    <a:srgbClr val="FF3300"/>
    <a:srgbClr val="CC9900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89700" autoAdjust="0"/>
  </p:normalViewPr>
  <p:slideViewPr>
    <p:cSldViewPr snapToGrid="0">
      <p:cViewPr varScale="1">
        <p:scale>
          <a:sx n="78" d="100"/>
          <a:sy n="78" d="100"/>
        </p:scale>
        <p:origin x="10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51063-1CBE-4C7A-B815-0002F5F490D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6855-8B24-4052-929B-021F07B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967DE-49A7-443D-BCF0-4566DA094BB7}" type="datetimeFigureOut">
              <a:rPr lang="en-GB" smtClean="0"/>
              <a:pPr/>
              <a:t>09/08/2024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722C-C92F-4A0B-800C-A3D71103E1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noProof="0" dirty="0"/>
              <a:t>Уважаеми…………..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5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92EF85-B08C-4109-9BD7-A3E94494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EEC062B-8402-47F7-A6CD-F82F5D6AFE17}" type="datetime1">
              <a:rPr lang="bg-BG" smtClean="0"/>
              <a:pPr/>
              <a:t>9.8.2024 г.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6C1207-88DB-465D-9133-CD1E5596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„Васил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8A9181-671C-4915-B292-4367A8CF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314A215-DE77-4AC0-8FCB-1D1CD4FF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4C3C6D43-6E0F-49BE-B03B-940F17E21D92}" type="datetime1">
              <a:rPr lang="bg-BG" smtClean="0"/>
              <a:pPr/>
              <a:t>9.8.2024 г.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274B0C-C0C1-479C-BFCF-8B885499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7882860-BAC2-4DAF-A259-3A07E43D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3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лавие и 4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20387F4-3B38-4CE4-AD84-FE24278ED2D2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1712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9B58756-84CA-4FCC-A301-B77EE68A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A64C468B-8CF3-4285-8E12-75B555337786}" type="datetime1">
              <a:rPr lang="bg-BG" smtClean="0"/>
              <a:pPr/>
              <a:t>9.8.2024 г.</a:t>
            </a:fld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3687148-6518-4E31-B535-904305F4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</a:t>
            </a:r>
            <a:endParaRPr lang="x-none" dirty="0"/>
          </a:p>
          <a:p>
            <a:r>
              <a:rPr lang="bg-BG" dirty="0"/>
              <a:t>Некласифицирана информация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D972420-1AE6-4A0C-A233-C8AEE798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4F0A116-FCC9-4DB6-8469-68771FA8D1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34150" y="63500"/>
            <a:ext cx="482824" cy="61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E88B19-6333-496D-AF84-0485E6A29A40}"/>
              </a:ext>
            </a:extLst>
          </p:cNvPr>
          <p:cNvCxnSpPr/>
          <p:nvPr userDrawn="1"/>
        </p:nvCxnSpPr>
        <p:spPr>
          <a:xfrm>
            <a:off x="88488" y="806243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552451-8381-40F4-A4B8-1A15D4032D71}"/>
              </a:ext>
            </a:extLst>
          </p:cNvPr>
          <p:cNvCxnSpPr/>
          <p:nvPr userDrawn="1"/>
        </p:nvCxnSpPr>
        <p:spPr>
          <a:xfrm>
            <a:off x="84000" y="6334452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99CFC9-D9C8-4254-8864-B427D7D1C0E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6645709"/>
            <a:ext cx="4114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BBF4E25D-0FDB-4F56-A762-E24AF973D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7" y="476466"/>
            <a:ext cx="1182374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4B04A-413B-40A5-9430-462B87E1437A}"/>
              </a:ext>
            </a:extLst>
          </p:cNvPr>
          <p:cNvSpPr txBox="1"/>
          <p:nvPr userDrawn="1"/>
        </p:nvSpPr>
        <p:spPr>
          <a:xfrm>
            <a:off x="4447148" y="340856"/>
            <a:ext cx="588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Времето е в нас и ние сме във времето</a:t>
            </a:r>
            <a:r>
              <a:rPr lang="x-none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...</a:t>
            </a:r>
            <a:endParaRPr lang="en-GB" sz="2800" b="0" i="1" dirty="0">
              <a:latin typeface="Monotype Corsiva" panose="03010101010201010101" pitchFamily="66" charset="0"/>
              <a:cs typeface="Arabic Typesetting" panose="020B0604020202020204" pitchFamily="66" charset="-78"/>
            </a:endParaRPr>
          </a:p>
        </p:txBody>
      </p:sp>
      <p:pic>
        <p:nvPicPr>
          <p:cNvPr id="26" name="Picture 25" descr="A picture containing drawing, box, room&#10;&#10;Description automatically generated">
            <a:extLst>
              <a:ext uri="{FF2B5EF4-FFF2-40B4-BE49-F238E27FC236}">
                <a16:creationId xmlns:a16="http://schemas.microsoft.com/office/drawing/2014/main" id="{B73C1D33-7C05-4B74-A179-892D501FA6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63500"/>
            <a:ext cx="725586" cy="61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97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89E65D-FC69-434F-90CD-D996443F2489}"/>
              </a:ext>
            </a:extLst>
          </p:cNvPr>
          <p:cNvSpPr txBox="1"/>
          <p:nvPr/>
        </p:nvSpPr>
        <p:spPr>
          <a:xfrm>
            <a:off x="0" y="962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C00000"/>
                </a:solidFill>
                <a:cs typeface="Arial" panose="020B0604020202020204" pitchFamily="34" charset="0"/>
              </a:rPr>
              <a:t>НАЦИОНАЛЕН ВОЕНЕН УНИВЕРСИТЕТ „ВАСИЛ ЛЕВСКИ“</a:t>
            </a:r>
            <a:endParaRPr lang="en-GB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12" descr="1_Samo_Za_Videoto">
            <a:extLst>
              <a:ext uri="{FF2B5EF4-FFF2-40B4-BE49-F238E27FC236}">
                <a16:creationId xmlns:a16="http://schemas.microsoft.com/office/drawing/2014/main" id="{23C2CAF0-7424-49FE-A8ED-D22BA4CD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1" y="1485273"/>
            <a:ext cx="4615131" cy="30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641D12-E561-49A4-8D12-BB5172E9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37" y="1485272"/>
            <a:ext cx="4615131" cy="30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90403D8-A63F-496A-87AB-BC443E3D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C2FFC26-7515-4554-8849-14718E53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8107986-9639-708B-D6DA-E90F4FCB8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62" y="1609579"/>
            <a:ext cx="2305675" cy="2837754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940230" y="5162099"/>
            <a:ext cx="103115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ВЪОРЪЖЕНИТЕ СИЛИ НА РЕПУБЛИКА БЪЛГАРИЯ – ИСТОРИЯ И НАСТОЯЩЕ</a:t>
            </a:r>
            <a:endParaRPr lang="bg-BG" altLang="en-US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7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353300" y="1495874"/>
            <a:ext cx="4838699" cy="4770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Отбрана на Беломорското крайбрежие от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2-ра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армия.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Създаване на Беломорски отряд през 1944–1943 г.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Отбраната на 16-а пехотна дивизия.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Отбрана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Халкидическия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полуостров от 7-а пехотна дивизия през 1943 г.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Създаване на 2-ри армейски корпус през 1943–1944 г.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1221164" y="876060"/>
            <a:ext cx="973882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1.7. ВЪОРЪЖЕНИТЕ СИЛИ ПРЕЗ ВТОРАТА СВЕТОВНА ВОЙНА 1941–1944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10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21111" r="1833" b="16667"/>
          <a:stretch/>
        </p:blipFill>
        <p:spPr bwMode="auto">
          <a:xfrm>
            <a:off x="30480" y="1737360"/>
            <a:ext cx="732282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9164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0040" y="2137859"/>
            <a:ext cx="1187196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Последното голямо изпитание за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в новата ѝ история.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След 9 септември 1944 г. правителството на ОФ скъсва дипломатически отношения с фашистка Германия и застава в лагера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антихитлеристката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коалиция.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Първата му основна задача е създаването, организирането и укрепването на армията.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Общата численост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достига около 450 хиляди души.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Два периода на участие на Българската армия във Втората световна война.</a:t>
            </a:r>
          </a:p>
          <a:p>
            <a:pPr marL="715963" indent="-35083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Първи период на войната: септември–ноември 1944 г.</a:t>
            </a:r>
          </a:p>
          <a:p>
            <a:pPr marL="715963" indent="-35083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Втори период на войната: декември 1944 г.–май 1945 г.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1.8. УЧАСТИЕ НА  БЪЛГАРСКАТА АРМИЯ В ЗАКЛЮЧИТЕЛНИЯ ЕТАП НА ВТОРАТА СВЕТОВНА ВОЙНА 1944–1945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9600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-45720" y="1312994"/>
            <a:ext cx="12192000" cy="4985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685800" indent="-342900" algn="just">
              <a:spcBef>
                <a:spcPts val="600"/>
              </a:spcBef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в общия замисъл на Белградската операция на 3-и Украински фронт получава задача да нанесе удари на Софийско-Нишко, Кюстендилско-Скопско и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Горноджумайско-Велешко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направление, да разгроми противника в Южна Сърбия и във Вардарска Македония и да прекъсне пътищата за оттегляне на германската група армии „Е" по долините на реките Вардар, Морава и Ибър.</a:t>
            </a:r>
          </a:p>
          <a:p>
            <a:pPr marL="685800" indent="-342900" algn="just">
              <a:spcBef>
                <a:spcPts val="600"/>
              </a:spcBef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Провеждане на четири на брой настъпателни операции.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Нишка операция (8 – 16 октомври 1944 г.)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Косовска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операция (22 октомври – 30 ноември 1944 г.)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Страцин–Кумановска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операция (8 октомври – 19 ноември 1944 г.)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Брегалнишко–Струмишка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операция (16 октомври – 11 ноември 1944 г.)</a:t>
            </a:r>
          </a:p>
          <a:p>
            <a:pPr marL="685800" indent="-342900" algn="just">
              <a:spcBef>
                <a:spcPts val="600"/>
              </a:spcBef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Освободени са Южна Сърбия, Македония, Косово, Метохия и косвено е подпомогнато освобождението на Гърция и Албания.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1.8.1. ПЪРВИ ПЕРИОД НА ВОЙНАТА: СЕПТЕМВРИ–НОЕМВРИ 1944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1759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0960" y="1495874"/>
            <a:ext cx="11871960" cy="4570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685800" lvl="0" indent="-342900" algn="just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За участието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в заключителния разгром на хитлеристка Германия се формира ново съединение – Първа българска армия.</a:t>
            </a:r>
          </a:p>
          <a:p>
            <a:pPr marL="685800" lvl="0" indent="-342900" algn="just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Провеждани две на брой операции.</a:t>
            </a:r>
          </a:p>
          <a:p>
            <a:pPr marL="898525" lvl="0" indent="-273050" algn="just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Дравска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отбранителна операция (6–19 март 1945 г.)</a:t>
            </a:r>
          </a:p>
          <a:p>
            <a:pPr marL="898525" lvl="0" indent="-273050" algn="just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Мурска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настъпателна операция (30 март–15 май 1945 г.)</a:t>
            </a:r>
          </a:p>
          <a:p>
            <a:pPr marL="685800" indent="-342900" algn="just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Вторият период има особено важно значение, както за общото политическо положение на България, така и за по-нататъшното развитие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.</a:t>
            </a:r>
          </a:p>
          <a:p>
            <a:pPr marL="685800" indent="-342900" algn="just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 него Първа българска армия взема участие в окончателното разгромяване на хитлеристка Германия и с боеве достига подножието на Алпите.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1.8.2. ВТОРИ ПЕРИОД НА ВОЙНАТА: ДЕКЕМВРИ 1944 г.–МАЙ 1945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25153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0040" y="1754954"/>
            <a:ext cx="11871960" cy="44781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Въоръжените сили след 1945 г. – част от системата партия–държава.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Реорганизация по съветски модел.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Постъпване във Варшавския пакт през 1955 г.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Съвременно оръжие и бойна техника, сведени в три армии.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Най-голямото провеждано стратегическо учение на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територията на България с участие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и страни от 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Варшавския договор.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Една от модерните армии за времето си на Балканския 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полуостров, Югоизточна Европа и в световен мащаб.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Редукцията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започва на 27 януари 1989 г.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2. РАЗВИТИЕ НА БЪЛГАРСКАТА АРМИЯ СЛЕД 1945 г.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2.1. РАЗВИТИЕ НА ВЪОРЪЖЕНИТЕ СИЛИ В ПЕРИОДА 1945 г.–1989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14</a:t>
            </a:r>
            <a:endParaRPr lang="en-GB" dirty="0"/>
          </a:p>
        </p:txBody>
      </p:sp>
      <p:pic>
        <p:nvPicPr>
          <p:cNvPr id="1741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20" y="3025880"/>
            <a:ext cx="2386330" cy="21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121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0040" y="1345514"/>
            <a:ext cx="11871960" cy="4847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България започва да се ориентира към пълноправно членство в Северноатлантическия пакт.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Страната ни е член на НАТО от 29 март 2004 г. (20 години).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Това членство е резултат от 15-годишна дейност.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1994 г. – рамков документ за присъединяване към програмата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„Партньорство за мир“ и първата Индивидуална програма за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партньорство между България и НАТО.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1996 г. – засилен индивидуален диалог с Алианса.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2004 г. Народното събрание ратифицира Северноатлантическия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договор и документите по присъединяването към него.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става част от колективната отбрана на НАТО.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2.2. ФОРМИРАНЕ НА СЪВРЕМЕННАТА БЪЛГАРСКА АРМИЯ СЛЕД 1989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520876"/>
            <a:ext cx="3581400" cy="365125"/>
          </a:xfrm>
        </p:spPr>
        <p:txBody>
          <a:bodyPr/>
          <a:lstStyle/>
          <a:p>
            <a:r>
              <a:rPr lang="bg-BG" dirty="0"/>
              <a:t>15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 b="23928"/>
          <a:stretch/>
        </p:blipFill>
        <p:spPr bwMode="auto">
          <a:xfrm>
            <a:off x="9923640" y="4230806"/>
            <a:ext cx="2238178" cy="15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795" y="2259135"/>
            <a:ext cx="1943100" cy="161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18222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516203"/>
            <a:ext cx="8153400" cy="4647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БЪЛГАРСКАТА АРМИЯ от Шипка, където получи бойното си кръщение, тя стигна до Сливница и Пирот, които затвърдиха вярата и донесоха победите при Лозенград,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Люлебургаз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Бунархисар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Булаир, Одрин. След тях дойдоха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Криволак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Калиманци, Тутракан, Добрич, Дойран. Последва ги Ниш, Страцин и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Стражин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при Крива паланка и Куманово, Щип и Велес,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Сотин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Оролик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и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Грабово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Дравасоболч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Дравапалконя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и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Дравачехи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и още много места, на които нашата армия се покри с неувяхваща слава.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Няма друг народ, който в кратко време да е водил толкова войни и да е спечелил много победи.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е единствената в света, която не е загубила нито едно бойно знаме.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411" y="839662"/>
            <a:ext cx="3302699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ЗАКЛЮЧЕНИЕ И ИЗВОД</a:t>
            </a:r>
          </a:p>
        </p:txBody>
      </p:sp>
      <p:pic>
        <p:nvPicPr>
          <p:cNvPr id="11" name="Picture 7" descr="https://encrypted-tbn2.gstatic.com/images?q=tbn:ANd9GcQilZGVYbFZmPfp-IwJxkxWjSnMNydJadjsMthMgdu8i9K7uPUU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27395"/>
            <a:ext cx="4002088" cy="285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09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80359" y="1552606"/>
            <a:ext cx="9172155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latin typeface="+mn-lt"/>
                <a:cs typeface="Arial" panose="020B0604020202020204" pitchFamily="34" charset="0"/>
              </a:rPr>
              <a:t>След Освободителната Руско-турска война по силата на Санстефанския договор на 19 Февруари 1878 г. българският народ получава почти пълно обединение.</a:t>
            </a:r>
          </a:p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latin typeface="+mn-lt"/>
                <a:cs typeface="Arial" panose="020B0604020202020204" pitchFamily="34" charset="0"/>
              </a:rPr>
              <a:t>Освобождението на България поставя началото на нова епоха в нейната история с важни икономически, социално-политически, духовни, правни и други последици.</a:t>
            </a:r>
          </a:p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latin typeface="+mn-lt"/>
                <a:cs typeface="Arial" panose="020B0604020202020204" pitchFamily="34" charset="0"/>
              </a:rPr>
              <a:t>Едновременно с това, се изграждат институциите на държавната власт, в това число и Българската армия. </a:t>
            </a:r>
          </a:p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latin typeface="+mn-lt"/>
                <a:cs typeface="Arial" panose="020B0604020202020204" pitchFamily="34" charset="0"/>
              </a:rPr>
              <a:t>Нарича се: Българска земска войска (1878–1879 г.), Българска войска (1879–1946 г.), Българска народна армия (1946–1990 г.) и Българска армия след 1990 г.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51" y="838931"/>
            <a:ext cx="1245854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. УВОД</a:t>
            </a:r>
          </a:p>
        </p:txBody>
      </p:sp>
      <p:pic>
        <p:nvPicPr>
          <p:cNvPr id="7" name="Picture 2" descr="C:\0 ВС на РБ история и настояще\df7405721f9ce0655e02ea38792ef4c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8" t="25066" r="36545" b="38273"/>
          <a:stretch/>
        </p:blipFill>
        <p:spPr bwMode="auto">
          <a:xfrm>
            <a:off x="91440" y="2247900"/>
            <a:ext cx="2835634" cy="24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14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2349636"/>
            <a:ext cx="8046720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„Временни правила за образуване на </a:t>
            </a:r>
            <a:r>
              <a:rPr lang="bg-BG" altLang="bg-BG" sz="2400" dirty="0" err="1">
                <a:cs typeface="Arial" panose="020B0604020202020204" pitchFamily="34" charset="0"/>
              </a:rPr>
              <a:t>Земска</a:t>
            </a:r>
            <a:r>
              <a:rPr lang="bg-BG" altLang="bg-BG" sz="2400" dirty="0">
                <a:cs typeface="Arial" panose="020B0604020202020204" pitchFamily="34" charset="0"/>
              </a:rPr>
              <a:t> войска в Княжество България“.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Берлинският мирен договор – „въоръжена милиция“.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12-те пехотни дружини от българското опълчение са преименувани в дружини от Българската земска войска.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Търновска конституция и „Временно положение за Българската войска“ – военна повинност.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През 1883 г. дружините са групирани в 5 бригади.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От 12 октомври 1884 г. се преминава от дружинна към полкова структура в армията.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2128078" y="876060"/>
            <a:ext cx="8436348" cy="1200329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ctr">
              <a:buAutoNum type="arabicPeriod"/>
            </a:pP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ВЪОРЪЖЕНИТЕ СИЛИ НА ТРЕТАТА БЪЛГАРСКА ДЪРЖАВА ОТ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ОСВОБОЖДЕНИЕТО ДО 1945 г.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1.1. БЪЛГАРСКАТА ВОЙСКА ПРЕЗ 1878–1885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3</a:t>
            </a:r>
            <a:endParaRPr lang="en-GB" dirty="0"/>
          </a:p>
        </p:txBody>
      </p:sp>
      <p:pic>
        <p:nvPicPr>
          <p:cNvPr id="28" name="Picture 2" descr="http://image.slidesharecdn.com/random-120224085323-phpapp02/95/slide-1-728.jpg?13300953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24301" r="21480" b="20451"/>
          <a:stretch/>
        </p:blipFill>
        <p:spPr bwMode="auto">
          <a:xfrm>
            <a:off x="8001001" y="2095500"/>
            <a:ext cx="4191000" cy="38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328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63640" y="1648274"/>
            <a:ext cx="5928360" cy="4154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Командата на волно определящите се“ в гр. Пловдив, преместена от 26 ноември 1878 г. в гр. София и преименувана във Военно училище.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Положени са основите на българския национален офицерски корпус — факторът, без който не е възможно да се развива новосъздадената войска.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До 1885 г. през казарма общо в Княжество България и Източна Румелия преминават около 86 000 души.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004954" y="876060"/>
            <a:ext cx="617124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1.1. БЪЛГАРСКАТА ВОЙСКА ПРЕЗ 1878–1885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pic>
        <p:nvPicPr>
          <p:cNvPr id="8" name="Picture 6" descr="C:\Users\User\Downloads\viber_image_2022-08-30_13-19-58-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19157" r="5994" b="19543"/>
          <a:stretch>
            <a:fillRect/>
          </a:stretch>
        </p:blipFill>
        <p:spPr bwMode="auto">
          <a:xfrm>
            <a:off x="1121222" y="1392378"/>
            <a:ext cx="4217105" cy="244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16730" r="12753" b="34135"/>
          <a:stretch/>
        </p:blipFill>
        <p:spPr bwMode="auto">
          <a:xfrm>
            <a:off x="66994" y="3856033"/>
            <a:ext cx="6234992" cy="240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7205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7118796" y="891301"/>
            <a:ext cx="3852658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1.2. ВОЕННАТА ЗАЩИТА НА 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СЪЕДИНЕНИЕТО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5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860821"/>
            <a:ext cx="5806440" cy="540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088316" y="2273114"/>
            <a:ext cx="4509324" cy="27699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6 септември 1885 г.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Съединение на Княжество България и Източна Румелия.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15-дневни кръвопролитни боеве.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Победа на България.</a:t>
            </a:r>
          </a:p>
        </p:txBody>
      </p:sp>
    </p:spTree>
    <p:extLst>
      <p:ext uri="{BB962C8B-B14F-4D97-AF65-F5344CB8AC3E}">
        <p14:creationId xmlns:p14="http://schemas.microsoft.com/office/powerpoint/2010/main" val="380009271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-6417" y="1282514"/>
            <a:ext cx="11908857" cy="4893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През 1889 г.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има 24 пехотни, 4 конни, 6 артилерийски и един пионерен полк.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На 03.12.1891 г. Народното събрание приема Закон за въоръжените сили в Княжество България – Действаща армия и Резервна армия, въвежда се дивизионната организация.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През 1895 г. се полагат основите на пограничната стража.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1897 г. се преустройват и военноморските сили в Дунавска флотилия – в Русе и морска част – във Варна.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1903 г. – приет нов закон за въоръжените сили.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През 1906 г. се въвеждат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военноинспекционните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области.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На 1 март 1912 г. народните </a:t>
            </a:r>
          </a:p>
          <a:p>
            <a:pPr indent="365125" algn="just"/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представители в Х</a:t>
            </a:r>
            <a:r>
              <a:rPr lang="en-US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V 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НС – </a:t>
            </a:r>
          </a:p>
          <a:p>
            <a:pPr indent="365125" algn="just"/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закон за създаване на Военна</a:t>
            </a:r>
          </a:p>
          <a:p>
            <a:pPr indent="365125" algn="just"/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академия.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2196855" y="911144"/>
            <a:ext cx="7798289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1.3. ОРГАНИЗАЦИЯ НА ВЪОРЪЖЕНИТЕ СИЛИ СЛЕД 1885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6</a:t>
            </a:r>
            <a:endParaRPr lang="en-GB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25245" r="8638" b="44531"/>
          <a:stretch/>
        </p:blipFill>
        <p:spPr bwMode="auto">
          <a:xfrm>
            <a:off x="5219494" y="4585449"/>
            <a:ext cx="6782212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8658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1421641"/>
            <a:ext cx="8519160" cy="4832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 Балканската война през 1912–1913 г. – мобилизационният състав на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достига 639 567 души.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Настъпателните операции на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(лозенградска,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люлебургас-бунархисарска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чаталджанска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, одринска) и настъпателните действия на Родопския, Хасковския и Кърджалийския отряд и на 7-а пехотна Рилска дивизия.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Творчеството на българското командване и триумф на българското военно изкуство.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Първата Балканска война оставя много нерешени проблеми при разпределянето на освободените територии. Балканската криза още повече се изостря.</a:t>
            </a:r>
          </a:p>
          <a:p>
            <a:pPr algn="just"/>
            <a:endParaRPr lang="bg-BG" altLang="bg-BG" sz="2200" dirty="0"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  <a:p>
            <a:pPr algn="just"/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2. Втора Балканска война война (1913 г.).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bg-BG" altLang="bg-BG" sz="22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Операцията в </a:t>
            </a:r>
            <a:r>
              <a:rPr lang="bg-BG" altLang="bg-BG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Кресненското</a:t>
            </a:r>
            <a:r>
              <a:rPr lang="bg-BG" altLang="bg-BG" sz="22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дефиле.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1477485" y="876060"/>
            <a:ext cx="922618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1.4. БЪЛГАРСКАТА ВОЙСКА ПРЕЗ БАЛКАНСКИТЕ ВОЙНИ 1912–1913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7</a:t>
            </a:r>
            <a:endParaRPr lang="en-GB" dirty="0"/>
          </a:p>
        </p:txBody>
      </p:sp>
      <p:pic>
        <p:nvPicPr>
          <p:cNvPr id="9" name="Picture 2" descr="http://85.14.28.175/teenproblem/teenproblem/files/articles/576x371/33065_2934_13206839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r="2745"/>
          <a:stretch/>
        </p:blipFill>
        <p:spPr bwMode="auto">
          <a:xfrm>
            <a:off x="8488680" y="2277428"/>
            <a:ext cx="3672840" cy="286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3051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63640" y="2440754"/>
            <a:ext cx="5928360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Участие с 3, а по-късно и с 4 армии.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Непрекъснато развитие на армията.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Съставът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през Първата световна война 1914 – 1918 (към 1 септ. 1918 г.) достига 885 175 души.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Известна е като най-голямата армия на глава от населението в света.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92051" y="876060"/>
            <a:ext cx="5597045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1.5. ВЪОРЪЖЕНИТЕ СИЛИ ПО ВРЕМЕ НА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ПЪРВАТА СВЕТОВНА ВОЙНА 1915–1918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8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980858"/>
            <a:ext cx="6263640" cy="413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367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1358714"/>
            <a:ext cx="8138160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Ньойския договор за мир от 27 ноември 1919 г.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Тежки клаузи за България и Българската армия.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След 1920 г. – трудови войски.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Изграждане на Прикриващ фронт през 1939 г.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Връщане на Южна Добруджа.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1664685" y="876060"/>
            <a:ext cx="8851782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1.6. ВЪОРЪЖЕНИТЕ СИЛИ В УСЛОВИЯТА НА НЬОЙСКИЯ ДОГОВОР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9</a:t>
            </a:r>
            <a:endParaRPr lang="en-GB" dirty="0"/>
          </a:p>
        </p:txBody>
      </p:sp>
      <p:pic>
        <p:nvPicPr>
          <p:cNvPr id="8" name="Picture 5" descr="C:\Documents and Settings\Administrator\Desktop\Prezentatziq\IMG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16772" r="18986" b="10463"/>
          <a:stretch/>
        </p:blipFill>
        <p:spPr bwMode="auto">
          <a:xfrm>
            <a:off x="2026921" y="3200400"/>
            <a:ext cx="4495800" cy="30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upload.wikimedia.org/wikipedia/commons/9/9e/BASA-284K-2-218-63-Ratification_of_the_Treaty_of_Neuilly-sur-Se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r="11556" b="5619"/>
          <a:stretch/>
        </p:blipFill>
        <p:spPr bwMode="auto">
          <a:xfrm>
            <a:off x="8290560" y="1313110"/>
            <a:ext cx="3642360" cy="49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990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11718</TotalTime>
  <Words>1581</Words>
  <Application>Microsoft Office PowerPoint</Application>
  <PresentationFormat>Широк екран</PresentationFormat>
  <Paragraphs>148</Paragraphs>
  <Slides>16</Slides>
  <Notes>2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Monotype Corsiva</vt:lpstr>
      <vt:lpstr>Wingdings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на началника на НВУ „Васил Левски“ за състоянието и перспективите за развитие на университета</dc:title>
  <dc:creator>Nikolay Urumov</dc:creator>
  <cp:lastModifiedBy>Панайот Иванов</cp:lastModifiedBy>
  <cp:revision>936</cp:revision>
  <cp:lastPrinted>2023-03-07T15:23:43Z</cp:lastPrinted>
  <dcterms:created xsi:type="dcterms:W3CDTF">2019-12-29T08:06:21Z</dcterms:created>
  <dcterms:modified xsi:type="dcterms:W3CDTF">2024-08-09T05:44:54Z</dcterms:modified>
</cp:coreProperties>
</file>