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88" r:id="rId2"/>
    <p:sldId id="765" r:id="rId3"/>
    <p:sldId id="762" r:id="rId4"/>
    <p:sldId id="766" r:id="rId5"/>
    <p:sldId id="764" r:id="rId6"/>
    <p:sldId id="763" r:id="rId7"/>
    <p:sldId id="740" r:id="rId8"/>
    <p:sldId id="742" r:id="rId9"/>
    <p:sldId id="772" r:id="rId10"/>
    <p:sldId id="773" r:id="rId11"/>
    <p:sldId id="756" r:id="rId12"/>
    <p:sldId id="758" r:id="rId13"/>
    <p:sldId id="769" r:id="rId14"/>
    <p:sldId id="770" r:id="rId15"/>
    <p:sldId id="738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9F"/>
    <a:srgbClr val="FFE393"/>
    <a:srgbClr val="FF9933"/>
    <a:srgbClr val="FFFF99"/>
    <a:srgbClr val="0033CC"/>
    <a:srgbClr val="66FF66"/>
    <a:srgbClr val="FF3300"/>
    <a:srgbClr val="FFFF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89700" autoAdjust="0"/>
  </p:normalViewPr>
  <p:slideViewPr>
    <p:cSldViewPr snapToGrid="0">
      <p:cViewPr varScale="1">
        <p:scale>
          <a:sx n="78" d="100"/>
          <a:sy n="78" d="100"/>
        </p:scale>
        <p:origin x="10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51063-1CBE-4C7A-B815-0002F5F490D4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96855-8B24-4052-929B-021F07BE6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8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967DE-49A7-443D-BCF0-4566DA094BB7}" type="datetimeFigureOut">
              <a:rPr lang="en-GB" smtClean="0"/>
              <a:pPr/>
              <a:t>09/08/2024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F722C-C92F-4A0B-800C-A3D71103E1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0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noProof="0" dirty="0"/>
              <a:t>Уважаеми…………..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6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2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6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8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3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85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0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1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92EF85-B08C-4109-9BD7-A3E94494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EEC062B-8402-47F7-A6CD-F82F5D6AFE17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6C1207-88DB-465D-9133-CD1E5596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„Васил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8A9181-671C-4915-B292-4367A8CF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47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314A215-DE77-4AC0-8FCB-1D1CD4FF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4C3C6D43-6E0F-49BE-B03B-940F17E21D92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D274B0C-C0C1-479C-BFCF-8B885499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882860-BAC2-4DAF-A259-3A07E43D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лавие и 4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20387F4-3B38-4CE4-AD84-FE24278ED2D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712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9B58756-84CA-4FCC-A301-B77EE68A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A64C468B-8CF3-4285-8E12-75B555337786}" type="datetime1">
              <a:rPr lang="bg-BG" smtClean="0"/>
              <a:pPr/>
              <a:t>9.8.2024 г.</a:t>
            </a:fld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3687148-6518-4E31-B535-904305F4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dirty="0"/>
              <a:t>Национален военен университет „Васил Левски“</a:t>
            </a:r>
            <a:endParaRPr lang="x-none" dirty="0"/>
          </a:p>
          <a:p>
            <a:r>
              <a:rPr lang="bg-BG" dirty="0"/>
              <a:t>Некласифицирана информация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D972420-1AE6-4A0C-A233-C8AEE798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4F0A116-FCC9-4DB6-8469-68771FA8D1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4150" y="63500"/>
            <a:ext cx="482824" cy="61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E88B19-6333-496D-AF84-0485E6A29A40}"/>
              </a:ext>
            </a:extLst>
          </p:cNvPr>
          <p:cNvCxnSpPr/>
          <p:nvPr userDrawn="1"/>
        </p:nvCxnSpPr>
        <p:spPr>
          <a:xfrm>
            <a:off x="88488" y="806243"/>
            <a:ext cx="12024000" cy="0"/>
          </a:xfrm>
          <a:prstGeom prst="line">
            <a:avLst/>
          </a:prstGeom>
          <a:ln w="63500" cmpd="tri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552451-8381-40F4-A4B8-1A15D4032D71}"/>
              </a:ext>
            </a:extLst>
          </p:cNvPr>
          <p:cNvCxnSpPr/>
          <p:nvPr userDrawn="1"/>
        </p:nvCxnSpPr>
        <p:spPr>
          <a:xfrm>
            <a:off x="84000" y="6334452"/>
            <a:ext cx="12024000" cy="0"/>
          </a:xfrm>
          <a:prstGeom prst="line">
            <a:avLst/>
          </a:prstGeom>
          <a:ln w="63500" cmpd="tri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99CFC9-D9C8-4254-8864-B427D7D1C0E6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645709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BBF4E25D-0FDB-4F56-A762-E24AF973D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7" y="476466"/>
            <a:ext cx="1182374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924B04A-413B-40A5-9430-462B87E1437A}"/>
              </a:ext>
            </a:extLst>
          </p:cNvPr>
          <p:cNvSpPr txBox="1"/>
          <p:nvPr userDrawn="1"/>
        </p:nvSpPr>
        <p:spPr>
          <a:xfrm>
            <a:off x="4447148" y="340856"/>
            <a:ext cx="588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0" i="1" dirty="0">
                <a:latin typeface="Monotype Corsiva" panose="03010101010201010101" pitchFamily="66" charset="0"/>
                <a:cs typeface="Arabic Typesetting" panose="020B0604020202020204" pitchFamily="66" charset="-78"/>
              </a:rPr>
              <a:t>Времето е в нас и ние сме във времето</a:t>
            </a:r>
            <a:r>
              <a:rPr lang="x-none" sz="2800" b="0" i="1" dirty="0">
                <a:latin typeface="Monotype Corsiva" panose="03010101010201010101" pitchFamily="66" charset="0"/>
                <a:cs typeface="Arabic Typesetting" panose="020B0604020202020204" pitchFamily="66" charset="-78"/>
              </a:rPr>
              <a:t>...</a:t>
            </a:r>
            <a:endParaRPr lang="en-GB" sz="2800" b="0" i="1" dirty="0">
              <a:latin typeface="Monotype Corsiva" panose="03010101010201010101" pitchFamily="66" charset="0"/>
              <a:cs typeface="Arabic Typesetting" panose="020B0604020202020204" pitchFamily="66" charset="-78"/>
            </a:endParaRPr>
          </a:p>
        </p:txBody>
      </p:sp>
      <p:pic>
        <p:nvPicPr>
          <p:cNvPr id="26" name="Picture 25" descr="A picture containing drawing, box, room&#10;&#10;Description automatically generated">
            <a:extLst>
              <a:ext uri="{FF2B5EF4-FFF2-40B4-BE49-F238E27FC236}">
                <a16:creationId xmlns:a16="http://schemas.microsoft.com/office/drawing/2014/main" id="{B73C1D33-7C05-4B74-A179-892D501FA6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3" y="63500"/>
            <a:ext cx="725586" cy="612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2977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89E65D-FC69-434F-90CD-D996443F2489}"/>
              </a:ext>
            </a:extLst>
          </p:cNvPr>
          <p:cNvSpPr txBox="1"/>
          <p:nvPr/>
        </p:nvSpPr>
        <p:spPr>
          <a:xfrm>
            <a:off x="0" y="96205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rgbClr val="C00000"/>
                </a:solidFill>
                <a:cs typeface="Arial" panose="020B0604020202020204" pitchFamily="34" charset="0"/>
              </a:rPr>
              <a:t>НАЦИОНАЛЕН ВОЕНЕН УНИВЕРСИТЕТ „ВАСИЛ ЛЕВСКИ“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7" name="Picture 12" descr="1_Samo_Za_Videoto">
            <a:extLst>
              <a:ext uri="{FF2B5EF4-FFF2-40B4-BE49-F238E27FC236}">
                <a16:creationId xmlns:a16="http://schemas.microsoft.com/office/drawing/2014/main" id="{23C2CAF0-7424-49FE-A8ED-D22BA4CD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1" y="1485273"/>
            <a:ext cx="4615131" cy="30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641D12-E561-49A4-8D12-BB5172E9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37" y="1485272"/>
            <a:ext cx="4615131" cy="30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90403D8-A63F-496A-87AB-BC443E3D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dirty="0"/>
              <a:t>Национален военен университет „Васил Левски“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C2FFC26-7515-4554-8849-14718E53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8107986-9639-708B-D6DA-E90F4FCB8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62" y="1609579"/>
            <a:ext cx="2305675" cy="2837754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940230" y="4962044"/>
            <a:ext cx="10311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УЧАСТИЕ НА ВЪОРЪЖЕНИТЕ </a:t>
            </a:r>
            <a:r>
              <a:rPr lang="ru-RU" altLang="en-US" sz="2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СИЛИ НАРЕПУБЛИКА БЪЛГАРИЯ В </a:t>
            </a:r>
            <a:r>
              <a:rPr lang="ru-RU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ОПЕРАЦИИ И МИСИИ ИЗВЪН ТЕРИТОРИЯТА НА СТРАНАТА</a:t>
            </a:r>
            <a:r>
              <a:rPr lang="bg-BG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47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218114" y="2413000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1834239" y="1855370"/>
            <a:ext cx="8469314" cy="1462088"/>
            <a:chOff x="341" y="1289"/>
            <a:chExt cx="4710" cy="865"/>
          </a:xfrm>
        </p:grpSpPr>
        <p:grpSp>
          <p:nvGrpSpPr>
            <p:cNvPr id="16399" name="Group 15"/>
            <p:cNvGrpSpPr>
              <a:grpSpLocks/>
            </p:cNvGrpSpPr>
            <p:nvPr/>
          </p:nvGrpSpPr>
          <p:grpSpPr bwMode="auto">
            <a:xfrm>
              <a:off x="341" y="1289"/>
              <a:ext cx="3405" cy="865"/>
              <a:chOff x="341" y="1289"/>
              <a:chExt cx="3405" cy="865"/>
            </a:xfrm>
          </p:grpSpPr>
        </p:grpSp>
      </p:grp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733573" y="888304"/>
            <a:ext cx="9404119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bg-BG" b="1" dirty="0"/>
              <a:t>ПРИКЛЮЧИЛИ УЧАСТИЯ В ОПЕРАЦИИ И МИСИИ ИЗВЪН ТЕРИТОРИЯТА НА СТРАНАТА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</p:spPr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10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503"/>
            <a:ext cx="4379541" cy="2463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38" y="1540745"/>
            <a:ext cx="3199185" cy="2137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11" y="1540745"/>
            <a:ext cx="3894556" cy="2920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1" y="4080027"/>
            <a:ext cx="3266209" cy="2177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55" y="4603335"/>
            <a:ext cx="2923309" cy="1654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75" y="3820968"/>
            <a:ext cx="4411402" cy="24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309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5848FBD2-D0FD-C736-664B-F93A8001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CD972938-644E-419A-FFE6-9874D760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120A45A2-8CBB-5E18-28F8-03DCC348C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183" y="1035322"/>
            <a:ext cx="9713626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bg-BG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3. ТЕКУЩИ УЧАСТИЯ В ОПЕРАЦИИ И МИСИИ ИЗВЪН ТЕРИТОРИЯТА НА СТРАНАТА.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720" y="1382695"/>
            <a:ext cx="290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altLang="bg-BG" sz="2400" b="1" kern="0" dirty="0">
                <a:solidFill>
                  <a:srgbClr val="7030A0"/>
                </a:solidFill>
              </a:rPr>
              <a:t>О</a:t>
            </a:r>
            <a:r>
              <a:rPr kumimoji="0" lang="bg-BG" altLang="bg-BG" sz="2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перации на НАТО: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32873" y="1428861"/>
            <a:ext cx="3063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bg-BG" altLang="bg-BG" sz="2000" b="1" dirty="0">
                <a:solidFill>
                  <a:srgbClr val="FF3399"/>
                </a:solidFill>
              </a:rPr>
              <a:t> Косово (</a:t>
            </a:r>
            <a:r>
              <a:rPr lang="en-US" altLang="bg-BG" sz="2000" b="1" dirty="0">
                <a:solidFill>
                  <a:srgbClr val="FF3399"/>
                </a:solidFill>
              </a:rPr>
              <a:t>KFOR</a:t>
            </a:r>
            <a:r>
              <a:rPr lang="bg-BG" altLang="bg-BG" sz="2000" b="1" dirty="0">
                <a:solidFill>
                  <a:srgbClr val="FF3399"/>
                </a:solidFill>
              </a:rPr>
              <a:t> и </a:t>
            </a:r>
            <a:r>
              <a:rPr lang="en-US" altLang="bg-BG" sz="2000" b="1" dirty="0">
                <a:solidFill>
                  <a:srgbClr val="FF3399"/>
                </a:solidFill>
              </a:rPr>
              <a:t>UNMIK)</a:t>
            </a:r>
            <a:r>
              <a:rPr lang="bg-BG" altLang="bg-BG" sz="2000" b="1" dirty="0">
                <a:solidFill>
                  <a:srgbClr val="FF3399"/>
                </a:solidFill>
              </a:rPr>
              <a:t>;</a:t>
            </a:r>
            <a:endParaRPr lang="en-US" altLang="bg-BG" sz="2000" b="1" dirty="0">
              <a:solidFill>
                <a:srgbClr val="FF3399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bg-BG" sz="2000" b="1" dirty="0">
                <a:solidFill>
                  <a:srgbClr val="FF3399"/>
                </a:solidFill>
              </a:rPr>
              <a:t> </a:t>
            </a:r>
            <a:r>
              <a:rPr lang="bg-BG" altLang="bg-BG" sz="2000" b="1" dirty="0">
                <a:solidFill>
                  <a:srgbClr val="FF3399"/>
                </a:solidFill>
              </a:rPr>
              <a:t>ИРАК – </a:t>
            </a:r>
            <a:r>
              <a:rPr lang="en-US" altLang="bg-BG" sz="2000" b="1" dirty="0">
                <a:solidFill>
                  <a:srgbClr val="FF3399"/>
                </a:solidFill>
              </a:rPr>
              <a:t>(NTM-I);</a:t>
            </a:r>
            <a:endParaRPr lang="bg-BG" altLang="bg-BG" sz="2000" b="1" dirty="0">
              <a:solidFill>
                <a:srgbClr val="FF3399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bg-BG" sz="2000" b="1" dirty="0">
                <a:solidFill>
                  <a:srgbClr val="FF3399"/>
                </a:solidFill>
              </a:rPr>
              <a:t> </a:t>
            </a:r>
            <a:r>
              <a:rPr lang="bg-BG" altLang="bg-BG" sz="2000" b="1" dirty="0">
                <a:solidFill>
                  <a:srgbClr val="FF3399"/>
                </a:solidFill>
              </a:rPr>
              <a:t>Турция </a:t>
            </a:r>
            <a:r>
              <a:rPr lang="en-US" altLang="bg-BG" sz="2000" b="1" dirty="0">
                <a:solidFill>
                  <a:srgbClr val="FF3399"/>
                </a:solidFill>
              </a:rPr>
              <a:t>(Active fence).</a:t>
            </a:r>
            <a:endParaRPr lang="bg-BG" altLang="bg-BG" sz="2000" b="1" dirty="0">
              <a:solidFill>
                <a:srgbClr val="FF33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2720" y="2470381"/>
            <a:ext cx="6096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g-BG" altLang="bg-BG" sz="2400" b="1" dirty="0">
                <a:solidFill>
                  <a:srgbClr val="00B0F0"/>
                </a:solidFill>
              </a:rPr>
              <a:t>Операции на Европейския съюз: </a:t>
            </a:r>
          </a:p>
          <a:p>
            <a:pPr marL="269875" indent="179388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66CCFF"/>
                </a:solidFill>
              </a:rPr>
              <a:t>Афганистан (</a:t>
            </a:r>
            <a:r>
              <a:rPr lang="en-US" altLang="bg-BG" sz="2400" b="1" dirty="0">
                <a:solidFill>
                  <a:srgbClr val="66CCFF"/>
                </a:solidFill>
              </a:rPr>
              <a:t>EUPOL)</a:t>
            </a:r>
            <a:r>
              <a:rPr lang="bg-BG" altLang="bg-BG" sz="2400" b="1" dirty="0">
                <a:solidFill>
                  <a:srgbClr val="66CCFF"/>
                </a:solidFill>
              </a:rPr>
              <a:t>;</a:t>
            </a:r>
          </a:p>
          <a:p>
            <a:pPr marL="269875" indent="179388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Босна и Херцеговина;</a:t>
            </a:r>
          </a:p>
          <a:p>
            <a:pPr marL="269875" indent="179388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00B050"/>
                </a:solidFill>
              </a:rPr>
              <a:t>Грузия</a:t>
            </a:r>
            <a:r>
              <a:rPr lang="en-US" altLang="bg-BG" sz="2400" b="1" dirty="0">
                <a:solidFill>
                  <a:srgbClr val="00B050"/>
                </a:solidFill>
              </a:rPr>
              <a:t> (EUMM)</a:t>
            </a:r>
            <a:r>
              <a:rPr lang="bg-BG" altLang="bg-BG" sz="2400" b="1" dirty="0">
                <a:solidFill>
                  <a:srgbClr val="00B050"/>
                </a:solidFill>
              </a:rPr>
              <a:t>;</a:t>
            </a:r>
            <a:endParaRPr lang="en-US" altLang="bg-BG" sz="2400" b="1" dirty="0">
              <a:solidFill>
                <a:srgbClr val="00B050"/>
              </a:solidFill>
            </a:endParaRPr>
          </a:p>
          <a:p>
            <a:pPr marL="269875" indent="179388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0099CC"/>
                </a:solidFill>
              </a:rPr>
              <a:t>Сомалия и Аденския залив (</a:t>
            </a:r>
            <a:r>
              <a:rPr lang="en-US" altLang="bg-BG" sz="2400" b="1" dirty="0">
                <a:solidFill>
                  <a:srgbClr val="0099CC"/>
                </a:solidFill>
              </a:rPr>
              <a:t>EUNAVFOR</a:t>
            </a:r>
            <a:r>
              <a:rPr lang="bg-BG" altLang="bg-BG" sz="2400" b="1" dirty="0">
                <a:solidFill>
                  <a:srgbClr val="0099CC"/>
                </a:solidFill>
              </a:rPr>
              <a:t>).  </a:t>
            </a:r>
          </a:p>
          <a:p>
            <a:pPr marL="269875" indent="179388">
              <a:buFont typeface="Arial" charset="0"/>
              <a:buChar char="•"/>
              <a:defRPr/>
            </a:pPr>
            <a:r>
              <a:rPr lang="bg-BG" altLang="bg-BG" sz="2400" b="1" dirty="0">
                <a:solidFill>
                  <a:srgbClr val="33CCFF"/>
                </a:solidFill>
              </a:rPr>
              <a:t>Мали</a:t>
            </a:r>
            <a:r>
              <a:rPr lang="en-US" altLang="bg-BG" sz="2400" b="1" dirty="0">
                <a:solidFill>
                  <a:srgbClr val="33CCFF"/>
                </a:solidFill>
              </a:rPr>
              <a:t> (EUTM);</a:t>
            </a:r>
            <a:endParaRPr lang="bg-BG" altLang="bg-BG" sz="2400" b="1" dirty="0">
              <a:solidFill>
                <a:srgbClr val="33CCFF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bg-BG" altLang="bg-BG" sz="1600" b="1" dirty="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24" y="2841719"/>
            <a:ext cx="4442332" cy="3335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4DD066-9F84-D305-ACDD-2ECC0DDC0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250" y="1557867"/>
            <a:ext cx="4191030" cy="27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2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57A167A7-4975-0E78-3354-726C3DA1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60DF4D94-E222-5D3C-3D71-5947A9BA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7C1EA5B2-688D-9EDB-AE7F-6D2815B4A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125" y="953333"/>
            <a:ext cx="10268262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bg-BG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4. ПЕРИОДИЧНИ УЧАСТИЯ В ОПЕРАЦИИ И МИСИИ ИЗВЪН ТЕРИТОРИЯТА НА СТРАНАТА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930" y="1353414"/>
            <a:ext cx="999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- Оперативна група за черноморско сътрудничество (BLACKSEAFOR).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330" y="1701038"/>
            <a:ext cx="7970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- Операция на НАТО в Средиземно море (OAE).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330" y="2089316"/>
            <a:ext cx="9506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- Многонационални мирни сили в Югоизточна Европа (ММСЮИЕ).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330" y="2436940"/>
            <a:ext cx="4083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chemeClr val="accent6">
                    <a:lumMod val="75000"/>
                  </a:schemeClr>
                </a:solidFill>
              </a:rPr>
              <a:t>- Бойна група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HELBROC.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05" y="2510327"/>
            <a:ext cx="5098746" cy="3706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870065" y="4106201"/>
            <a:ext cx="1176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HELBROC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17" y="2898605"/>
            <a:ext cx="5246803" cy="33633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4125" y="3275064"/>
            <a:ext cx="1697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BLACKSEAFOR</a:t>
            </a:r>
          </a:p>
        </p:txBody>
      </p:sp>
    </p:spTree>
    <p:extLst>
      <p:ext uri="{BB962C8B-B14F-4D97-AF65-F5344CB8AC3E}">
        <p14:creationId xmlns:p14="http://schemas.microsoft.com/office/powerpoint/2010/main" val="47951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57A167A7-4975-0E78-3354-726C3DA1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60DF4D94-E222-5D3C-3D71-5947A9BA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7C1EA5B2-688D-9EDB-AE7F-6D2815B4A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125" y="953333"/>
            <a:ext cx="10268262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bg-BG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4. ПЕРИОДИЧНИ УЧАСТИЯ В ОПЕРАЦИИ И МИСИИ ИЗВЪН ТЕРИТОРИЯТА НА СТРАНАТА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7" name="Picture 3" descr="http://vp.mod.bg/img/mission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7" y="1503216"/>
            <a:ext cx="7414226" cy="437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4599" y="5850203"/>
            <a:ext cx="7288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Участие на Служба "Военна полиция" в операции и мисии зад граница </a:t>
            </a:r>
          </a:p>
        </p:txBody>
      </p:sp>
    </p:spTree>
    <p:extLst>
      <p:ext uri="{BB962C8B-B14F-4D97-AF65-F5344CB8AC3E}">
        <p14:creationId xmlns:p14="http://schemas.microsoft.com/office/powerpoint/2010/main" val="214075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57A167A7-4975-0E78-3354-726C3DA1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60DF4D94-E222-5D3C-3D71-5947A9BA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95800" y="1278955"/>
            <a:ext cx="8229600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/>
              <a:t>ЗАКЛЮЧЕНИЕ</a:t>
            </a:r>
            <a:br>
              <a:rPr lang="bg-BG" dirty="0"/>
            </a:br>
            <a:endParaRPr lang="bg-BG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850455"/>
            <a:ext cx="11970327" cy="41845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bg-BG" altLang="bg-BG" sz="3000" b="1" dirty="0"/>
              <a:t>		</a:t>
            </a:r>
            <a:r>
              <a:rPr lang="bg-BG" altLang="bg-BG" sz="3000" b="1" dirty="0">
                <a:solidFill>
                  <a:schemeClr val="accent6">
                    <a:lumMod val="75000"/>
                  </a:schemeClr>
                </a:solidFill>
              </a:rPr>
              <a:t>Участието на Република България в мисии и операции на ООН, НАТО, ЕС, ОССЕ и декларирането на сили и средства за по-нататъшното изграждане на силите за сигурност и отбрана на съюзите, в който членуваме, е безспорно доказателство за споделяне на ценностите и целите на европейската общност. То издига международния престиж на Република България и Българската армия, спомага за повишаване на оперативната съвместимост на армията ни и придобиване на нов военнотехнически опит за целите на подготовката на въоръжените сили.</a:t>
            </a:r>
          </a:p>
          <a:p>
            <a:pPr algn="just"/>
            <a:endParaRPr lang="bg-BG" altLang="bg-BG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6B541-11EC-4C09-A941-93A44648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4166"/>
            <a:ext cx="3581400" cy="365125"/>
          </a:xfrm>
        </p:spPr>
        <p:txBody>
          <a:bodyPr/>
          <a:lstStyle/>
          <a:p>
            <a:fld id="{309220AF-99D2-4088-BF11-A2536404386D}" type="slidenum">
              <a:rPr lang="en-GB" sz="1400" b="1" smtClean="0">
                <a:solidFill>
                  <a:schemeClr val="tx1"/>
                </a:solidFill>
              </a:rPr>
              <a:pPr/>
              <a:t>15</a:t>
            </a:fld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BA5497-EA3B-4F4F-AF1A-1E1D0CE5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dirty="0"/>
              <a:t>Национален военен университет „Васил Левски“ Некласифицирана информация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F0801-9984-4F30-89C9-0D2E68212825}"/>
              </a:ext>
            </a:extLst>
          </p:cNvPr>
          <p:cNvSpPr txBox="1"/>
          <p:nvPr/>
        </p:nvSpPr>
        <p:spPr>
          <a:xfrm>
            <a:off x="3173130" y="5605215"/>
            <a:ext cx="584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g-B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  <a:endParaRPr kumimoji="0" lang="bg-BG" sz="2800" b="1" i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62BED8CF-092C-13FA-43D1-6E2C44318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"/>
          <a:stretch/>
        </p:blipFill>
        <p:spPr>
          <a:xfrm>
            <a:off x="588879" y="951471"/>
            <a:ext cx="3847197" cy="465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57E62DCA-4C83-D3A4-306E-A0FFA0C06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31" y="1191728"/>
            <a:ext cx="4752955" cy="414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694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9656" y="1737273"/>
            <a:ext cx="1203234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712788" algn="ctr" eaLnBrk="1" hangingPunct="1"/>
            <a:r>
              <a:rPr lang="bg-BG" altLang="bg-BG" sz="2800" dirty="0">
                <a:latin typeface="+mn-lt"/>
                <a:cs typeface="Arial" panose="020B0604020202020204" pitchFamily="34" charset="0"/>
              </a:rPr>
              <a:t>Среда на сигурност и икономика: източници на рискове и направления за влияние</a:t>
            </a:r>
          </a:p>
          <a:p>
            <a:pPr indent="712788" algn="just" eaLnBrk="1" hangingPunct="1"/>
            <a:endParaRPr lang="bg-BG" altLang="en-US" sz="2800" dirty="0"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2800" b="1" dirty="0">
                <a:solidFill>
                  <a:srgbClr val="00B0F0"/>
                </a:solidFill>
              </a:rPr>
              <a:t> </a:t>
            </a:r>
            <a:r>
              <a:rPr lang="bg-BG" sz="2800" b="1" dirty="0">
                <a:solidFill>
                  <a:srgbClr val="00B0F0"/>
                </a:solidFill>
                <a:latin typeface="+mn-lt"/>
              </a:rPr>
              <a:t>Промените в средата за сигурност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Заплахите за националната сигурност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2800" b="1" dirty="0">
                <a:solidFill>
                  <a:srgbClr val="00B050"/>
                </a:solidFill>
                <a:latin typeface="+mn-lt"/>
              </a:rPr>
              <a:t> Отговорят на предизвикателствата </a:t>
            </a:r>
            <a:endParaRPr lang="en-US" sz="2800" b="1" dirty="0">
              <a:solidFill>
                <a:srgbClr val="00B05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2800" b="1" dirty="0">
                <a:solidFill>
                  <a:srgbClr val="FF33CC"/>
                </a:solidFill>
                <a:latin typeface="+mn-lt"/>
              </a:rPr>
              <a:t> Участва в мисии и операции на ООН, НАТО и Европейския съюз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2800" b="1" dirty="0">
                <a:solidFill>
                  <a:srgbClr val="FF0000"/>
                </a:solidFill>
                <a:latin typeface="+mn-lt"/>
              </a:rPr>
              <a:t> Планиране базирано на способности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2800" b="1" dirty="0">
                <a:solidFill>
                  <a:srgbClr val="00B0F0"/>
                </a:solidFill>
                <a:latin typeface="+mn-lt"/>
              </a:rPr>
              <a:t> Изпълнява съюзната политика</a:t>
            </a:r>
          </a:p>
          <a:p>
            <a:pPr indent="712788" algn="just" eaLnBrk="1" hangingPunct="1"/>
            <a:endParaRPr lang="bg-BG" altLang="en-US" dirty="0"/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245" y="952441"/>
            <a:ext cx="1058431" cy="52322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УВОД</a:t>
            </a:r>
          </a:p>
        </p:txBody>
      </p:sp>
    </p:spTree>
    <p:extLst>
      <p:ext uri="{BB962C8B-B14F-4D97-AF65-F5344CB8AC3E}">
        <p14:creationId xmlns:p14="http://schemas.microsoft.com/office/powerpoint/2010/main" val="331695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4" y="3786584"/>
            <a:ext cx="3219732" cy="2477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37" y="2357505"/>
            <a:ext cx="3130973" cy="2083520"/>
          </a:xfrm>
          <a:prstGeom prst="rect">
            <a:avLst/>
          </a:prstGeom>
        </p:spPr>
      </p:pic>
      <p:pic>
        <p:nvPicPr>
          <p:cNvPr id="9" name="Picture 2" descr="http://bgarmy.bg/pics/43701e2689bb5d575f088262fd777f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56" y="1430835"/>
            <a:ext cx="3899116" cy="255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9485" y="3399265"/>
            <a:ext cx="119130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712788" algn="just" eaLnBrk="1" hangingPunct="1"/>
            <a:endParaRPr lang="bg-BG" altLang="bg-BG" dirty="0">
              <a:cs typeface="Arial" panose="020B0604020202020204" pitchFamily="34" charset="0"/>
            </a:endParaRPr>
          </a:p>
          <a:p>
            <a:pPr indent="712788" algn="just" eaLnBrk="1" hangingPunct="1"/>
            <a:endParaRPr lang="bg-BG" altLang="bg-BG" dirty="0">
              <a:cs typeface="Arial" panose="020B0604020202020204" pitchFamily="34" charset="0"/>
            </a:endParaRPr>
          </a:p>
          <a:p>
            <a:pPr indent="712788" algn="just" eaLnBrk="1" hangingPunct="1"/>
            <a:endParaRPr lang="bg-BG" altLang="bg-BG" dirty="0">
              <a:cs typeface="Arial" panose="020B0604020202020204" pitchFamily="34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571" y="923419"/>
            <a:ext cx="9573390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bg-BG" b="1" dirty="0"/>
              <a:t>УЧАСТИЕ НА ВЪОРЪЖЕНИТЕ СИЛИ В ОПЕРАЦИИ И МИСИИ ИЗВЪН ТЕРИТОРИЯТА НА СТРАНАТА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1750" y="1882248"/>
            <a:ext cx="5278778" cy="41789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g-BG" altLang="bg-BG" sz="2000" b="1" dirty="0">
                <a:solidFill>
                  <a:srgbClr val="FF0000"/>
                </a:solidFill>
              </a:rPr>
              <a:t>Ролята на въоръжените сили е:</a:t>
            </a:r>
          </a:p>
          <a:p>
            <a:r>
              <a:rPr lang="bg-BG" altLang="bg-BG" sz="2000" b="1" dirty="0">
                <a:solidFill>
                  <a:srgbClr val="00B0F0"/>
                </a:solidFill>
              </a:rPr>
              <a:t> да допринасят за защитата на националните интереси; </a:t>
            </a:r>
          </a:p>
          <a:p>
            <a:r>
              <a:rPr lang="bg-BG" altLang="bg-BG" sz="2000" b="1" dirty="0">
                <a:solidFill>
                  <a:srgbClr val="00B050"/>
                </a:solidFill>
              </a:rPr>
              <a:t>гарантиране на териториалната цялост, независимостта и сигурността на страната;</a:t>
            </a:r>
          </a:p>
          <a:p>
            <a:r>
              <a:rPr lang="bg-BG" altLang="bg-BG" sz="2000" b="1" dirty="0">
                <a:solidFill>
                  <a:srgbClr val="7030A0"/>
                </a:solidFill>
              </a:rPr>
              <a:t> заедно с войските на съюзниците да възпират противостоящите сили и да постигат победа;</a:t>
            </a:r>
          </a:p>
          <a:p>
            <a:r>
              <a:rPr lang="bg-BG" altLang="bg-BG" sz="2000" b="1" dirty="0">
                <a:solidFill>
                  <a:srgbClr val="FF0000"/>
                </a:solidFill>
              </a:rPr>
              <a:t> да допринасят за задържане на заплахите далеч от границите на страната и за запазване на международния мир и сигурност.</a:t>
            </a:r>
          </a:p>
        </p:txBody>
      </p:sp>
      <p:sp>
        <p:nvSpPr>
          <p:cNvPr id="2" name="AutoShape 2" descr="C:\Users\Alex\Desktop\0909095001686314875_1988375_920x70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C:\Users\Alex\Desktop\0909095001686314875_1988375_920x708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9485" y="3399265"/>
            <a:ext cx="119130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712788" algn="just" eaLnBrk="1" hangingPunct="1"/>
            <a:endParaRPr lang="bg-BG" altLang="bg-BG" dirty="0">
              <a:cs typeface="Arial" panose="020B0604020202020204" pitchFamily="34" charset="0"/>
            </a:endParaRPr>
          </a:p>
          <a:p>
            <a:pPr indent="712788" algn="just" eaLnBrk="1" hangingPunct="1"/>
            <a:endParaRPr lang="bg-BG" altLang="bg-BG" dirty="0">
              <a:cs typeface="Arial" panose="020B0604020202020204" pitchFamily="34" charset="0"/>
            </a:endParaRPr>
          </a:p>
          <a:p>
            <a:pPr indent="712788" algn="just" eaLnBrk="1" hangingPunct="1"/>
            <a:endParaRPr lang="bg-BG" altLang="bg-BG" dirty="0">
              <a:cs typeface="Arial" panose="020B0604020202020204" pitchFamily="34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668" y="853725"/>
            <a:ext cx="7989047" cy="830997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bg-BG" sz="2400" b="1" dirty="0">
                <a:cs typeface="Arial" panose="020B0604020202020204" pitchFamily="34" charset="0"/>
              </a:rPr>
              <a:t>УЧАСТИЕ НА ВЪОРЪЖЕНИТЕ СИЛИ В ОПЕРАЦИИ И МИСИИ </a:t>
            </a:r>
          </a:p>
          <a:p>
            <a:r>
              <a:rPr lang="ru-RU" altLang="bg-BG" sz="2400" b="1" dirty="0">
                <a:cs typeface="Arial" panose="020B0604020202020204" pitchFamily="34" charset="0"/>
              </a:rPr>
              <a:t>                 ИЗВЪН ТЕРИТОРИЯТА НА СТРАНАТА</a:t>
            </a:r>
          </a:p>
        </p:txBody>
      </p:sp>
      <p:sp>
        <p:nvSpPr>
          <p:cNvPr id="2" name="AutoShape 2" descr="C:\Users\Alex\Desktop\0909095001686314875_1988375_920x70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C:\Users\Alex\Desktop\0909095001686314875_1988375_920x708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8890" y="1634534"/>
            <a:ext cx="8850310" cy="2009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bg-BG" altLang="bg-BG" sz="2400" b="1" dirty="0">
                <a:solidFill>
                  <a:srgbClr val="00B0F0"/>
                </a:solidFill>
              </a:rPr>
              <a:t> </a:t>
            </a:r>
            <a:r>
              <a:rPr lang="bg-BG" altLang="bg-BG" sz="2200" b="1" dirty="0">
                <a:cs typeface="Arial" panose="020B0604020202020204" pitchFamily="34" charset="0"/>
              </a:rPr>
              <a:t>Мисиите на въоръжените сили са:</a:t>
            </a:r>
          </a:p>
          <a:p>
            <a:pPr>
              <a:buFont typeface="Arial" charset="0"/>
              <a:buChar char="•"/>
              <a:defRPr/>
            </a:pPr>
            <a:r>
              <a:rPr lang="bg-BG" altLang="bg-BG" sz="2200" b="1" i="1" dirty="0">
                <a:solidFill>
                  <a:srgbClr val="002060"/>
                </a:solidFill>
              </a:rPr>
              <a:t> </a:t>
            </a:r>
            <a:r>
              <a:rPr lang="bg-BG" altLang="bg-BG" sz="2200" b="1" dirty="0">
                <a:solidFill>
                  <a:srgbClr val="002060"/>
                </a:solidFill>
                <a:cs typeface="Arial" panose="020B0604020202020204" pitchFamily="34" charset="0"/>
              </a:rPr>
              <a:t>отбрана;</a:t>
            </a:r>
          </a:p>
          <a:p>
            <a:pPr>
              <a:buFont typeface="Arial" charset="0"/>
              <a:buChar char="•"/>
              <a:defRPr/>
            </a:pPr>
            <a:r>
              <a:rPr lang="bg-BG" altLang="bg-BG" sz="2200" b="1" dirty="0">
                <a:solidFill>
                  <a:srgbClr val="FF0000"/>
                </a:solidFill>
              </a:rPr>
              <a:t> </a:t>
            </a:r>
            <a:r>
              <a:rPr lang="bg-BG" altLang="bg-BG" sz="2200" b="1" dirty="0">
                <a:solidFill>
                  <a:srgbClr val="FF0000"/>
                </a:solidFill>
                <a:cs typeface="Arial" panose="020B0604020202020204" pitchFamily="34" charset="0"/>
              </a:rPr>
              <a:t>подкрепа на международния мир и сигурност;</a:t>
            </a:r>
          </a:p>
          <a:p>
            <a:pPr>
              <a:buFont typeface="Arial" charset="0"/>
              <a:buChar char="•"/>
              <a:defRPr/>
            </a:pPr>
            <a:r>
              <a:rPr lang="bg-BG" altLang="bg-BG" sz="2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g-BG" altLang="bg-BG" sz="22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принос към националната сигурност в мирно </a:t>
            </a:r>
            <a:r>
              <a:rPr lang="bg-BG" altLang="bg-BG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време</a:t>
            </a:r>
            <a:r>
              <a:rPr lang="en-US" altLang="bg-BG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bg-BG" altLang="bg-BG" sz="24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" descr="http://www.mod.bg/bg/img/uchenia/Traen_mir_2012/20121001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11" y="3399265"/>
            <a:ext cx="4833898" cy="287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6" y="3399265"/>
            <a:ext cx="4833898" cy="28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611" y="1153920"/>
            <a:ext cx="7594643" cy="46166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bg-BG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„ПОДКРЕПА НА МЕЖДУНАРОДНИЯ МИР И СИГУРНОСТ”</a:t>
            </a:r>
            <a:endParaRPr lang="bg-BG" altLang="bg-BG" sz="2400" b="1" dirty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963908"/>
            <a:ext cx="8345714" cy="4333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indent="0" algn="just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	</a:t>
            </a:r>
            <a:r>
              <a:rPr lang="bg-BG" altLang="en-US" b="1" dirty="0">
                <a:solidFill>
                  <a:srgbClr val="FF0000"/>
                </a:solidFill>
              </a:rPr>
              <a:t> </a:t>
            </a:r>
            <a:r>
              <a:rPr lang="bg-BG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Задачите по мисия „Подкрепа на международния мир и сигурност”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bg-BG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включват изпълнение на международни и коалиционни ангажименти за участие в операции и мисии на НАТО и Европейския съюз в отговор на кризи, предотвратяване на конфликти, борба с тероризма; </a:t>
            </a:r>
            <a:r>
              <a:rPr lang="bg-BG" altLang="en-US" b="1" dirty="0">
                <a:solidFill>
                  <a:srgbClr val="000066"/>
                </a:solidFill>
                <a:cs typeface="Arial" panose="020B0604020202020204" pitchFamily="34" charset="0"/>
              </a:rPr>
              <a:t>участие в операции и мисии на ООН, ОССЕ и други коалиционни формати</a:t>
            </a:r>
            <a:r>
              <a:rPr lang="bg-BG" altLang="en-US" b="1" dirty="0">
                <a:solidFill>
                  <a:srgbClr val="FFFF00"/>
                </a:solidFill>
                <a:cs typeface="Arial" panose="020B0604020202020204" pitchFamily="34" charset="0"/>
              </a:rPr>
              <a:t>; </a:t>
            </a:r>
            <a:r>
              <a:rPr lang="bg-BG" altLang="en-US" b="1" dirty="0">
                <a:solidFill>
                  <a:srgbClr val="00B050"/>
                </a:solidFill>
                <a:cs typeface="Arial" panose="020B0604020202020204" pitchFamily="34" charset="0"/>
              </a:rPr>
              <a:t>дейности за контрол на въоръженията, неразпространението на оръжия за масово унищожаване, техните носители и материалите за производството им; </a:t>
            </a:r>
            <a:r>
              <a:rPr lang="bg-BG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международно военно сътрудничество;</a:t>
            </a:r>
            <a:r>
              <a:rPr lang="bg-BG" altLang="en-US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bg-BG" altLang="en-US" b="1" dirty="0">
                <a:solidFill>
                  <a:srgbClr val="660066"/>
                </a:solidFill>
                <a:cs typeface="Arial" panose="020B0604020202020204" pitchFamily="34" charset="0"/>
              </a:rPr>
              <a:t>предоставяне на хуманитарна помощ; </a:t>
            </a:r>
            <a:r>
              <a:rPr lang="bg-BG" altLang="en-US" b="1" dirty="0">
                <a:solidFill>
                  <a:srgbClr val="008000"/>
                </a:solidFill>
                <a:cs typeface="Arial" panose="020B0604020202020204" pitchFamily="34" charset="0"/>
              </a:rPr>
              <a:t>укрепване на доверието и сигурността.</a:t>
            </a:r>
          </a:p>
          <a:p>
            <a:endParaRPr lang="bg-BG" altLang="en-US" sz="2000" b="1" dirty="0">
              <a:solidFill>
                <a:srgbClr val="008000"/>
              </a:solidFill>
            </a:endParaRPr>
          </a:p>
        </p:txBody>
      </p:sp>
      <p:pic>
        <p:nvPicPr>
          <p:cNvPr id="8" name="Picture 8" descr="http://www.klassa.bg/images/pictures/class_bg/img_139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855" y="2293992"/>
            <a:ext cx="367914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4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862945"/>
            <a:ext cx="8343900" cy="769441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bg-BG" sz="2200" b="1" dirty="0">
                <a:cs typeface="Arial" panose="020B0604020202020204" pitchFamily="34" charset="0"/>
              </a:rPr>
              <a:t>УСЛОВИЯ ЗА УЧАСТИЕ В ОПЕРАЦИИ И МИСИИ ИЗВЪН </a:t>
            </a:r>
          </a:p>
          <a:p>
            <a:r>
              <a:rPr lang="bg-BG" sz="2200" b="1" dirty="0">
                <a:cs typeface="Arial" panose="020B0604020202020204" pitchFamily="34" charset="0"/>
              </a:rPr>
              <a:t>                          ТЕРИТОРИЯТА НА СТРАНАТА</a:t>
            </a:r>
            <a:endParaRPr lang="bg-BG" altLang="bg-BG" sz="2200" b="1" dirty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0375" y="1536874"/>
            <a:ext cx="10664825" cy="1722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5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g-BG" altLang="bg-BG" b="1" dirty="0">
                <a:solidFill>
                  <a:srgbClr val="000066"/>
                </a:solidFill>
              </a:rPr>
              <a:t>- Конституция на Република България</a:t>
            </a:r>
          </a:p>
          <a:p>
            <a:pPr indent="365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g-BG" altLang="bg-BG" b="1" dirty="0">
                <a:solidFill>
                  <a:srgbClr val="006600"/>
                </a:solidFill>
              </a:rPr>
              <a:t>- Концепция за участие на Република България в операции по поддържане на мира</a:t>
            </a:r>
          </a:p>
          <a:p>
            <a:pPr indent="365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g-BG" altLang="bg-BG" b="1" dirty="0">
                <a:solidFill>
                  <a:srgbClr val="008000"/>
                </a:solidFill>
              </a:rPr>
              <a:t>- </a:t>
            </a:r>
            <a:r>
              <a:rPr lang="bg-BG" altLang="bg-BG" b="1" dirty="0">
                <a:solidFill>
                  <a:srgbClr val="FF0000"/>
                </a:solidFill>
              </a:rPr>
              <a:t>Закон за отбраната и Въоръжените сили на Република България</a:t>
            </a:r>
          </a:p>
          <a:p>
            <a:endParaRPr lang="bg-BG" altLang="bg-BG" dirty="0">
              <a:solidFill>
                <a:srgbClr val="008000"/>
              </a:solidFill>
            </a:endParaRPr>
          </a:p>
        </p:txBody>
      </p:sp>
      <p:sp>
        <p:nvSpPr>
          <p:cNvPr id="10" name="AutoShape 4" descr="БТА :: Сухопътните войски, Съвместното командване на специалните операции и  ВМС ще придобият ново радио-комуникационно оборудв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Новини - Народно събрание на Република Българ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51" y="3259775"/>
            <a:ext cx="4485249" cy="29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585" y="884901"/>
            <a:ext cx="6820156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b="1" dirty="0"/>
              <a:t>Участие на БА в операции и мисии извън територията на страната</a:t>
            </a:r>
            <a:endParaRPr lang="bg-BG" alt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362598"/>
            <a:ext cx="10482497" cy="48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218114" y="2413000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1834239" y="1855370"/>
            <a:ext cx="8469314" cy="1462088"/>
            <a:chOff x="341" y="1289"/>
            <a:chExt cx="4710" cy="865"/>
          </a:xfrm>
        </p:grpSpPr>
        <p:grpSp>
          <p:nvGrpSpPr>
            <p:cNvPr id="16399" name="Group 15"/>
            <p:cNvGrpSpPr>
              <a:grpSpLocks/>
            </p:cNvGrpSpPr>
            <p:nvPr/>
          </p:nvGrpSpPr>
          <p:grpSpPr bwMode="auto">
            <a:xfrm>
              <a:off x="341" y="1289"/>
              <a:ext cx="3405" cy="865"/>
              <a:chOff x="341" y="1289"/>
              <a:chExt cx="3405" cy="865"/>
            </a:xfrm>
          </p:grpSpPr>
        </p:grpSp>
      </p:grp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733573" y="888304"/>
            <a:ext cx="9404119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bg-BG" b="1" dirty="0"/>
              <a:t>ПРИКЛЮЧИЛИ УЧАСТИЯ В ОПЕРАЦИИ И МИСИИ ИЗВЪН ТЕРИТОРИЯТА НА СТРАНАТА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</p:spPr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8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4833" y="1310479"/>
            <a:ext cx="7008682" cy="503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b="1" dirty="0">
                <a:solidFill>
                  <a:srgbClr val="FF0000"/>
                </a:solidFill>
              </a:rPr>
              <a:t> </a:t>
            </a:r>
            <a:r>
              <a:rPr lang="bg-BG" sz="2100" b="1" dirty="0">
                <a:solidFill>
                  <a:srgbClr val="FF0000"/>
                </a:solidFill>
              </a:rPr>
              <a:t>Камбоджа (UNTAC);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/>
              <a:t> </a:t>
            </a:r>
            <a:r>
              <a:rPr lang="bg-BG" sz="2100" b="1" dirty="0">
                <a:solidFill>
                  <a:srgbClr val="00B0F0"/>
                </a:solidFill>
              </a:rPr>
              <a:t>Босна и Херцеговина (SFOR);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FF3300"/>
                </a:solidFill>
              </a:rPr>
              <a:t> Таджикистан (UNMOT);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chemeClr val="accent6">
                    <a:lumMod val="75000"/>
                  </a:schemeClr>
                </a:solidFill>
              </a:rPr>
              <a:t> Етиопия и Еритрея (UNMEE);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00B050"/>
                </a:solidFill>
              </a:rPr>
              <a:t> Ливан (UNIFIL);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FF00FF"/>
                </a:solidFill>
              </a:rPr>
              <a:t> Република Северна Македония (Concordia);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/>
              <a:t> </a:t>
            </a:r>
            <a:r>
              <a:rPr lang="bg-BG" sz="2100" b="1" dirty="0">
                <a:solidFill>
                  <a:srgbClr val="0070C0"/>
                </a:solidFill>
              </a:rPr>
              <a:t>Република Хърватска (мисия на ОССЕ);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002060"/>
                </a:solidFill>
              </a:rPr>
              <a:t> Чад/Централноафриканска република (EUFOR);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660033"/>
                </a:solidFill>
              </a:rPr>
              <a:t> Република Северна Македония (лагер „Радуша”);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chemeClr val="tx2">
                    <a:lumMod val="50000"/>
                  </a:schemeClr>
                </a:solidFill>
              </a:rPr>
              <a:t> Ангола (UNAVEM III и MONUA);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FF0000"/>
                </a:solidFill>
              </a:rPr>
              <a:t> Ирак (Iraqi Freedom) и Тренировъчна мисия на НАТО в Ирак (NTM-I);</a:t>
            </a:r>
            <a:endParaRPr lang="en-US" sz="21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006600"/>
                </a:solidFill>
              </a:rPr>
              <a:t>Афганистан (OEF);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/>
              <a:t> Либия (Unified Protector).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7030A0"/>
                </a:solidFill>
              </a:rPr>
              <a:t> </a:t>
            </a:r>
            <a:r>
              <a:rPr lang="ru-RU" sz="2100" b="1" dirty="0">
                <a:solidFill>
                  <a:srgbClr val="7030A0"/>
                </a:solidFill>
              </a:rPr>
              <a:t>Операция на НАТО в Средиземно море (Active Endeavour);</a:t>
            </a:r>
            <a:endParaRPr lang="bg-BG" sz="2100" b="1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z="2100" b="1" dirty="0">
                <a:solidFill>
                  <a:srgbClr val="CC9900"/>
                </a:solidFill>
              </a:rPr>
              <a:t> </a:t>
            </a:r>
            <a:r>
              <a:rPr lang="ru-RU" sz="2100" b="1" dirty="0">
                <a:solidFill>
                  <a:srgbClr val="CC9900"/>
                </a:solidFill>
              </a:rPr>
              <a:t>Сомалия и Африканския рог (Ocean Shield).</a:t>
            </a:r>
          </a:p>
        </p:txBody>
      </p:sp>
      <p:pic>
        <p:nvPicPr>
          <p:cNvPr id="20" name="Picture 2" descr="Click to see if image is la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82" y="1751429"/>
            <a:ext cx="494347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9328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218114" y="2413000"/>
            <a:ext cx="1587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1834239" y="1855370"/>
            <a:ext cx="8469314" cy="1462088"/>
            <a:chOff x="341" y="1289"/>
            <a:chExt cx="4710" cy="865"/>
          </a:xfrm>
        </p:grpSpPr>
        <p:grpSp>
          <p:nvGrpSpPr>
            <p:cNvPr id="16399" name="Group 15"/>
            <p:cNvGrpSpPr>
              <a:grpSpLocks/>
            </p:cNvGrpSpPr>
            <p:nvPr/>
          </p:nvGrpSpPr>
          <p:grpSpPr bwMode="auto">
            <a:xfrm>
              <a:off x="341" y="1289"/>
              <a:ext cx="3405" cy="865"/>
              <a:chOff x="341" y="1289"/>
              <a:chExt cx="3405" cy="865"/>
            </a:xfrm>
          </p:grpSpPr>
        </p:grpSp>
      </p:grp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733573" y="888304"/>
            <a:ext cx="9404119" cy="36933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bg-BG" b="1" dirty="0"/>
              <a:t>ПРИКЛЮЧИЛИ УЧАСТИЯ В ОПЕРАЦИИ И МИСИИ ИЗВЪН ТЕРИТОРИЯТА НА СТРАНАТА</a:t>
            </a:r>
            <a:endParaRPr lang="bg-BG" altLang="bg-BG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</p:spPr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</a:t>
            </a:r>
            <a:r>
              <a:rPr lang="ru-RU" dirty="0" err="1"/>
              <a:t>Васил</a:t>
            </a:r>
            <a:r>
              <a:rPr lang="ru-RU" dirty="0"/>
              <a:t>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27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</p:spPr>
        <p:txBody>
          <a:bodyPr/>
          <a:lstStyle/>
          <a:p>
            <a:r>
              <a:rPr lang="bg-BG" dirty="0"/>
              <a:t>9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0" y="1449100"/>
            <a:ext cx="4715174" cy="2644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444240"/>
            <a:ext cx="4447437" cy="3335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82" y="3351068"/>
            <a:ext cx="414930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664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11900</TotalTime>
  <Words>883</Words>
  <Application>Microsoft Office PowerPoint</Application>
  <PresentationFormat>Широк екран</PresentationFormat>
  <Paragraphs>113</Paragraphs>
  <Slides>15</Slides>
  <Notes>8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9" baseType="lpstr">
      <vt:lpstr>Arial</vt:lpstr>
      <vt:lpstr>Calibri</vt:lpstr>
      <vt:lpstr>Monotype Corsiva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началника на НВУ „Васил Левски“ за състоянието и перспективите за развитие на университета</dc:title>
  <dc:creator>Nikolay Urumov</dc:creator>
  <cp:lastModifiedBy>Панайот Иванов</cp:lastModifiedBy>
  <cp:revision>960</cp:revision>
  <cp:lastPrinted>2023-03-07T15:23:43Z</cp:lastPrinted>
  <dcterms:created xsi:type="dcterms:W3CDTF">2019-12-29T08:06:21Z</dcterms:created>
  <dcterms:modified xsi:type="dcterms:W3CDTF">2024-08-09T05:46:34Z</dcterms:modified>
</cp:coreProperties>
</file>