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88" r:id="rId2"/>
    <p:sldId id="742" r:id="rId3"/>
    <p:sldId id="746" r:id="rId4"/>
    <p:sldId id="749" r:id="rId5"/>
    <p:sldId id="747" r:id="rId6"/>
    <p:sldId id="744" r:id="rId7"/>
    <p:sldId id="748" r:id="rId8"/>
    <p:sldId id="751" r:id="rId9"/>
    <p:sldId id="752" r:id="rId10"/>
    <p:sldId id="753" r:id="rId11"/>
    <p:sldId id="754" r:id="rId12"/>
    <p:sldId id="755" r:id="rId13"/>
    <p:sldId id="756" r:id="rId14"/>
    <p:sldId id="757" r:id="rId15"/>
    <p:sldId id="758" r:id="rId16"/>
    <p:sldId id="759" r:id="rId17"/>
    <p:sldId id="760" r:id="rId18"/>
    <p:sldId id="761" r:id="rId19"/>
    <p:sldId id="762" r:id="rId20"/>
    <p:sldId id="763" r:id="rId21"/>
    <p:sldId id="764" r:id="rId22"/>
    <p:sldId id="765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8" r:id="rId33"/>
    <p:sldId id="738" r:id="rId3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FFE393"/>
    <a:srgbClr val="FF9933"/>
    <a:srgbClr val="FFFF99"/>
    <a:srgbClr val="0033CC"/>
    <a:srgbClr val="66FF66"/>
    <a:srgbClr val="FF3300"/>
    <a:srgbClr val="CC9900"/>
    <a:srgbClr val="FFFF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45358" autoAdjust="0"/>
  </p:normalViewPr>
  <p:slideViewPr>
    <p:cSldViewPr snapToGrid="0">
      <p:cViewPr varScale="1">
        <p:scale>
          <a:sx n="48" d="100"/>
          <a:sy n="48" d="100"/>
        </p:scale>
        <p:origin x="13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1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57E97-9C32-48B6-BF78-F6E3F5BB0EF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B2C4D66-006E-4C39-8BF5-5D26556B0F5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Активна служба </a:t>
          </a:r>
          <a:endParaRPr lang="bg-BG" noProof="0" dirty="0"/>
        </a:p>
      </dgm:t>
    </dgm:pt>
    <dgm:pt modelId="{81329C59-6C2C-44B9-A6E4-9B3F71466E43}" type="parTrans" cxnId="{6E183006-2E59-42DF-970E-CCE96989BB53}">
      <dgm:prSet/>
      <dgm:spPr/>
      <dgm:t>
        <a:bodyPr/>
        <a:lstStyle/>
        <a:p>
          <a:endParaRPr lang="en-US"/>
        </a:p>
      </dgm:t>
    </dgm:pt>
    <dgm:pt modelId="{5FFD588B-DB4B-41AB-AB5D-20EB29C9FCFA}" type="sibTrans" cxnId="{6E183006-2E59-42DF-970E-CCE96989BB53}">
      <dgm:prSet/>
      <dgm:spPr/>
      <dgm:t>
        <a:bodyPr/>
        <a:lstStyle/>
        <a:p>
          <a:endParaRPr lang="en-US"/>
        </a:p>
      </dgm:t>
    </dgm:pt>
    <dgm:pt modelId="{0ED58295-64C9-41B3-9AD9-E3AC24FB79D9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Разположение за активна служба</a:t>
          </a:r>
          <a:endParaRPr lang="bg-BG" noProof="0" dirty="0"/>
        </a:p>
      </dgm:t>
    </dgm:pt>
    <dgm:pt modelId="{E4CD6A78-70CC-42FF-922A-97C710204FF7}" type="parTrans" cxnId="{1FFC74EA-3B5B-4FBC-9FA0-86272E658D3D}">
      <dgm:prSet/>
      <dgm:spPr/>
      <dgm:t>
        <a:bodyPr/>
        <a:lstStyle/>
        <a:p>
          <a:endParaRPr lang="en-US"/>
        </a:p>
      </dgm:t>
    </dgm:pt>
    <dgm:pt modelId="{B358B11A-A2E2-465B-AEAD-AD4FE274DAAC}" type="sibTrans" cxnId="{1FFC74EA-3B5B-4FBC-9FA0-86272E658D3D}">
      <dgm:prSet/>
      <dgm:spPr/>
      <dgm:t>
        <a:bodyPr/>
        <a:lstStyle/>
        <a:p>
          <a:endParaRPr lang="en-US"/>
        </a:p>
      </dgm:t>
    </dgm:pt>
    <dgm:pt modelId="{6991B630-76C1-4C17-92EC-9063E291E6F2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Срочна служба в доброволния резерв </a:t>
          </a:r>
          <a:endParaRPr lang="bg-BG" noProof="0" dirty="0"/>
        </a:p>
      </dgm:t>
    </dgm:pt>
    <dgm:pt modelId="{346AB435-BB8D-461C-9E07-4C283A059496}" type="parTrans" cxnId="{64FC9349-86BE-4B46-81E5-CBDDA579370A}">
      <dgm:prSet/>
      <dgm:spPr/>
      <dgm:t>
        <a:bodyPr/>
        <a:lstStyle/>
        <a:p>
          <a:endParaRPr lang="en-US"/>
        </a:p>
      </dgm:t>
    </dgm:pt>
    <dgm:pt modelId="{616671C9-D38E-4D2B-9158-6890981F7687}" type="sibTrans" cxnId="{64FC9349-86BE-4B46-81E5-CBDDA579370A}">
      <dgm:prSet/>
      <dgm:spPr/>
      <dgm:t>
        <a:bodyPr/>
        <a:lstStyle/>
        <a:p>
          <a:endParaRPr lang="en-US"/>
        </a:p>
      </dgm:t>
    </dgm:pt>
    <dgm:pt modelId="{DDFD30DB-83D5-4BC8-B7F7-85B5C54EE8CC}" type="pres">
      <dgm:prSet presAssocID="{F1557E97-9C32-48B6-BF78-F6E3F5BB0EFA}" presName="Name0" presStyleCnt="0">
        <dgm:presLayoutVars>
          <dgm:dir/>
          <dgm:resizeHandles val="exact"/>
        </dgm:presLayoutVars>
      </dgm:prSet>
      <dgm:spPr/>
    </dgm:pt>
    <dgm:pt modelId="{FDADE4FE-2622-42EC-84D6-AF4281E96F8B}" type="pres">
      <dgm:prSet presAssocID="{F1557E97-9C32-48B6-BF78-F6E3F5BB0EFA}" presName="fgShape" presStyleLbl="fgShp" presStyleIdx="0" presStyleCnt="1"/>
      <dgm:spPr>
        <a:solidFill>
          <a:schemeClr val="accent6">
            <a:lumMod val="75000"/>
          </a:schemeClr>
        </a:solidFill>
      </dgm:spPr>
    </dgm:pt>
    <dgm:pt modelId="{B4CA509E-0268-44E3-A9D5-0426E94C8E80}" type="pres">
      <dgm:prSet presAssocID="{F1557E97-9C32-48B6-BF78-F6E3F5BB0EFA}" presName="linComp" presStyleCnt="0"/>
      <dgm:spPr/>
    </dgm:pt>
    <dgm:pt modelId="{81C034E1-B530-4846-8AA1-67C61813BEAA}" type="pres">
      <dgm:prSet presAssocID="{6B2C4D66-006E-4C39-8BF5-5D26556B0F5A}" presName="compNode" presStyleCnt="0"/>
      <dgm:spPr/>
    </dgm:pt>
    <dgm:pt modelId="{F6EA3D2A-FA2D-488D-9D24-3ABC62D71C58}" type="pres">
      <dgm:prSet presAssocID="{6B2C4D66-006E-4C39-8BF5-5D26556B0F5A}" presName="bkgdShape" presStyleLbl="node1" presStyleIdx="0" presStyleCnt="3" custLinFactNeighborX="-5437" custLinFactNeighborY="1110"/>
      <dgm:spPr/>
    </dgm:pt>
    <dgm:pt modelId="{F2B31B25-15FF-41E6-8EB5-BFBD6F3C27DE}" type="pres">
      <dgm:prSet presAssocID="{6B2C4D66-006E-4C39-8BF5-5D26556B0F5A}" presName="nodeTx" presStyleLbl="node1" presStyleIdx="0" presStyleCnt="3">
        <dgm:presLayoutVars>
          <dgm:bulletEnabled val="1"/>
        </dgm:presLayoutVars>
      </dgm:prSet>
      <dgm:spPr/>
    </dgm:pt>
    <dgm:pt modelId="{DA54F1F1-A1C7-4902-800B-484EB23D478D}" type="pres">
      <dgm:prSet presAssocID="{6B2C4D66-006E-4C39-8BF5-5D26556B0F5A}" presName="invisiNode" presStyleLbl="node1" presStyleIdx="0" presStyleCnt="3"/>
      <dgm:spPr/>
    </dgm:pt>
    <dgm:pt modelId="{2E3DD553-0F82-400F-9E3E-0D22C0D0C225}" type="pres">
      <dgm:prSet presAssocID="{6B2C4D66-006E-4C39-8BF5-5D26556B0F5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EE86BF-F870-43B9-8929-76CAB10EBC72}" type="pres">
      <dgm:prSet presAssocID="{5FFD588B-DB4B-41AB-AB5D-20EB29C9FCFA}" presName="sibTrans" presStyleLbl="sibTrans2D1" presStyleIdx="0" presStyleCnt="0"/>
      <dgm:spPr/>
    </dgm:pt>
    <dgm:pt modelId="{168B5FC2-1D72-4814-850F-5BA440B5810A}" type="pres">
      <dgm:prSet presAssocID="{0ED58295-64C9-41B3-9AD9-E3AC24FB79D9}" presName="compNode" presStyleCnt="0"/>
      <dgm:spPr/>
    </dgm:pt>
    <dgm:pt modelId="{EDCD4E4F-9EF5-4469-B87B-9709131F0004}" type="pres">
      <dgm:prSet presAssocID="{0ED58295-64C9-41B3-9AD9-E3AC24FB79D9}" presName="bkgdShape" presStyleLbl="node1" presStyleIdx="1" presStyleCnt="3"/>
      <dgm:spPr/>
    </dgm:pt>
    <dgm:pt modelId="{680A546D-0502-4531-BA69-EB08E55B68BC}" type="pres">
      <dgm:prSet presAssocID="{0ED58295-64C9-41B3-9AD9-E3AC24FB79D9}" presName="nodeTx" presStyleLbl="node1" presStyleIdx="1" presStyleCnt="3">
        <dgm:presLayoutVars>
          <dgm:bulletEnabled val="1"/>
        </dgm:presLayoutVars>
      </dgm:prSet>
      <dgm:spPr/>
    </dgm:pt>
    <dgm:pt modelId="{9BC1A147-4CBC-417E-97AC-E3C7EAAF6B85}" type="pres">
      <dgm:prSet presAssocID="{0ED58295-64C9-41B3-9AD9-E3AC24FB79D9}" presName="invisiNode" presStyleLbl="node1" presStyleIdx="1" presStyleCnt="3"/>
      <dgm:spPr/>
    </dgm:pt>
    <dgm:pt modelId="{E40D818C-489D-44FA-AB9B-BF5FD03F9C63}" type="pres">
      <dgm:prSet presAssocID="{0ED58295-64C9-41B3-9AD9-E3AC24FB79D9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FCCEBA8-5EEF-498F-A5F5-58A041486D84}" type="pres">
      <dgm:prSet presAssocID="{B358B11A-A2E2-465B-AEAD-AD4FE274DAAC}" presName="sibTrans" presStyleLbl="sibTrans2D1" presStyleIdx="0" presStyleCnt="0"/>
      <dgm:spPr/>
    </dgm:pt>
    <dgm:pt modelId="{E2564439-75E9-4040-BD9F-AC17E17C7AD2}" type="pres">
      <dgm:prSet presAssocID="{6991B630-76C1-4C17-92EC-9063E291E6F2}" presName="compNode" presStyleCnt="0"/>
      <dgm:spPr/>
    </dgm:pt>
    <dgm:pt modelId="{9FE81F85-D032-468D-AC27-E4C92CA5D922}" type="pres">
      <dgm:prSet presAssocID="{6991B630-76C1-4C17-92EC-9063E291E6F2}" presName="bkgdShape" presStyleLbl="node1" presStyleIdx="2" presStyleCnt="3"/>
      <dgm:spPr/>
    </dgm:pt>
    <dgm:pt modelId="{BB5342F3-6F4B-4BD5-942A-5C27560C3476}" type="pres">
      <dgm:prSet presAssocID="{6991B630-76C1-4C17-92EC-9063E291E6F2}" presName="nodeTx" presStyleLbl="node1" presStyleIdx="2" presStyleCnt="3">
        <dgm:presLayoutVars>
          <dgm:bulletEnabled val="1"/>
        </dgm:presLayoutVars>
      </dgm:prSet>
      <dgm:spPr/>
    </dgm:pt>
    <dgm:pt modelId="{5B7AF04E-54DD-497F-96E2-C69FC5BE8F17}" type="pres">
      <dgm:prSet presAssocID="{6991B630-76C1-4C17-92EC-9063E291E6F2}" presName="invisiNode" presStyleLbl="node1" presStyleIdx="2" presStyleCnt="3"/>
      <dgm:spPr/>
    </dgm:pt>
    <dgm:pt modelId="{2F9B7F06-5CE8-4216-8DDD-BED7A984191A}" type="pres">
      <dgm:prSet presAssocID="{6991B630-76C1-4C17-92EC-9063E291E6F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E183006-2E59-42DF-970E-CCE96989BB53}" srcId="{F1557E97-9C32-48B6-BF78-F6E3F5BB0EFA}" destId="{6B2C4D66-006E-4C39-8BF5-5D26556B0F5A}" srcOrd="0" destOrd="0" parTransId="{81329C59-6C2C-44B9-A6E4-9B3F71466E43}" sibTransId="{5FFD588B-DB4B-41AB-AB5D-20EB29C9FCFA}"/>
    <dgm:cxn modelId="{34FBDF1D-3202-4795-8D67-4A5570067ADE}" type="presOf" srcId="{B358B11A-A2E2-465B-AEAD-AD4FE274DAAC}" destId="{2FCCEBA8-5EEF-498F-A5F5-58A041486D84}" srcOrd="0" destOrd="0" presId="urn:microsoft.com/office/officeart/2005/8/layout/hList7"/>
    <dgm:cxn modelId="{2A83162C-6563-41D7-BE77-AA0A90EC47AC}" type="presOf" srcId="{6991B630-76C1-4C17-92EC-9063E291E6F2}" destId="{9FE81F85-D032-468D-AC27-E4C92CA5D922}" srcOrd="0" destOrd="0" presId="urn:microsoft.com/office/officeart/2005/8/layout/hList7"/>
    <dgm:cxn modelId="{A57AEE46-2AAA-414D-8216-30B8EE74AE3C}" type="presOf" srcId="{F1557E97-9C32-48B6-BF78-F6E3F5BB0EFA}" destId="{DDFD30DB-83D5-4BC8-B7F7-85B5C54EE8CC}" srcOrd="0" destOrd="0" presId="urn:microsoft.com/office/officeart/2005/8/layout/hList7"/>
    <dgm:cxn modelId="{64FC9349-86BE-4B46-81E5-CBDDA579370A}" srcId="{F1557E97-9C32-48B6-BF78-F6E3F5BB0EFA}" destId="{6991B630-76C1-4C17-92EC-9063E291E6F2}" srcOrd="2" destOrd="0" parTransId="{346AB435-BB8D-461C-9E07-4C283A059496}" sibTransId="{616671C9-D38E-4D2B-9158-6890981F7687}"/>
    <dgm:cxn modelId="{4395F958-D3D2-4AAF-9F7E-5514A765F358}" type="presOf" srcId="{6B2C4D66-006E-4C39-8BF5-5D26556B0F5A}" destId="{F2B31B25-15FF-41E6-8EB5-BFBD6F3C27DE}" srcOrd="1" destOrd="0" presId="urn:microsoft.com/office/officeart/2005/8/layout/hList7"/>
    <dgm:cxn modelId="{A4DC5182-CD37-4E45-8643-395528BBADE2}" type="presOf" srcId="{0ED58295-64C9-41B3-9AD9-E3AC24FB79D9}" destId="{EDCD4E4F-9EF5-4469-B87B-9709131F0004}" srcOrd="0" destOrd="0" presId="urn:microsoft.com/office/officeart/2005/8/layout/hList7"/>
    <dgm:cxn modelId="{017B3787-BB35-4283-A86E-599192E63869}" type="presOf" srcId="{5FFD588B-DB4B-41AB-AB5D-20EB29C9FCFA}" destId="{69EE86BF-F870-43B9-8929-76CAB10EBC72}" srcOrd="0" destOrd="0" presId="urn:microsoft.com/office/officeart/2005/8/layout/hList7"/>
    <dgm:cxn modelId="{E5DF399B-855D-4EA5-BD26-1F8C77FDFC62}" type="presOf" srcId="{6991B630-76C1-4C17-92EC-9063E291E6F2}" destId="{BB5342F3-6F4B-4BD5-942A-5C27560C3476}" srcOrd="1" destOrd="0" presId="urn:microsoft.com/office/officeart/2005/8/layout/hList7"/>
    <dgm:cxn modelId="{88F831A1-619F-4D3A-A09C-1DED3D1C9D4B}" type="presOf" srcId="{6B2C4D66-006E-4C39-8BF5-5D26556B0F5A}" destId="{F6EA3D2A-FA2D-488D-9D24-3ABC62D71C58}" srcOrd="0" destOrd="0" presId="urn:microsoft.com/office/officeart/2005/8/layout/hList7"/>
    <dgm:cxn modelId="{719D28CB-4C10-4681-A151-2F96C3DFEFAA}" type="presOf" srcId="{0ED58295-64C9-41B3-9AD9-E3AC24FB79D9}" destId="{680A546D-0502-4531-BA69-EB08E55B68BC}" srcOrd="1" destOrd="0" presId="urn:microsoft.com/office/officeart/2005/8/layout/hList7"/>
    <dgm:cxn modelId="{1FFC74EA-3B5B-4FBC-9FA0-86272E658D3D}" srcId="{F1557E97-9C32-48B6-BF78-F6E3F5BB0EFA}" destId="{0ED58295-64C9-41B3-9AD9-E3AC24FB79D9}" srcOrd="1" destOrd="0" parTransId="{E4CD6A78-70CC-42FF-922A-97C710204FF7}" sibTransId="{B358B11A-A2E2-465B-AEAD-AD4FE274DAAC}"/>
    <dgm:cxn modelId="{C73D93A5-FBDC-4E99-A84D-F0F9A63A2445}" type="presParOf" srcId="{DDFD30DB-83D5-4BC8-B7F7-85B5C54EE8CC}" destId="{FDADE4FE-2622-42EC-84D6-AF4281E96F8B}" srcOrd="0" destOrd="0" presId="urn:microsoft.com/office/officeart/2005/8/layout/hList7"/>
    <dgm:cxn modelId="{A8E215B1-6AC7-4420-94F5-9492E0F1FF84}" type="presParOf" srcId="{DDFD30DB-83D5-4BC8-B7F7-85B5C54EE8CC}" destId="{B4CA509E-0268-44E3-A9D5-0426E94C8E80}" srcOrd="1" destOrd="0" presId="urn:microsoft.com/office/officeart/2005/8/layout/hList7"/>
    <dgm:cxn modelId="{CBC71785-C933-4CF6-A98F-D97449FDBF1A}" type="presParOf" srcId="{B4CA509E-0268-44E3-A9D5-0426E94C8E80}" destId="{81C034E1-B530-4846-8AA1-67C61813BEAA}" srcOrd="0" destOrd="0" presId="urn:microsoft.com/office/officeart/2005/8/layout/hList7"/>
    <dgm:cxn modelId="{522055FD-B0D3-463E-8975-BF8EAE653F30}" type="presParOf" srcId="{81C034E1-B530-4846-8AA1-67C61813BEAA}" destId="{F6EA3D2A-FA2D-488D-9D24-3ABC62D71C58}" srcOrd="0" destOrd="0" presId="urn:microsoft.com/office/officeart/2005/8/layout/hList7"/>
    <dgm:cxn modelId="{801BD1DC-F03D-413A-90B1-487AA702F09D}" type="presParOf" srcId="{81C034E1-B530-4846-8AA1-67C61813BEAA}" destId="{F2B31B25-15FF-41E6-8EB5-BFBD6F3C27DE}" srcOrd="1" destOrd="0" presId="urn:microsoft.com/office/officeart/2005/8/layout/hList7"/>
    <dgm:cxn modelId="{E79FF20F-FFA0-454B-A8EF-E64719335382}" type="presParOf" srcId="{81C034E1-B530-4846-8AA1-67C61813BEAA}" destId="{DA54F1F1-A1C7-4902-800B-484EB23D478D}" srcOrd="2" destOrd="0" presId="urn:microsoft.com/office/officeart/2005/8/layout/hList7"/>
    <dgm:cxn modelId="{203334B8-5FAC-4F33-AE5E-51EBAE63D616}" type="presParOf" srcId="{81C034E1-B530-4846-8AA1-67C61813BEAA}" destId="{2E3DD553-0F82-400F-9E3E-0D22C0D0C225}" srcOrd="3" destOrd="0" presId="urn:microsoft.com/office/officeart/2005/8/layout/hList7"/>
    <dgm:cxn modelId="{FC44B08D-46E0-4A6A-86DF-1FCAFBBDFED6}" type="presParOf" srcId="{B4CA509E-0268-44E3-A9D5-0426E94C8E80}" destId="{69EE86BF-F870-43B9-8929-76CAB10EBC72}" srcOrd="1" destOrd="0" presId="urn:microsoft.com/office/officeart/2005/8/layout/hList7"/>
    <dgm:cxn modelId="{78E17918-956E-4881-937D-D9F8BD6D547E}" type="presParOf" srcId="{B4CA509E-0268-44E3-A9D5-0426E94C8E80}" destId="{168B5FC2-1D72-4814-850F-5BA440B5810A}" srcOrd="2" destOrd="0" presId="urn:microsoft.com/office/officeart/2005/8/layout/hList7"/>
    <dgm:cxn modelId="{B56B8B0D-AD9F-4374-BCB2-E2FB6809FAD7}" type="presParOf" srcId="{168B5FC2-1D72-4814-850F-5BA440B5810A}" destId="{EDCD4E4F-9EF5-4469-B87B-9709131F0004}" srcOrd="0" destOrd="0" presId="urn:microsoft.com/office/officeart/2005/8/layout/hList7"/>
    <dgm:cxn modelId="{B30A2637-2D24-4D65-9158-646ED7DA67F3}" type="presParOf" srcId="{168B5FC2-1D72-4814-850F-5BA440B5810A}" destId="{680A546D-0502-4531-BA69-EB08E55B68BC}" srcOrd="1" destOrd="0" presId="urn:microsoft.com/office/officeart/2005/8/layout/hList7"/>
    <dgm:cxn modelId="{C6045186-5290-43BF-8F2F-6B461ABA1827}" type="presParOf" srcId="{168B5FC2-1D72-4814-850F-5BA440B5810A}" destId="{9BC1A147-4CBC-417E-97AC-E3C7EAAF6B85}" srcOrd="2" destOrd="0" presId="urn:microsoft.com/office/officeart/2005/8/layout/hList7"/>
    <dgm:cxn modelId="{7AABB6FC-D8E8-4C0B-8F12-AC863172DC1E}" type="presParOf" srcId="{168B5FC2-1D72-4814-850F-5BA440B5810A}" destId="{E40D818C-489D-44FA-AB9B-BF5FD03F9C63}" srcOrd="3" destOrd="0" presId="urn:microsoft.com/office/officeart/2005/8/layout/hList7"/>
    <dgm:cxn modelId="{F03C1066-57C7-4066-94DC-D8328418DDCB}" type="presParOf" srcId="{B4CA509E-0268-44E3-A9D5-0426E94C8E80}" destId="{2FCCEBA8-5EEF-498F-A5F5-58A041486D84}" srcOrd="3" destOrd="0" presId="urn:microsoft.com/office/officeart/2005/8/layout/hList7"/>
    <dgm:cxn modelId="{42D0382D-6574-484D-8689-46121AA511ED}" type="presParOf" srcId="{B4CA509E-0268-44E3-A9D5-0426E94C8E80}" destId="{E2564439-75E9-4040-BD9F-AC17E17C7AD2}" srcOrd="4" destOrd="0" presId="urn:microsoft.com/office/officeart/2005/8/layout/hList7"/>
    <dgm:cxn modelId="{A1CDCFFB-5F67-41D7-B178-F087D7BCAE67}" type="presParOf" srcId="{E2564439-75E9-4040-BD9F-AC17E17C7AD2}" destId="{9FE81F85-D032-468D-AC27-E4C92CA5D922}" srcOrd="0" destOrd="0" presId="urn:microsoft.com/office/officeart/2005/8/layout/hList7"/>
    <dgm:cxn modelId="{68FFC619-8EB1-40D1-AEE9-E19DC9883E84}" type="presParOf" srcId="{E2564439-75E9-4040-BD9F-AC17E17C7AD2}" destId="{BB5342F3-6F4B-4BD5-942A-5C27560C3476}" srcOrd="1" destOrd="0" presId="urn:microsoft.com/office/officeart/2005/8/layout/hList7"/>
    <dgm:cxn modelId="{155DA664-3707-44A5-B454-9FE720489A0F}" type="presParOf" srcId="{E2564439-75E9-4040-BD9F-AC17E17C7AD2}" destId="{5B7AF04E-54DD-497F-96E2-C69FC5BE8F17}" srcOrd="2" destOrd="0" presId="urn:microsoft.com/office/officeart/2005/8/layout/hList7"/>
    <dgm:cxn modelId="{495A587F-45C7-4560-B7BE-AC5C83C39393}" type="presParOf" srcId="{E2564439-75E9-4040-BD9F-AC17E17C7AD2}" destId="{2F9B7F06-5CE8-4216-8DDD-BED7A98419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3D99D-2948-4389-8A46-29F19F10D1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9DCBB-EFC7-4E19-888D-53BB2D4841F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sz="1800" dirty="0">
              <a:latin typeface="Arial" panose="020B0604020202020204" pitchFamily="34" charset="0"/>
              <a:cs typeface="Arial" panose="020B0604020202020204" pitchFamily="34" charset="0"/>
            </a:rPr>
            <a:t>Ръководство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07305-480F-436B-8BC0-F08DC892ABDE}" type="parTrans" cxnId="{B23A8361-63A0-46DC-844B-4BE015FDF04B}">
      <dgm:prSet/>
      <dgm:spPr/>
      <dgm:t>
        <a:bodyPr/>
        <a:lstStyle/>
        <a:p>
          <a:endParaRPr lang="en-US"/>
        </a:p>
      </dgm:t>
    </dgm:pt>
    <dgm:pt modelId="{505BA4F4-84D9-4329-BD8B-0E8EAFD5CC08}" type="sibTrans" cxnId="{B23A8361-63A0-46DC-844B-4BE015FDF04B}">
      <dgm:prSet/>
      <dgm:spPr/>
      <dgm:t>
        <a:bodyPr/>
        <a:lstStyle/>
        <a:p>
          <a:endParaRPr lang="en-US"/>
        </a:p>
      </dgm:t>
    </dgm:pt>
    <dgm:pt modelId="{9F6948FD-3809-424B-8BAF-E9998AE14E9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sz="1800" dirty="0">
              <a:latin typeface="Arial" panose="020B0604020202020204" pitchFamily="34" charset="0"/>
              <a:cs typeface="Arial" panose="020B0604020202020204" pitchFamily="34" charset="0"/>
            </a:rPr>
            <a:t>НАРОДНО СЪБРАНИЕ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224F86-15B9-45BE-874F-73CC8382A946}" type="parTrans" cxnId="{C597B3EE-5B84-4451-9E85-4DA15B00DEB1}">
      <dgm:prSet custT="1"/>
      <dgm:spPr/>
      <dgm:t>
        <a:bodyPr/>
        <a:lstStyle/>
        <a:p>
          <a:endParaRPr lang="en-US" sz="1800" dirty="0"/>
        </a:p>
      </dgm:t>
    </dgm:pt>
    <dgm:pt modelId="{BDE2CDF4-A78C-4866-8641-8A901850B7CC}" type="sibTrans" cxnId="{C597B3EE-5B84-4451-9E85-4DA15B00DEB1}">
      <dgm:prSet/>
      <dgm:spPr/>
      <dgm:t>
        <a:bodyPr/>
        <a:lstStyle/>
        <a:p>
          <a:endParaRPr lang="en-US"/>
        </a:p>
      </dgm:t>
    </dgm:pt>
    <dgm:pt modelId="{68343A99-F6C9-47AB-9B64-C4D4825A8C5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sz="1800" dirty="0">
              <a:latin typeface="Arial" panose="020B0604020202020204" pitchFamily="34" charset="0"/>
              <a:cs typeface="Arial" panose="020B0604020202020204" pitchFamily="34" charset="0"/>
            </a:rPr>
            <a:t>ПРЕЗИДЕНТ НА РЕПУБЛИКАТА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F16EE-CE8D-4C40-A43C-4DF024AB28CB}" type="parTrans" cxnId="{CB1ECFFF-F933-4BF3-AAC5-9FC82DD24CB3}">
      <dgm:prSet custT="1"/>
      <dgm:spPr/>
      <dgm:t>
        <a:bodyPr/>
        <a:lstStyle/>
        <a:p>
          <a:endParaRPr lang="en-US" sz="1800" dirty="0"/>
        </a:p>
      </dgm:t>
    </dgm:pt>
    <dgm:pt modelId="{A239A219-6E2B-4FD0-9EA1-DAC01ABAAD82}" type="sibTrans" cxnId="{CB1ECFFF-F933-4BF3-AAC5-9FC82DD24CB3}">
      <dgm:prSet/>
      <dgm:spPr/>
      <dgm:t>
        <a:bodyPr/>
        <a:lstStyle/>
        <a:p>
          <a:endParaRPr lang="en-US"/>
        </a:p>
      </dgm:t>
    </dgm:pt>
    <dgm:pt modelId="{CD96FB06-FC20-44BB-854D-A81612CF722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sz="1800" dirty="0">
              <a:latin typeface="Arial" panose="020B0604020202020204" pitchFamily="34" charset="0"/>
              <a:cs typeface="Arial" panose="020B0604020202020204" pitchFamily="34" charset="0"/>
            </a:rPr>
            <a:t>МИНИСТЕРСКИ СЪВЕТ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82BF7-2A37-48E4-B237-B2B47D6AB9C7}" type="parTrans" cxnId="{71D66DD5-8822-4E98-88E4-61F3B66D1BD9}">
      <dgm:prSet custT="1"/>
      <dgm:spPr/>
      <dgm:t>
        <a:bodyPr/>
        <a:lstStyle/>
        <a:p>
          <a:endParaRPr lang="en-US" sz="1800" dirty="0"/>
        </a:p>
      </dgm:t>
    </dgm:pt>
    <dgm:pt modelId="{A18DB797-1F46-4858-899C-8767537655E5}" type="sibTrans" cxnId="{71D66DD5-8822-4E98-88E4-61F3B66D1BD9}">
      <dgm:prSet/>
      <dgm:spPr/>
      <dgm:t>
        <a:bodyPr/>
        <a:lstStyle/>
        <a:p>
          <a:endParaRPr lang="en-US"/>
        </a:p>
      </dgm:t>
    </dgm:pt>
    <dgm:pt modelId="{27D4E2BD-9944-4581-8F16-636B0F1B42B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sz="1800" dirty="0">
              <a:latin typeface="Arial" panose="020B0604020202020204" pitchFamily="34" charset="0"/>
              <a:cs typeface="Arial" panose="020B0604020202020204" pitchFamily="34" charset="0"/>
            </a:rPr>
            <a:t>МИНИСТЪР НА ОТБРАНАТА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1F788-58C0-4654-85E6-26C02951A8B9}" type="parTrans" cxnId="{7C69ED9B-FB74-4EF9-BADF-CBFAB1359629}">
      <dgm:prSet custT="1"/>
      <dgm:spPr/>
      <dgm:t>
        <a:bodyPr/>
        <a:lstStyle/>
        <a:p>
          <a:endParaRPr lang="en-US" sz="1800" dirty="0"/>
        </a:p>
      </dgm:t>
    </dgm:pt>
    <dgm:pt modelId="{86962E26-665F-4894-9FBF-37854C2AE72B}" type="sibTrans" cxnId="{7C69ED9B-FB74-4EF9-BADF-CBFAB1359629}">
      <dgm:prSet/>
      <dgm:spPr/>
      <dgm:t>
        <a:bodyPr/>
        <a:lstStyle/>
        <a:p>
          <a:endParaRPr lang="en-US"/>
        </a:p>
      </dgm:t>
    </dgm:pt>
    <dgm:pt modelId="{FC8E28EC-BED7-49EF-A651-A02B3C9C598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sz="1800" dirty="0">
              <a:latin typeface="Arial" panose="020B0604020202020204" pitchFamily="34" charset="0"/>
              <a:cs typeface="Arial" panose="020B0604020202020204" pitchFamily="34" charset="0"/>
            </a:rPr>
            <a:t>ръководители на структурите по чл. 50, ал. 2 от ЗОВС НА РБ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1D97D-F86B-4915-85C4-5F92230650F3}" type="parTrans" cxnId="{6DECF2A8-F40D-4995-8515-EAA2B5D0857B}">
      <dgm:prSet custT="1"/>
      <dgm:spPr/>
      <dgm:t>
        <a:bodyPr/>
        <a:lstStyle/>
        <a:p>
          <a:endParaRPr lang="en-US" sz="1800" dirty="0"/>
        </a:p>
      </dgm:t>
    </dgm:pt>
    <dgm:pt modelId="{09BDC292-E5CC-4C44-B821-B49EAD767ED1}" type="sibTrans" cxnId="{6DECF2A8-F40D-4995-8515-EAA2B5D0857B}">
      <dgm:prSet/>
      <dgm:spPr/>
      <dgm:t>
        <a:bodyPr/>
        <a:lstStyle/>
        <a:p>
          <a:endParaRPr lang="en-US"/>
        </a:p>
      </dgm:t>
    </dgm:pt>
    <dgm:pt modelId="{D13B91BE-9CB4-4CF5-BB8B-FA2BB7F2FA62}" type="pres">
      <dgm:prSet presAssocID="{9C03D99D-2948-4389-8A46-29F19F10D1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FEB08C0-EC87-47E0-A7A4-B3CE855FE2DC}" type="pres">
      <dgm:prSet presAssocID="{5319DCBB-EFC7-4E19-888D-53BB2D4841F5}" presName="root1" presStyleCnt="0"/>
      <dgm:spPr/>
    </dgm:pt>
    <dgm:pt modelId="{9E581678-0897-438F-BA9E-262BCFFD3AE1}" type="pres">
      <dgm:prSet presAssocID="{5319DCBB-EFC7-4E19-888D-53BB2D4841F5}" presName="LevelOneTextNode" presStyleLbl="node0" presStyleIdx="0" presStyleCnt="1">
        <dgm:presLayoutVars>
          <dgm:chPref val="3"/>
        </dgm:presLayoutVars>
      </dgm:prSet>
      <dgm:spPr/>
    </dgm:pt>
    <dgm:pt modelId="{6E19D466-E5A3-4466-90BC-8FDEFA337E69}" type="pres">
      <dgm:prSet presAssocID="{5319DCBB-EFC7-4E19-888D-53BB2D4841F5}" presName="level2hierChild" presStyleCnt="0"/>
      <dgm:spPr/>
    </dgm:pt>
    <dgm:pt modelId="{F7E691E0-2D6E-4367-8D75-78A10E268EB8}" type="pres">
      <dgm:prSet presAssocID="{10224F86-15B9-45BE-874F-73CC8382A946}" presName="conn2-1" presStyleLbl="parChTrans1D2" presStyleIdx="0" presStyleCnt="5"/>
      <dgm:spPr/>
    </dgm:pt>
    <dgm:pt modelId="{DDB50DA5-2CD5-4EB8-B9E0-201E6322B860}" type="pres">
      <dgm:prSet presAssocID="{10224F86-15B9-45BE-874F-73CC8382A946}" presName="connTx" presStyleLbl="parChTrans1D2" presStyleIdx="0" presStyleCnt="5"/>
      <dgm:spPr/>
    </dgm:pt>
    <dgm:pt modelId="{0E5CDCDA-3E1F-4078-BB82-1BD330732D3B}" type="pres">
      <dgm:prSet presAssocID="{9F6948FD-3809-424B-8BAF-E9998AE14E99}" presName="root2" presStyleCnt="0"/>
      <dgm:spPr/>
    </dgm:pt>
    <dgm:pt modelId="{CC243E9C-2C33-48E2-B43E-F88283792E8E}" type="pres">
      <dgm:prSet presAssocID="{9F6948FD-3809-424B-8BAF-E9998AE14E99}" presName="LevelTwoTextNode" presStyleLbl="node2" presStyleIdx="0" presStyleCnt="5" custScaleX="174870" custScaleY="97046">
        <dgm:presLayoutVars>
          <dgm:chPref val="3"/>
        </dgm:presLayoutVars>
      </dgm:prSet>
      <dgm:spPr/>
    </dgm:pt>
    <dgm:pt modelId="{2BF18D7B-B54C-421F-8242-6FCDA556B0F0}" type="pres">
      <dgm:prSet presAssocID="{9F6948FD-3809-424B-8BAF-E9998AE14E99}" presName="level3hierChild" presStyleCnt="0"/>
      <dgm:spPr/>
    </dgm:pt>
    <dgm:pt modelId="{5E521F95-5864-4678-90FE-FE6D7F2484CC}" type="pres">
      <dgm:prSet presAssocID="{D52F16EE-CE8D-4C40-A43C-4DF024AB28CB}" presName="conn2-1" presStyleLbl="parChTrans1D2" presStyleIdx="1" presStyleCnt="5"/>
      <dgm:spPr/>
    </dgm:pt>
    <dgm:pt modelId="{598905B8-CDC2-484B-A28E-4EDC69F038B5}" type="pres">
      <dgm:prSet presAssocID="{D52F16EE-CE8D-4C40-A43C-4DF024AB28CB}" presName="connTx" presStyleLbl="parChTrans1D2" presStyleIdx="1" presStyleCnt="5"/>
      <dgm:spPr/>
    </dgm:pt>
    <dgm:pt modelId="{040F32EB-B50C-49D7-9C4C-1356E25AAA36}" type="pres">
      <dgm:prSet presAssocID="{68343A99-F6C9-47AB-9B64-C4D4825A8C5A}" presName="root2" presStyleCnt="0"/>
      <dgm:spPr/>
    </dgm:pt>
    <dgm:pt modelId="{206D7F74-CDB6-409A-A00A-E666DF1D63DD}" type="pres">
      <dgm:prSet presAssocID="{68343A99-F6C9-47AB-9B64-C4D4825A8C5A}" presName="LevelTwoTextNode" presStyleLbl="node2" presStyleIdx="1" presStyleCnt="5" custScaleX="175067">
        <dgm:presLayoutVars>
          <dgm:chPref val="3"/>
        </dgm:presLayoutVars>
      </dgm:prSet>
      <dgm:spPr/>
    </dgm:pt>
    <dgm:pt modelId="{7BAFD689-0F2E-45F8-9DC2-58BBC211F45F}" type="pres">
      <dgm:prSet presAssocID="{68343A99-F6C9-47AB-9B64-C4D4825A8C5A}" presName="level3hierChild" presStyleCnt="0"/>
      <dgm:spPr/>
    </dgm:pt>
    <dgm:pt modelId="{8E683854-C27A-42D0-AE8D-C1BD0D4DCD29}" type="pres">
      <dgm:prSet presAssocID="{5F682BF7-2A37-48E4-B237-B2B47D6AB9C7}" presName="conn2-1" presStyleLbl="parChTrans1D2" presStyleIdx="2" presStyleCnt="5"/>
      <dgm:spPr/>
    </dgm:pt>
    <dgm:pt modelId="{2B4F63F8-D5C9-4305-A83F-DC0DE04DAC65}" type="pres">
      <dgm:prSet presAssocID="{5F682BF7-2A37-48E4-B237-B2B47D6AB9C7}" presName="connTx" presStyleLbl="parChTrans1D2" presStyleIdx="2" presStyleCnt="5"/>
      <dgm:spPr/>
    </dgm:pt>
    <dgm:pt modelId="{502999C0-ABF5-4920-8AFB-45854F8E1607}" type="pres">
      <dgm:prSet presAssocID="{CD96FB06-FC20-44BB-854D-A81612CF7220}" presName="root2" presStyleCnt="0"/>
      <dgm:spPr/>
    </dgm:pt>
    <dgm:pt modelId="{1CF18572-5970-4CE5-9D28-D82C76A600C3}" type="pres">
      <dgm:prSet presAssocID="{CD96FB06-FC20-44BB-854D-A81612CF7220}" presName="LevelTwoTextNode" presStyleLbl="node2" presStyleIdx="2" presStyleCnt="5" custScaleX="175175">
        <dgm:presLayoutVars>
          <dgm:chPref val="3"/>
        </dgm:presLayoutVars>
      </dgm:prSet>
      <dgm:spPr/>
    </dgm:pt>
    <dgm:pt modelId="{97D36D41-1265-42D2-9A5B-590DB48A3BE2}" type="pres">
      <dgm:prSet presAssocID="{CD96FB06-FC20-44BB-854D-A81612CF7220}" presName="level3hierChild" presStyleCnt="0"/>
      <dgm:spPr/>
    </dgm:pt>
    <dgm:pt modelId="{30CB6BD4-83D2-44B4-A13D-A2957EBBE635}" type="pres">
      <dgm:prSet presAssocID="{D001F788-58C0-4654-85E6-26C02951A8B9}" presName="conn2-1" presStyleLbl="parChTrans1D2" presStyleIdx="3" presStyleCnt="5"/>
      <dgm:spPr/>
    </dgm:pt>
    <dgm:pt modelId="{6FFEEBC5-73BF-406A-94B4-8FE556AC63A7}" type="pres">
      <dgm:prSet presAssocID="{D001F788-58C0-4654-85E6-26C02951A8B9}" presName="connTx" presStyleLbl="parChTrans1D2" presStyleIdx="3" presStyleCnt="5"/>
      <dgm:spPr/>
    </dgm:pt>
    <dgm:pt modelId="{1395FF92-8470-4E6F-B386-1E2D41A4A444}" type="pres">
      <dgm:prSet presAssocID="{27D4E2BD-9944-4581-8F16-636B0F1B42B2}" presName="root2" presStyleCnt="0"/>
      <dgm:spPr/>
    </dgm:pt>
    <dgm:pt modelId="{058CA988-751E-426A-8EEA-863542150E21}" type="pres">
      <dgm:prSet presAssocID="{27D4E2BD-9944-4581-8F16-636B0F1B42B2}" presName="LevelTwoTextNode" presStyleLbl="node2" presStyleIdx="3" presStyleCnt="5" custScaleX="175175">
        <dgm:presLayoutVars>
          <dgm:chPref val="3"/>
        </dgm:presLayoutVars>
      </dgm:prSet>
      <dgm:spPr/>
    </dgm:pt>
    <dgm:pt modelId="{22E5F8AC-47DD-489D-BA31-816CD4D7937A}" type="pres">
      <dgm:prSet presAssocID="{27D4E2BD-9944-4581-8F16-636B0F1B42B2}" presName="level3hierChild" presStyleCnt="0"/>
      <dgm:spPr/>
    </dgm:pt>
    <dgm:pt modelId="{ABCC6795-CF1E-4807-9E86-D40D7B445619}" type="pres">
      <dgm:prSet presAssocID="{AB51D97D-F86B-4915-85C4-5F92230650F3}" presName="conn2-1" presStyleLbl="parChTrans1D2" presStyleIdx="4" presStyleCnt="5"/>
      <dgm:spPr/>
    </dgm:pt>
    <dgm:pt modelId="{E711171B-48C4-4521-B9B1-A3CED0CEC30F}" type="pres">
      <dgm:prSet presAssocID="{AB51D97D-F86B-4915-85C4-5F92230650F3}" presName="connTx" presStyleLbl="parChTrans1D2" presStyleIdx="4" presStyleCnt="5"/>
      <dgm:spPr/>
    </dgm:pt>
    <dgm:pt modelId="{FFA74D64-A7CC-4FA2-9CD7-EC49700CDCA1}" type="pres">
      <dgm:prSet presAssocID="{FC8E28EC-BED7-49EF-A651-A02B3C9C598B}" presName="root2" presStyleCnt="0"/>
      <dgm:spPr/>
    </dgm:pt>
    <dgm:pt modelId="{20CCA842-6CF3-40DD-A446-0A32BC6294B1}" type="pres">
      <dgm:prSet presAssocID="{FC8E28EC-BED7-49EF-A651-A02B3C9C598B}" presName="LevelTwoTextNode" presStyleLbl="node2" presStyleIdx="4" presStyleCnt="5" custScaleX="177060">
        <dgm:presLayoutVars>
          <dgm:chPref val="3"/>
        </dgm:presLayoutVars>
      </dgm:prSet>
      <dgm:spPr/>
    </dgm:pt>
    <dgm:pt modelId="{29FFC000-FD95-43D2-97AD-C0675BA8821E}" type="pres">
      <dgm:prSet presAssocID="{FC8E28EC-BED7-49EF-A651-A02B3C9C598B}" presName="level3hierChild" presStyleCnt="0"/>
      <dgm:spPr/>
    </dgm:pt>
  </dgm:ptLst>
  <dgm:cxnLst>
    <dgm:cxn modelId="{C52FC606-9E55-41A4-BB85-221A812F4CBB}" type="presOf" srcId="{27D4E2BD-9944-4581-8F16-636B0F1B42B2}" destId="{058CA988-751E-426A-8EEA-863542150E21}" srcOrd="0" destOrd="0" presId="urn:microsoft.com/office/officeart/2008/layout/HorizontalMultiLevelHierarchy"/>
    <dgm:cxn modelId="{F4B2C808-D697-4BDA-830C-A4D8D9384539}" type="presOf" srcId="{10224F86-15B9-45BE-874F-73CC8382A946}" destId="{DDB50DA5-2CD5-4EB8-B9E0-201E6322B860}" srcOrd="1" destOrd="0" presId="urn:microsoft.com/office/officeart/2008/layout/HorizontalMultiLevelHierarchy"/>
    <dgm:cxn modelId="{856EB12A-E00C-48C1-A444-8F5206E0D389}" type="presOf" srcId="{10224F86-15B9-45BE-874F-73CC8382A946}" destId="{F7E691E0-2D6E-4367-8D75-78A10E268EB8}" srcOrd="0" destOrd="0" presId="urn:microsoft.com/office/officeart/2008/layout/HorizontalMultiLevelHierarchy"/>
    <dgm:cxn modelId="{C17F722E-4DDB-425B-93A3-52C783EEBD58}" type="presOf" srcId="{68343A99-F6C9-47AB-9B64-C4D4825A8C5A}" destId="{206D7F74-CDB6-409A-A00A-E666DF1D63DD}" srcOrd="0" destOrd="0" presId="urn:microsoft.com/office/officeart/2008/layout/HorizontalMultiLevelHierarchy"/>
    <dgm:cxn modelId="{769E4831-1962-4B97-AC54-6B7983CE35CF}" type="presOf" srcId="{9C03D99D-2948-4389-8A46-29F19F10D10C}" destId="{D13B91BE-9CB4-4CF5-BB8B-FA2BB7F2FA62}" srcOrd="0" destOrd="0" presId="urn:microsoft.com/office/officeart/2008/layout/HorizontalMultiLevelHierarchy"/>
    <dgm:cxn modelId="{B23A8361-63A0-46DC-844B-4BE015FDF04B}" srcId="{9C03D99D-2948-4389-8A46-29F19F10D10C}" destId="{5319DCBB-EFC7-4E19-888D-53BB2D4841F5}" srcOrd="0" destOrd="0" parTransId="{19307305-480F-436B-8BC0-F08DC892ABDE}" sibTransId="{505BA4F4-84D9-4329-BD8B-0E8EAFD5CC08}"/>
    <dgm:cxn modelId="{A35B9E46-7E38-4473-8464-F37818C3ACF8}" type="presOf" srcId="{AB51D97D-F86B-4915-85C4-5F92230650F3}" destId="{E711171B-48C4-4521-B9B1-A3CED0CEC30F}" srcOrd="1" destOrd="0" presId="urn:microsoft.com/office/officeart/2008/layout/HorizontalMultiLevelHierarchy"/>
    <dgm:cxn modelId="{4042F468-F6C5-4510-BF98-1B2D38F67AED}" type="presOf" srcId="{D52F16EE-CE8D-4C40-A43C-4DF024AB28CB}" destId="{598905B8-CDC2-484B-A28E-4EDC69F038B5}" srcOrd="1" destOrd="0" presId="urn:microsoft.com/office/officeart/2008/layout/HorizontalMultiLevelHierarchy"/>
    <dgm:cxn modelId="{72ADE76F-310C-4425-AF3F-A8D6F8BE1829}" type="presOf" srcId="{FC8E28EC-BED7-49EF-A651-A02B3C9C598B}" destId="{20CCA842-6CF3-40DD-A446-0A32BC6294B1}" srcOrd="0" destOrd="0" presId="urn:microsoft.com/office/officeart/2008/layout/HorizontalMultiLevelHierarchy"/>
    <dgm:cxn modelId="{B3A73D50-07D1-4054-A2A0-C5CF45D3B351}" type="presOf" srcId="{AB51D97D-F86B-4915-85C4-5F92230650F3}" destId="{ABCC6795-CF1E-4807-9E86-D40D7B445619}" srcOrd="0" destOrd="0" presId="urn:microsoft.com/office/officeart/2008/layout/HorizontalMultiLevelHierarchy"/>
    <dgm:cxn modelId="{E5358F56-B3AD-4C31-BE12-2405FFD77EBF}" type="presOf" srcId="{D001F788-58C0-4654-85E6-26C02951A8B9}" destId="{30CB6BD4-83D2-44B4-A13D-A2957EBBE635}" srcOrd="0" destOrd="0" presId="urn:microsoft.com/office/officeart/2008/layout/HorizontalMultiLevelHierarchy"/>
    <dgm:cxn modelId="{866C1B95-0A1B-4FAA-B471-AA852EAD2A27}" type="presOf" srcId="{9F6948FD-3809-424B-8BAF-E9998AE14E99}" destId="{CC243E9C-2C33-48E2-B43E-F88283792E8E}" srcOrd="0" destOrd="0" presId="urn:microsoft.com/office/officeart/2008/layout/HorizontalMultiLevelHierarchy"/>
    <dgm:cxn modelId="{7C69ED9B-FB74-4EF9-BADF-CBFAB1359629}" srcId="{5319DCBB-EFC7-4E19-888D-53BB2D4841F5}" destId="{27D4E2BD-9944-4581-8F16-636B0F1B42B2}" srcOrd="3" destOrd="0" parTransId="{D001F788-58C0-4654-85E6-26C02951A8B9}" sibTransId="{86962E26-665F-4894-9FBF-37854C2AE72B}"/>
    <dgm:cxn modelId="{6DECF2A8-F40D-4995-8515-EAA2B5D0857B}" srcId="{5319DCBB-EFC7-4E19-888D-53BB2D4841F5}" destId="{FC8E28EC-BED7-49EF-A651-A02B3C9C598B}" srcOrd="4" destOrd="0" parTransId="{AB51D97D-F86B-4915-85C4-5F92230650F3}" sibTransId="{09BDC292-E5CC-4C44-B821-B49EAD767ED1}"/>
    <dgm:cxn modelId="{08912DA9-DB8F-4923-B5CD-1346D75A43DA}" type="presOf" srcId="{5F682BF7-2A37-48E4-B237-B2B47D6AB9C7}" destId="{2B4F63F8-D5C9-4305-A83F-DC0DE04DAC65}" srcOrd="1" destOrd="0" presId="urn:microsoft.com/office/officeart/2008/layout/HorizontalMultiLevelHierarchy"/>
    <dgm:cxn modelId="{71D66DD5-8822-4E98-88E4-61F3B66D1BD9}" srcId="{5319DCBB-EFC7-4E19-888D-53BB2D4841F5}" destId="{CD96FB06-FC20-44BB-854D-A81612CF7220}" srcOrd="2" destOrd="0" parTransId="{5F682BF7-2A37-48E4-B237-B2B47D6AB9C7}" sibTransId="{A18DB797-1F46-4858-899C-8767537655E5}"/>
    <dgm:cxn modelId="{F283E5D7-A20C-429D-B311-53374BB4F30E}" type="presOf" srcId="{D001F788-58C0-4654-85E6-26C02951A8B9}" destId="{6FFEEBC5-73BF-406A-94B4-8FE556AC63A7}" srcOrd="1" destOrd="0" presId="urn:microsoft.com/office/officeart/2008/layout/HorizontalMultiLevelHierarchy"/>
    <dgm:cxn modelId="{D33A5BD8-5EFB-4D22-A105-E56DFA9AB797}" type="presOf" srcId="{5319DCBB-EFC7-4E19-888D-53BB2D4841F5}" destId="{9E581678-0897-438F-BA9E-262BCFFD3AE1}" srcOrd="0" destOrd="0" presId="urn:microsoft.com/office/officeart/2008/layout/HorizontalMultiLevelHierarchy"/>
    <dgm:cxn modelId="{9EF94BE8-1E92-4826-83EA-D1E7A0C7D7E3}" type="presOf" srcId="{5F682BF7-2A37-48E4-B237-B2B47D6AB9C7}" destId="{8E683854-C27A-42D0-AE8D-C1BD0D4DCD29}" srcOrd="0" destOrd="0" presId="urn:microsoft.com/office/officeart/2008/layout/HorizontalMultiLevelHierarchy"/>
    <dgm:cxn modelId="{063AB9ED-3CC1-48C0-84B2-D66A058CB69E}" type="presOf" srcId="{CD96FB06-FC20-44BB-854D-A81612CF7220}" destId="{1CF18572-5970-4CE5-9D28-D82C76A600C3}" srcOrd="0" destOrd="0" presId="urn:microsoft.com/office/officeart/2008/layout/HorizontalMultiLevelHierarchy"/>
    <dgm:cxn modelId="{C597B3EE-5B84-4451-9E85-4DA15B00DEB1}" srcId="{5319DCBB-EFC7-4E19-888D-53BB2D4841F5}" destId="{9F6948FD-3809-424B-8BAF-E9998AE14E99}" srcOrd="0" destOrd="0" parTransId="{10224F86-15B9-45BE-874F-73CC8382A946}" sibTransId="{BDE2CDF4-A78C-4866-8641-8A901850B7CC}"/>
    <dgm:cxn modelId="{84A3E3FD-C61B-47B5-ADFF-13C947377AFB}" type="presOf" srcId="{D52F16EE-CE8D-4C40-A43C-4DF024AB28CB}" destId="{5E521F95-5864-4678-90FE-FE6D7F2484CC}" srcOrd="0" destOrd="0" presId="urn:microsoft.com/office/officeart/2008/layout/HorizontalMultiLevelHierarchy"/>
    <dgm:cxn modelId="{CB1ECFFF-F933-4BF3-AAC5-9FC82DD24CB3}" srcId="{5319DCBB-EFC7-4E19-888D-53BB2D4841F5}" destId="{68343A99-F6C9-47AB-9B64-C4D4825A8C5A}" srcOrd="1" destOrd="0" parTransId="{D52F16EE-CE8D-4C40-A43C-4DF024AB28CB}" sibTransId="{A239A219-6E2B-4FD0-9EA1-DAC01ABAAD82}"/>
    <dgm:cxn modelId="{FCC68353-D440-419F-A0A0-95D2B0D75730}" type="presParOf" srcId="{D13B91BE-9CB4-4CF5-BB8B-FA2BB7F2FA62}" destId="{3FEB08C0-EC87-47E0-A7A4-B3CE855FE2DC}" srcOrd="0" destOrd="0" presId="urn:microsoft.com/office/officeart/2008/layout/HorizontalMultiLevelHierarchy"/>
    <dgm:cxn modelId="{602D3939-68EB-4C7F-9848-DB4C02AE6CAD}" type="presParOf" srcId="{3FEB08C0-EC87-47E0-A7A4-B3CE855FE2DC}" destId="{9E581678-0897-438F-BA9E-262BCFFD3AE1}" srcOrd="0" destOrd="0" presId="urn:microsoft.com/office/officeart/2008/layout/HorizontalMultiLevelHierarchy"/>
    <dgm:cxn modelId="{4E909520-471E-4A21-A200-9A4762E853D6}" type="presParOf" srcId="{3FEB08C0-EC87-47E0-A7A4-B3CE855FE2DC}" destId="{6E19D466-E5A3-4466-90BC-8FDEFA337E69}" srcOrd="1" destOrd="0" presId="urn:microsoft.com/office/officeart/2008/layout/HorizontalMultiLevelHierarchy"/>
    <dgm:cxn modelId="{8061E3B5-A120-44D1-80F4-2BFAA8C3C479}" type="presParOf" srcId="{6E19D466-E5A3-4466-90BC-8FDEFA337E69}" destId="{F7E691E0-2D6E-4367-8D75-78A10E268EB8}" srcOrd="0" destOrd="0" presId="urn:microsoft.com/office/officeart/2008/layout/HorizontalMultiLevelHierarchy"/>
    <dgm:cxn modelId="{7EC54A85-93A1-4F8B-97F1-F3EFAB52754F}" type="presParOf" srcId="{F7E691E0-2D6E-4367-8D75-78A10E268EB8}" destId="{DDB50DA5-2CD5-4EB8-B9E0-201E6322B860}" srcOrd="0" destOrd="0" presId="urn:microsoft.com/office/officeart/2008/layout/HorizontalMultiLevelHierarchy"/>
    <dgm:cxn modelId="{DB9165B9-6DEC-4EEA-84BE-A117DCD3F1D1}" type="presParOf" srcId="{6E19D466-E5A3-4466-90BC-8FDEFA337E69}" destId="{0E5CDCDA-3E1F-4078-BB82-1BD330732D3B}" srcOrd="1" destOrd="0" presId="urn:microsoft.com/office/officeart/2008/layout/HorizontalMultiLevelHierarchy"/>
    <dgm:cxn modelId="{5A2DBB0B-A025-4043-A4E3-EBBF10BC7AC2}" type="presParOf" srcId="{0E5CDCDA-3E1F-4078-BB82-1BD330732D3B}" destId="{CC243E9C-2C33-48E2-B43E-F88283792E8E}" srcOrd="0" destOrd="0" presId="urn:microsoft.com/office/officeart/2008/layout/HorizontalMultiLevelHierarchy"/>
    <dgm:cxn modelId="{8E98BDA9-8502-46B7-BE2A-F6E6DFA76E60}" type="presParOf" srcId="{0E5CDCDA-3E1F-4078-BB82-1BD330732D3B}" destId="{2BF18D7B-B54C-421F-8242-6FCDA556B0F0}" srcOrd="1" destOrd="0" presId="urn:microsoft.com/office/officeart/2008/layout/HorizontalMultiLevelHierarchy"/>
    <dgm:cxn modelId="{727DDB99-24CD-4E6F-BA9C-1A677FE13F9C}" type="presParOf" srcId="{6E19D466-E5A3-4466-90BC-8FDEFA337E69}" destId="{5E521F95-5864-4678-90FE-FE6D7F2484CC}" srcOrd="2" destOrd="0" presId="urn:microsoft.com/office/officeart/2008/layout/HorizontalMultiLevelHierarchy"/>
    <dgm:cxn modelId="{42373463-61B2-4B1E-9042-AA13026220ED}" type="presParOf" srcId="{5E521F95-5864-4678-90FE-FE6D7F2484CC}" destId="{598905B8-CDC2-484B-A28E-4EDC69F038B5}" srcOrd="0" destOrd="0" presId="urn:microsoft.com/office/officeart/2008/layout/HorizontalMultiLevelHierarchy"/>
    <dgm:cxn modelId="{F12F1646-2908-4013-B73A-3F83D1B5793D}" type="presParOf" srcId="{6E19D466-E5A3-4466-90BC-8FDEFA337E69}" destId="{040F32EB-B50C-49D7-9C4C-1356E25AAA36}" srcOrd="3" destOrd="0" presId="urn:microsoft.com/office/officeart/2008/layout/HorizontalMultiLevelHierarchy"/>
    <dgm:cxn modelId="{A9E4BE83-3D27-461F-9150-3D7EF2C10B07}" type="presParOf" srcId="{040F32EB-B50C-49D7-9C4C-1356E25AAA36}" destId="{206D7F74-CDB6-409A-A00A-E666DF1D63DD}" srcOrd="0" destOrd="0" presId="urn:microsoft.com/office/officeart/2008/layout/HorizontalMultiLevelHierarchy"/>
    <dgm:cxn modelId="{B70C84A0-A8D8-4E36-863F-53510F8754AC}" type="presParOf" srcId="{040F32EB-B50C-49D7-9C4C-1356E25AAA36}" destId="{7BAFD689-0F2E-45F8-9DC2-58BBC211F45F}" srcOrd="1" destOrd="0" presId="urn:microsoft.com/office/officeart/2008/layout/HorizontalMultiLevelHierarchy"/>
    <dgm:cxn modelId="{6B029282-0A37-4697-BF9B-F1695321CC0D}" type="presParOf" srcId="{6E19D466-E5A3-4466-90BC-8FDEFA337E69}" destId="{8E683854-C27A-42D0-AE8D-C1BD0D4DCD29}" srcOrd="4" destOrd="0" presId="urn:microsoft.com/office/officeart/2008/layout/HorizontalMultiLevelHierarchy"/>
    <dgm:cxn modelId="{6B3E2CBB-E459-48BF-86A0-0DD84F3792CB}" type="presParOf" srcId="{8E683854-C27A-42D0-AE8D-C1BD0D4DCD29}" destId="{2B4F63F8-D5C9-4305-A83F-DC0DE04DAC65}" srcOrd="0" destOrd="0" presId="urn:microsoft.com/office/officeart/2008/layout/HorizontalMultiLevelHierarchy"/>
    <dgm:cxn modelId="{C3029F27-2293-4F9B-9CBB-2847125B794F}" type="presParOf" srcId="{6E19D466-E5A3-4466-90BC-8FDEFA337E69}" destId="{502999C0-ABF5-4920-8AFB-45854F8E1607}" srcOrd="5" destOrd="0" presId="urn:microsoft.com/office/officeart/2008/layout/HorizontalMultiLevelHierarchy"/>
    <dgm:cxn modelId="{0F1FC351-F752-4B04-AF66-61A45765F3E5}" type="presParOf" srcId="{502999C0-ABF5-4920-8AFB-45854F8E1607}" destId="{1CF18572-5970-4CE5-9D28-D82C76A600C3}" srcOrd="0" destOrd="0" presId="urn:microsoft.com/office/officeart/2008/layout/HorizontalMultiLevelHierarchy"/>
    <dgm:cxn modelId="{8DAEEC28-D329-481B-9F1F-48E0223061B9}" type="presParOf" srcId="{502999C0-ABF5-4920-8AFB-45854F8E1607}" destId="{97D36D41-1265-42D2-9A5B-590DB48A3BE2}" srcOrd="1" destOrd="0" presId="urn:microsoft.com/office/officeart/2008/layout/HorizontalMultiLevelHierarchy"/>
    <dgm:cxn modelId="{A76FCBD0-498B-4DEA-A4E0-8B9B569D6273}" type="presParOf" srcId="{6E19D466-E5A3-4466-90BC-8FDEFA337E69}" destId="{30CB6BD4-83D2-44B4-A13D-A2957EBBE635}" srcOrd="6" destOrd="0" presId="urn:microsoft.com/office/officeart/2008/layout/HorizontalMultiLevelHierarchy"/>
    <dgm:cxn modelId="{B20ADB85-0D94-4AC7-B20D-80937927094B}" type="presParOf" srcId="{30CB6BD4-83D2-44B4-A13D-A2957EBBE635}" destId="{6FFEEBC5-73BF-406A-94B4-8FE556AC63A7}" srcOrd="0" destOrd="0" presId="urn:microsoft.com/office/officeart/2008/layout/HorizontalMultiLevelHierarchy"/>
    <dgm:cxn modelId="{DBFAE390-FA09-4DBE-8112-834A354AC538}" type="presParOf" srcId="{6E19D466-E5A3-4466-90BC-8FDEFA337E69}" destId="{1395FF92-8470-4E6F-B386-1E2D41A4A444}" srcOrd="7" destOrd="0" presId="urn:microsoft.com/office/officeart/2008/layout/HorizontalMultiLevelHierarchy"/>
    <dgm:cxn modelId="{84379B77-E421-451A-BB35-D522A26D3D36}" type="presParOf" srcId="{1395FF92-8470-4E6F-B386-1E2D41A4A444}" destId="{058CA988-751E-426A-8EEA-863542150E21}" srcOrd="0" destOrd="0" presId="urn:microsoft.com/office/officeart/2008/layout/HorizontalMultiLevelHierarchy"/>
    <dgm:cxn modelId="{87202452-DBF4-40B7-944E-BFCC51E02382}" type="presParOf" srcId="{1395FF92-8470-4E6F-B386-1E2D41A4A444}" destId="{22E5F8AC-47DD-489D-BA31-816CD4D7937A}" srcOrd="1" destOrd="0" presId="urn:microsoft.com/office/officeart/2008/layout/HorizontalMultiLevelHierarchy"/>
    <dgm:cxn modelId="{6E6662DE-CC45-4E25-9B0F-44E4F2AE4A9C}" type="presParOf" srcId="{6E19D466-E5A3-4466-90BC-8FDEFA337E69}" destId="{ABCC6795-CF1E-4807-9E86-D40D7B445619}" srcOrd="8" destOrd="0" presId="urn:microsoft.com/office/officeart/2008/layout/HorizontalMultiLevelHierarchy"/>
    <dgm:cxn modelId="{D5A687BB-9D90-4F40-B57B-AF0374E11C6E}" type="presParOf" srcId="{ABCC6795-CF1E-4807-9E86-D40D7B445619}" destId="{E711171B-48C4-4521-B9B1-A3CED0CEC30F}" srcOrd="0" destOrd="0" presId="urn:microsoft.com/office/officeart/2008/layout/HorizontalMultiLevelHierarchy"/>
    <dgm:cxn modelId="{D83032AE-1095-488E-975C-B059B18D8887}" type="presParOf" srcId="{6E19D466-E5A3-4466-90BC-8FDEFA337E69}" destId="{FFA74D64-A7CC-4FA2-9CD7-EC49700CDCA1}" srcOrd="9" destOrd="0" presId="urn:microsoft.com/office/officeart/2008/layout/HorizontalMultiLevelHierarchy"/>
    <dgm:cxn modelId="{3D4636A7-E201-48ED-9A8A-3D1E423C47F5}" type="presParOf" srcId="{FFA74D64-A7CC-4FA2-9CD7-EC49700CDCA1}" destId="{20CCA842-6CF3-40DD-A446-0A32BC6294B1}" srcOrd="0" destOrd="0" presId="urn:microsoft.com/office/officeart/2008/layout/HorizontalMultiLevelHierarchy"/>
    <dgm:cxn modelId="{F446FB7F-CEC1-466B-B167-BC88A4F1DAEE}" type="presParOf" srcId="{FFA74D64-A7CC-4FA2-9CD7-EC49700CDCA1}" destId="{29FFC000-FD95-43D2-97AD-C0675BA882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A3D2A-FA2D-488D-9D24-3ABC62D71C58}">
      <dsp:nvSpPr>
        <dsp:cNvPr id="0" name=""/>
        <dsp:cNvSpPr/>
      </dsp:nvSpPr>
      <dsp:spPr>
        <a:xfrm>
          <a:off x="0" y="0"/>
          <a:ext cx="2340871" cy="39850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Активна служба </a:t>
          </a:r>
          <a:endParaRPr lang="bg-BG" sz="2400" kern="1200" noProof="0" dirty="0"/>
        </a:p>
      </dsp:txBody>
      <dsp:txXfrm>
        <a:off x="0" y="1594027"/>
        <a:ext cx="2340871" cy="1594027"/>
      </dsp:txXfrm>
    </dsp:sp>
    <dsp:sp modelId="{2E3DD553-0F82-400F-9E3E-0D22C0D0C225}">
      <dsp:nvSpPr>
        <dsp:cNvPr id="0" name=""/>
        <dsp:cNvSpPr/>
      </dsp:nvSpPr>
      <dsp:spPr>
        <a:xfrm>
          <a:off x="508426" y="239104"/>
          <a:ext cx="1327027" cy="13270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D4E4F-9EF5-4469-B87B-9709131F0004}">
      <dsp:nvSpPr>
        <dsp:cNvPr id="0" name=""/>
        <dsp:cNvSpPr/>
      </dsp:nvSpPr>
      <dsp:spPr>
        <a:xfrm>
          <a:off x="2412602" y="0"/>
          <a:ext cx="2340871" cy="39850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Разположение за активна служба</a:t>
          </a:r>
          <a:endParaRPr lang="bg-BG" sz="2400" kern="1200" noProof="0" dirty="0"/>
        </a:p>
      </dsp:txBody>
      <dsp:txXfrm>
        <a:off x="2412602" y="1594027"/>
        <a:ext cx="2340871" cy="1594027"/>
      </dsp:txXfrm>
    </dsp:sp>
    <dsp:sp modelId="{E40D818C-489D-44FA-AB9B-BF5FD03F9C63}">
      <dsp:nvSpPr>
        <dsp:cNvPr id="0" name=""/>
        <dsp:cNvSpPr/>
      </dsp:nvSpPr>
      <dsp:spPr>
        <a:xfrm>
          <a:off x="2919524" y="239104"/>
          <a:ext cx="1327027" cy="132702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81F85-D032-468D-AC27-E4C92CA5D922}">
      <dsp:nvSpPr>
        <dsp:cNvPr id="0" name=""/>
        <dsp:cNvSpPr/>
      </dsp:nvSpPr>
      <dsp:spPr>
        <a:xfrm>
          <a:off x="4823700" y="0"/>
          <a:ext cx="2340871" cy="39850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Срочна служба в доброволния резерв </a:t>
          </a:r>
          <a:endParaRPr lang="bg-BG" sz="2400" kern="1200" noProof="0" dirty="0"/>
        </a:p>
      </dsp:txBody>
      <dsp:txXfrm>
        <a:off x="4823700" y="1594027"/>
        <a:ext cx="2340871" cy="1594027"/>
      </dsp:txXfrm>
    </dsp:sp>
    <dsp:sp modelId="{2F9B7F06-5CE8-4216-8DDD-BED7A984191A}">
      <dsp:nvSpPr>
        <dsp:cNvPr id="0" name=""/>
        <dsp:cNvSpPr/>
      </dsp:nvSpPr>
      <dsp:spPr>
        <a:xfrm>
          <a:off x="5330622" y="239104"/>
          <a:ext cx="1327027" cy="13270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DE4FE-2622-42EC-84D6-AF4281E96F8B}">
      <dsp:nvSpPr>
        <dsp:cNvPr id="0" name=""/>
        <dsp:cNvSpPr/>
      </dsp:nvSpPr>
      <dsp:spPr>
        <a:xfrm>
          <a:off x="286643" y="3188054"/>
          <a:ext cx="6592790" cy="597760"/>
        </a:xfrm>
        <a:prstGeom prst="leftRightArrow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C6795-CF1E-4807-9E86-D40D7B445619}">
      <dsp:nvSpPr>
        <dsp:cNvPr id="0" name=""/>
        <dsp:cNvSpPr/>
      </dsp:nvSpPr>
      <dsp:spPr>
        <a:xfrm>
          <a:off x="1644767" y="2162151"/>
          <a:ext cx="474302" cy="179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151" y="0"/>
              </a:lnTo>
              <a:lnTo>
                <a:pt x="237151" y="1796877"/>
              </a:lnTo>
              <a:lnTo>
                <a:pt x="474302" y="1796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835458" y="3014129"/>
        <a:ext cx="92921" cy="92921"/>
      </dsp:txXfrm>
    </dsp:sp>
    <dsp:sp modelId="{30CB6BD4-83D2-44B4-A13D-A2957EBBE635}">
      <dsp:nvSpPr>
        <dsp:cNvPr id="0" name=""/>
        <dsp:cNvSpPr/>
      </dsp:nvSpPr>
      <dsp:spPr>
        <a:xfrm>
          <a:off x="1644767" y="2162151"/>
          <a:ext cx="474302" cy="89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151" y="0"/>
              </a:lnTo>
              <a:lnTo>
                <a:pt x="237151" y="893099"/>
              </a:lnTo>
              <a:lnTo>
                <a:pt x="474302" y="893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856638" y="2583419"/>
        <a:ext cx="50561" cy="50561"/>
      </dsp:txXfrm>
    </dsp:sp>
    <dsp:sp modelId="{8E683854-C27A-42D0-AE8D-C1BD0D4DCD29}">
      <dsp:nvSpPr>
        <dsp:cNvPr id="0" name=""/>
        <dsp:cNvSpPr/>
      </dsp:nvSpPr>
      <dsp:spPr>
        <a:xfrm>
          <a:off x="1644767" y="2105751"/>
          <a:ext cx="474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6399"/>
              </a:moveTo>
              <a:lnTo>
                <a:pt x="237151" y="56399"/>
              </a:lnTo>
              <a:lnTo>
                <a:pt x="237151" y="45720"/>
              </a:lnTo>
              <a:lnTo>
                <a:pt x="47430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870058" y="2139611"/>
        <a:ext cx="23721" cy="23721"/>
      </dsp:txXfrm>
    </dsp:sp>
    <dsp:sp modelId="{5E521F95-5864-4678-90FE-FE6D7F2484CC}">
      <dsp:nvSpPr>
        <dsp:cNvPr id="0" name=""/>
        <dsp:cNvSpPr/>
      </dsp:nvSpPr>
      <dsp:spPr>
        <a:xfrm>
          <a:off x="1644767" y="1247693"/>
          <a:ext cx="474302" cy="914457"/>
        </a:xfrm>
        <a:custGeom>
          <a:avLst/>
          <a:gdLst/>
          <a:ahLst/>
          <a:cxnLst/>
          <a:rect l="0" t="0" r="0" b="0"/>
          <a:pathLst>
            <a:path>
              <a:moveTo>
                <a:pt x="0" y="914457"/>
              </a:moveTo>
              <a:lnTo>
                <a:pt x="237151" y="914457"/>
              </a:lnTo>
              <a:lnTo>
                <a:pt x="237151" y="0"/>
              </a:lnTo>
              <a:lnTo>
                <a:pt x="4743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856165" y="1679168"/>
        <a:ext cx="51507" cy="51507"/>
      </dsp:txXfrm>
    </dsp:sp>
    <dsp:sp modelId="{F7E691E0-2D6E-4367-8D75-78A10E268EB8}">
      <dsp:nvSpPr>
        <dsp:cNvPr id="0" name=""/>
        <dsp:cNvSpPr/>
      </dsp:nvSpPr>
      <dsp:spPr>
        <a:xfrm>
          <a:off x="1644767" y="354594"/>
          <a:ext cx="474302" cy="1807556"/>
        </a:xfrm>
        <a:custGeom>
          <a:avLst/>
          <a:gdLst/>
          <a:ahLst/>
          <a:cxnLst/>
          <a:rect l="0" t="0" r="0" b="0"/>
          <a:pathLst>
            <a:path>
              <a:moveTo>
                <a:pt x="0" y="1807556"/>
              </a:moveTo>
              <a:lnTo>
                <a:pt x="237151" y="1807556"/>
              </a:lnTo>
              <a:lnTo>
                <a:pt x="237151" y="0"/>
              </a:lnTo>
              <a:lnTo>
                <a:pt x="4743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835200" y="1211654"/>
        <a:ext cx="93437" cy="93437"/>
      </dsp:txXfrm>
    </dsp:sp>
    <dsp:sp modelId="{9E581678-0897-438F-BA9E-262BCFFD3AE1}">
      <dsp:nvSpPr>
        <dsp:cNvPr id="0" name=""/>
        <dsp:cNvSpPr/>
      </dsp:nvSpPr>
      <dsp:spPr>
        <a:xfrm rot="16200000">
          <a:off x="-619434" y="1800639"/>
          <a:ext cx="3805382" cy="7230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Arial" panose="020B0604020202020204" pitchFamily="34" charset="0"/>
              <a:cs typeface="Arial" panose="020B0604020202020204" pitchFamily="34" charset="0"/>
            </a:rPr>
            <a:t>Ръководство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619434" y="1800639"/>
        <a:ext cx="3805382" cy="723022"/>
      </dsp:txXfrm>
    </dsp:sp>
    <dsp:sp modelId="{CC243E9C-2C33-48E2-B43E-F88283792E8E}">
      <dsp:nvSpPr>
        <dsp:cNvPr id="0" name=""/>
        <dsp:cNvSpPr/>
      </dsp:nvSpPr>
      <dsp:spPr>
        <a:xfrm>
          <a:off x="2119070" y="3762"/>
          <a:ext cx="4147066" cy="70166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Arial" panose="020B0604020202020204" pitchFamily="34" charset="0"/>
              <a:cs typeface="Arial" panose="020B0604020202020204" pitchFamily="34" charset="0"/>
            </a:rPr>
            <a:t>НАРОДНО СЪБРАНИЕ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070" y="3762"/>
        <a:ext cx="4147066" cy="701664"/>
      </dsp:txXfrm>
    </dsp:sp>
    <dsp:sp modelId="{206D7F74-CDB6-409A-A00A-E666DF1D63DD}">
      <dsp:nvSpPr>
        <dsp:cNvPr id="0" name=""/>
        <dsp:cNvSpPr/>
      </dsp:nvSpPr>
      <dsp:spPr>
        <a:xfrm>
          <a:off x="2119070" y="886182"/>
          <a:ext cx="4151738" cy="7230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Arial" panose="020B0604020202020204" pitchFamily="34" charset="0"/>
              <a:cs typeface="Arial" panose="020B0604020202020204" pitchFamily="34" charset="0"/>
            </a:rPr>
            <a:t>ПРЕЗИДЕНТ НА РЕПУБЛИКАТА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070" y="886182"/>
        <a:ext cx="4151738" cy="723022"/>
      </dsp:txXfrm>
    </dsp:sp>
    <dsp:sp modelId="{1CF18572-5970-4CE5-9D28-D82C76A600C3}">
      <dsp:nvSpPr>
        <dsp:cNvPr id="0" name=""/>
        <dsp:cNvSpPr/>
      </dsp:nvSpPr>
      <dsp:spPr>
        <a:xfrm>
          <a:off x="2119070" y="1789960"/>
          <a:ext cx="4154299" cy="7230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Arial" panose="020B0604020202020204" pitchFamily="34" charset="0"/>
              <a:cs typeface="Arial" panose="020B0604020202020204" pitchFamily="34" charset="0"/>
            </a:rPr>
            <a:t>МИНИСТЕРСКИ СЪВЕТ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070" y="1789960"/>
        <a:ext cx="4154299" cy="723022"/>
      </dsp:txXfrm>
    </dsp:sp>
    <dsp:sp modelId="{058CA988-751E-426A-8EEA-863542150E21}">
      <dsp:nvSpPr>
        <dsp:cNvPr id="0" name=""/>
        <dsp:cNvSpPr/>
      </dsp:nvSpPr>
      <dsp:spPr>
        <a:xfrm>
          <a:off x="2119070" y="2693738"/>
          <a:ext cx="4154299" cy="7230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Arial" panose="020B0604020202020204" pitchFamily="34" charset="0"/>
              <a:cs typeface="Arial" panose="020B0604020202020204" pitchFamily="34" charset="0"/>
            </a:rPr>
            <a:t>МИНИСТЪР НА ОТБРАНАТА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070" y="2693738"/>
        <a:ext cx="4154299" cy="723022"/>
      </dsp:txXfrm>
    </dsp:sp>
    <dsp:sp modelId="{20CCA842-6CF3-40DD-A446-0A32BC6294B1}">
      <dsp:nvSpPr>
        <dsp:cNvPr id="0" name=""/>
        <dsp:cNvSpPr/>
      </dsp:nvSpPr>
      <dsp:spPr>
        <a:xfrm>
          <a:off x="2119070" y="3597517"/>
          <a:ext cx="4199002" cy="7230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Arial" panose="020B0604020202020204" pitchFamily="34" charset="0"/>
              <a:cs typeface="Arial" panose="020B0604020202020204" pitchFamily="34" charset="0"/>
            </a:rPr>
            <a:t>ръководители на структурите по чл. 50, ал. 2 от ЗОВС НА РБ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070" y="3597517"/>
        <a:ext cx="4199002" cy="72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51063-1CBE-4C7A-B815-0002F5F490D4}" type="datetimeFigureOut">
              <a:rPr lang="en-US" smtClean="0"/>
              <a:t>03-Oct-23</a:t>
            </a:fld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96855-8B24-4052-929B-021F07BE6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6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67DE-49A7-443D-BCF0-4566DA094BB7}" type="datetimeFigureOut">
              <a:rPr lang="en-GB" smtClean="0"/>
              <a:pPr/>
              <a:t>03/10/2023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722C-C92F-4A0B-800C-A3D71103E1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8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Уважаеми ученици,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Темата на моята презентация е </a:t>
            </a:r>
            <a:r>
              <a:rPr lang="bg-BG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bg-BG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СЪЩНОСТ, ЦЕЛИ И ЗАДАЧИ НА РЕЗЕРВА НА ВЪОРЪЖЕНИТЕ СИЛИ НА РЕПУБЛИКА БЪЛГАРИЯ</a:t>
            </a:r>
            <a:r>
              <a:rPr lang="bg-BG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indent="457200" algn="just"/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следствие на новите реалности и предизвикателства възниква необходимостта от преосмисляне на ролята и задачите на резерва на въоръжените сили на Република България, а от там и на необходимостта от преструктуриране и изменение на принципите на комплектуване на войсковите формирования по военновременните щатни разписания с личен състав и техника.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Промените във въоръжените сили на Република България, свързани с преструктурирането, редуцирането и предефинирането на задачите, въвеждат нови принципи в нейното организационно изграждане и използване. Променят се нейните възможности и </a:t>
            </a:r>
            <a:r>
              <a:rPr lang="bg-BG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доктриналната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среда за нейното функциониране. Военните ни способности, които са в пряка зависимост и от резерва на въоръжените сили, изискват качествено комплектуване на военните и военновременните формирования с военнослужещи и ресурси от резерва (запасни и техника-запас).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</a:t>
            </a:r>
            <a:r>
              <a:rPr lang="bg-BG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азположение за активна служба</a:t>
            </a:r>
            <a:endParaRPr lang="bg-BG" altLang="bg-BG" sz="18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Разположение за активна служба е период от време, през който резервистът и техниката-резерв не са извикани на активна служба, но са в готовност за нейното изпълнение.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9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2.3. С</a:t>
            </a:r>
            <a:r>
              <a:rPr lang="bg-BG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рочна служба в доброволния резерв</a:t>
            </a:r>
            <a:endParaRPr lang="bg-BG" altLang="bg-BG" sz="18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Срочната служба в доброволния резерв включва период от време, през който пълнолетен български гражданин преминава военна подготовка и изпълнява задачи в състава на военни формирования от въоръжените сили като резервист.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5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Резервистите и техниката-резерв могат да бъдат извикани на активна служба след като бъдат включени в указ на Президента или решение на Народното събрание в следните случаи: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привеждане на въоръжените сили или на част от тях в по-висока степен на бойна и оперативна готовност.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обявяване на извънредно положение на територията на страната или на част от нея.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68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Службата в запаса е период от време, през който: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запасните и техниката-запас с мобилизационно назначение имат готовност за изпълнение на задачи при обявяване на положение на война или на военно положение в съответствие с получената повиквателна заповед;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запасните и техниката-запас без мобилизационно назначение имат готовност за изпълнение на задачи във военно време след получаване на повиквателна заповед. Запасният и техниката-запас при обявяване на положение на война или на военно положение са длъжни да се явяват на определеното в повиквателната заповед място.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921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Военновременната служба на резервистите и техниката-резерв започва от часа и деня на обявяване на положение на война или на военно положение, а на резервистите и техниката-резерв на разположение за активна служба, запасните и техниката-запас се смятат на военновременна служба от момента на оповестяването им.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резервистите и на техните работодатели/органи по назначаване, както и на собствениците на техниката-резерв държавата гарантира специфични права, определени със закона за резерва и със сключен договор. На резервистите и запасните се присвояват военни звания. Те могат да се повишават и понижават във военно звание при условия и по ред, определени с правилника за прилагане на закона за резерва на въоръжените сили на Република България. Резервистите и запасните могат да бъдат повишавани във военно звание посмъртно еднократно с една степен.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Резервистите по време на активната служба и запасните по време на военновременната служба носят униформа и отличителни знаци, определени със заповед на министъра на отбраната. Правилата за носене на униформа и отличителните знаци се определят с уставите на въоръжените сили на Република България.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Запасните от структурите по чл. 50, ал. 2 от Закона за отбраната и въоръжените сили на Република България </a:t>
            </a:r>
            <a:r>
              <a:rPr lang="bg-BG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(структури от другите сили от системата за национална сигурност на Република България, определени с акт на Министерския съвет)</a:t>
            </a: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време на военновременната служба носят униформа и отличителни знаци, определени с акт на Министерския съвет по предложение на съответния ръководител.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високи постижения в службата в резерва и за заслуги към отбраната на страната резервистите, запасните и българските граждани могат да бъдат награждавани от министъра на отбраната с отличия и награди при условия и по ред, определени с правилника за прилагане на закона за резерва на въоръжените сили на Република България.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72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Ръководството на резерва се осъществява от: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Народното събрание;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президента на републиката;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Министерския съвет;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министъра на отбраната;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ръководителите на структурите по чл. 50, ал. 2 от Закона за отбраната и въоръжените сили на Република България.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126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 военни формирования от въоръжените сили и структури за допълване на въоръжените сили във военно време по предложение на Министерския съвет;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рамките на общата численост на военните формирования от въоръжените сили определя числеността на доброволния резерв и на запаса за въоръжените сили по предложение на Министерския съвет.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609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Министерският съвет: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определя държавната политика по отношение на резерва на въоръжените сили;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предлага на Народното събрание в рамките на общата численост на военните формирования от въоръжените сили да определи числеността на доброволния резерв и на запаса за въоръжените сили;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предлага на Народното събрание да определи военни формирования и структури за допълване на въоръжените сили във военно време;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определя структурите от други сили от системата за национална сигурност на Република България за включване във въоръжените сили във военно време.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839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Министърът на отбраната: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457200" algn="l">
              <a:buFont typeface="Arial" panose="020B0604020202020204" pitchFamily="34" charset="0"/>
              <a:buChar char="•"/>
            </a:pPr>
            <a:r>
              <a:rPr lang="bg-B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ръководи провеждането на държавната политика по въпросите на резерва; </a:t>
            </a:r>
            <a:endParaRPr lang="bg-BG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457200" algn="l">
              <a:buFont typeface="Arial" panose="020B0604020202020204" pitchFamily="34" charset="0"/>
              <a:buChar char="•"/>
            </a:pPr>
            <a:r>
              <a:rPr lang="bg-B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ръководи дейностите по планирането, организирането, управлението, отчета, подготовката и използването на резерва на въоръжените сили;- внася предложение в Министерския съвет за структура и численост на резерва на въоръжените сили; </a:t>
            </a:r>
            <a:endParaRPr lang="bg-BG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457200" algn="l">
              <a:buFont typeface="Arial" panose="020B0604020202020204" pitchFamily="34" charset="0"/>
              <a:buChar char="•"/>
            </a:pPr>
            <a:r>
              <a:rPr lang="bg-B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разпределя личния състав и техниката за резерва по военни формирования от въоръжените сили;</a:t>
            </a:r>
            <a:endParaRPr lang="en-US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979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Министърът на отбраната: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 на Министерския съвет създаването на военни формирования и структури за допълване на въоръжените сили във военно време;</a:t>
            </a:r>
          </a:p>
          <a:p>
            <a:pPr marL="28575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сключва, изменя и прекратява или оправомощава длъжностни лица да сключват, изменят и прекратяват договори за служба в доброволния резерв с резервисти и договори за предоставяне на техника-резерв за нуждите на въоръжените сили. </a:t>
            </a:r>
            <a:endParaRPr lang="en-US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17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Резервът на въоръжените сили на Република България се изгражда със състав, численост и структура, които да отговарят на потребностите на въоръжените сили предвид техните мисии и задачи, с централизирана система за управление и органи, разпределени на териториален принцип съгласно административно-териториалното деление на страната. Изграждането и поддържането на резерва е в тясна зависимост от принципите за комплектуване на въоръжените сили за мирно време.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Резервът на въоръжените сили на Република България, се състои от български граждани и техника и има за цел и изпълнява задачи по комплектуване на военните формирования от въоръжените сили в мирно и военно време, и структурите по чл. 50, ал. 2 от Закона за отбраната и въоръжените сили на Република България на други сили от системата за национална сигурност на Република България във военно време.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42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3.4. Ръководителите на структурите по чл. 50, ал. 2 от Закона за отбраната и въоръжените сили на Република България съгласувано с министъра на отбраната предлагат на Министерския съвет структури и численост за включване във въоръжените сили във военно време.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431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3.5. Областните управители и кметовете на общини: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подпомагат воденето на военния отчет на българските граждани и техниката, осигуряват оповестяването и доставянето на запасни и техника-запас, в съответствие с дейностите и задачите, определени с акт на Министерския съвет;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предоставят помещения и осигуряват в административно отношение дейността на органите за водене на военния отчет;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ежегодно изготвят предложения до министъра на отбраната за обучение на техни ръководни кадри и служители по въпросите, свързани с резерва.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755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3.6. Централно военно окръжие е военно формирование на пряко подчинение на министъра на отбраната, юридическо лице на бюджетна издръжка към министъра на отбраната със задачи по водене на отчета, оповестяване и доставяне на резерва и планиране на индивидуалната военна подготовка на запаса.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 Централното военно окръжие се създават подчинени териториални структури - военни окръжия, които са органи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Устройството и дейността на Централното военно окръжие се определят с този закон, с плана за развитие на въоръжените сили и с акт на министъра на отбраната. За изпълнение на възложените му правомощия Централното военно окръжие изгражда, поддържа и използва информационни фондове. </a:t>
            </a:r>
          </a:p>
          <a:p>
            <a:pPr indent="457200" algn="just"/>
            <a:r>
              <a:rPr lang="bg-BG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информационните фондове могат да се обработват лични данни, свързани с воденето на военния отчет, като при обработването им: </a:t>
            </a:r>
          </a:p>
          <a:p>
            <a:pPr indent="457200" algn="just"/>
            <a:r>
              <a:rPr lang="bg-BG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 се иска съгласието на физическото лице; </a:t>
            </a:r>
          </a:p>
          <a:p>
            <a:pPr indent="457200" algn="just"/>
            <a:r>
              <a:rPr lang="bg-BG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физическото лице не се информира преди и по време на обработването на личните му данни;</a:t>
            </a:r>
          </a:p>
          <a:p>
            <a:pPr indent="457200" algn="just"/>
            <a:r>
              <a:rPr lang="bg-BG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личните данни не се предоставят на трети лица;</a:t>
            </a:r>
          </a:p>
          <a:p>
            <a:pPr indent="457200" algn="just"/>
            <a:r>
              <a:rPr lang="bg-BG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личните данни се съхраняват и след приключване на обработването им в срокове, определени от началника на Централното военно окръжие като администратор на личните данни.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Личните данни се заличават, ако вече не съществува причина за тяхното запазване съгласно закона или в изпълнение на съдебен акт. Личните данни от информационните фондове могат да се предоставят само на министъра на отбраната, както и на органите на съдебната власт за нуждите на конкретно наказателно дело, както и на чуждестранни органи по силата на международен договор, по който Република България е страна. 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821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Военен отчет.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Военният отчет на българските граждани и техниката се води от органите по военния отчет. Военният отчет на гражданите се води по постоянния им адрес, а на техниката - по постоянния адрес на собственика и. На военен отчет се водят: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резервистите и техниката-резерв;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запасните и техниката-запас.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Пределната възраст за водене на военен отчет на резервистите и запасните с военна подготовка е: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 войниците (матросите) - 55 години;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 сержантите (старшините), офицерските кандидати и младшите офицери - 60 години;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 старшите офицери - 62 години;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 офицерите с висши военни звания - 65 години.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Пределната възраст за водене на военен отчет на запасните без военна подготовка е 55 години.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321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Задълженията по военния отчет на българските граждани се прекратяват при: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навършване на пределна възраст за водене на военен отчет;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настъпила негодност за военновременна служба, установена при условията и по реда, определени с акта на министъра на отбраната по чл. 141, ал. 2 от Закона за отбраната и въоръжените сили на Република България;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приемане на военна служба;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възникване на служебно или трудово правоотношение със структура по чл. 50, ал. 2 от Закона за отбраната и въоръжените сили на Република България;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освобождаване или лишаване от българско гражданство;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смърт.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Военните окръжия уведомяват писмено запасните </a:t>
            </a:r>
            <a:r>
              <a:rPr lang="bg-BG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(Запасни са лицата, водещи се на военен отчет, които не са сключили договор за служба в доброволния резерв и притежават гражданска специалност, определена с наредба и необходима за военните формирования от въоръжените сили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  за зачисляване на военен отчет и за задълженията им съгласно закона.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108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Резервистът е длъжен: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да съхранява и пази от повреждане и изгубване военноотчетните си документи;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при извикване за справка да се яви лично в органите по военния отчет, където се води на отчет;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изгубване/кражба на военноотчетни документи да се яви в 7-дневен срок от установяването в структурите по военния отчет за издаване на нови документи;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при промяна на постоянния адрес или на настоящия адрес в 7-дневен срок от извършване на промяната да уведоми органите по военния отчет, където се води на отчет, и длъжностното лице, сключило договора за служба в доброволния резерв;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при напускане на страната не по-късно от 7 дни преди напускането и след завръщането да уведоми органа по военния отчет, където се води на отчет, и длъжностното лице, сключило договора за служба в доброволния резерв;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при всяка трайна промяна в здравословното състояние, която би могла да доведе до невъзможност да изпълни задълженията си по този закон и сключения договор, да уведоми в едномесечен срок от настъпването на промяната длъжностното лице, сключило договора за служба в доброволния резерв, и да представи медицинско свидетелство, издадено по установения в страната ред;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да уведоми органите по военния отчет за всяка промяна, настъпила в трудовото или служебното му правоотношение, в 30-дневен срок от настъпването и.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24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Запасните и техниката запас могат да имат или да нямат мобилизационно назначение.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Мобилизационното назначение представлява: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определената длъжност, която запасният заема по длъжностните разписания или </a:t>
            </a:r>
            <a:r>
              <a:rPr lang="bg-BG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щатове</a:t>
            </a: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военно време, посочена в повиквателната заповед;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определената техника-запас за комплектуване на формированията от въоръжените сили и структурите по чл. 50, ал. 2 от Закона за отбраната и въоръжените сили на Република България по длъжностните разписания или </a:t>
            </a:r>
            <a:r>
              <a:rPr lang="bg-BG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щатове</a:t>
            </a: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военно време, посочена в повиквателната заповед.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0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Запасният с мобилизационно назначение е длъжен: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оповестяване да се яви в срок и на място, определени в повиквателната заповед;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уведоми органите по военния отчет при трайна промяна в здравословното състояние, водещо до негодност за военновременна служба, в едномесечен срок от настъпването на промяната;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напускане на страната за повече от 6 месеца, както и при ползване на отпуск поради бременност, раждане или осиновяване и отпуск за отглеждане на дете, да уведоми не по-късно от три дни преди напускането, съответно разрешаването на отпуска и 30 дни след завръщането, съответно след прекратяване на отпуска, органите по военния отчет, където се води на отчет;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повикване да се яви в органите по военния отчет, където се води на отчет;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промяна на постоянния адрес или на настоящия адрес в 30-дневен срок от извършване на промяната да уведоми органите по военния отчет, където се води на отчет;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съхранява и пази от повреждане и изгубване военноотчетните си документи.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45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Запасният без мобилизационно назначение е длъжен: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трайна промяна в здравословното състояние, водещо до негодност за военновременна служба, да уведоми органите по военния отчет в едномесечен срок от настъпването на промяната;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-при повикване да се яви в органите по военния отчет, където се води на отчет, включително да получи повиквателна заповед съгласно чл. 61, ал. 2;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съхранява и пази от повреждане и изгубване военноотчетните си документи.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38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/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Собственикът на техниката-резерв е длъжен: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уведоми органите по военния отчет за всяка промяна в собствеността, регистрацията и местопребиваването на всяка единица техника в 30-дневен срок от настъпването на промяната;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уведоми в 30-дневен срок органите по военния отчет за всяка промяна в техническото състояние на техниката, което води до невъзможност за ползване по предназначение;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 повикване да се яви в органите по военния отчет, където се води на отчет;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 случаите, когато единицата техника напуска страната за повече от 6 месеца, да се яви не по-късно от три дни преди напускането и 30 дни след завръщането в органите по военния отчет, където се води на отчет;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осигурява условия за провеждане преглед на готовността за предоставяне на техниката-резерв.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79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bg-BG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Комплектуване на </a:t>
            </a: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резерва на въоръжените сили на Република България </a:t>
            </a:r>
            <a:endParaRPr lang="bg-BG" altLang="bg-BG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Резервът се комплектува на доброволен и на задължителен принцип.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Доброволният принцип се прилага за български граждани, които са изявили желание да служат в резерва или да предоставят техника за определен период от време при условия и по ред, определени със закона за резерва на ВС на РБ и със сключен договор. За срока на действие на договора българските граждани придобиват статус на резервисти, а техниката - статус на техника-резерв. На доброволен принцип се провежда и подготовката на гражданите за защита на отечеството.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82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Собственикът на техниката-запас с мобилизационно назначение е длъжен: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оповестяване да достави техниката в експлоатационна изправност в срок и на място, определени в повиквателната заповед;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уведоми органите по военния отчет за всяка промяна в собствеността, регистрацията и местопребиваването на всяка единица техника в 30-дневен срок от настъпването на промяната;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напускане на страната за повече от 6 месеца да уведоми не по-късно от три дни преди напускането органите по военния отчет, където се води на отчет;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уведоми в 30-дневен срок органите по военния отчет за всяка промяна в техническото състояние на техниката, което води до невъзможност за ползване по предназначение;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осигурява условия за провеждане преглед на готовността на техниката-запас.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Собственикът на техниката-запас без мобилизационно назначение е длъжен да се яви в органите по военния отчет при повикване и за получаване на повиквателна заповед.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43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bg-BG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Административнонаказателни</a:t>
            </a: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разпоредби.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Длъжностно лице, което не изпълни задължение, възложено му с със закона за резерва на въоръжените сили на Р България се наказва с глоба от 270 до 1800 лв.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Запасен, който не изпълни свое задължение, се наказва с глоба от 270 до 1000 лв.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Собственик на техника-запас, който не изпълни свое задължение, се наказва с глоба от 270 до 1500 лв. Когато нарушението е извършено от юридическо лице, се налага имуществена санкция в размер от 500 до 2000 лв.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изгубване или унищожаване на военноотчетен документ задължените по този закон лица се наказват с глоба от 20 до 50 лв.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Нарушенията по закона за резерва на въоръжените сили на Р България, се установяват с актове, които се съставят от оправомощени от началника на Централното военно окръжие длъжностни лица.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Наказателните постановления се издават от началника на Централното военно окръжие или от оправомощени от него длъжностни лица. Съставянето на актовете, издаването, обжалването и изпълнението на наказателните постановления се извършват по реда на Закона за административните нарушения и наказания.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21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условията на професионална армия е наложително търсенето на нови подходи за формиране, изграждане, ръководство и управление, използване и подготовка на резерва от човешки ресурси и техника на въоръжените сили. В този контекст, резерва на въоръжените сили е необходим за своевременно предоставяне на подготвен личен състав и техника, с които при необходимост да нарастват способностите на формированията от въоръжените сили за изпълнение на техните задачи както в мирно, така и във военно време. 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80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1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Задължителният принцип се прилага за български граждани, които не са със статус на резервисти, но имат военна или друга специална подготовка или притежават техника и могат да получат мобилизационно назначение. При този случай гражданите придобиват статус на запасни, а техниката - статус на техника-запас.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Резервът на въоръжените сили на Република България включва доброволен резерв и запас.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Доброволният резерв изпълнява задачи по комплектуване с резервисти и техника-резерв по длъжностни разписания за мирно и за военно време на: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военните формирования от Българската армия и структури на пряко подчинение на министъра на отбраната - за изпълнението на задачи по отбраната на страната и други задачи по защита на националната сигурност;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военните формирования от въоръжените сили - за участие в операции и мисии извън територията на Република България в мирно време.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01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bg-BG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Запасът изпълнява задачи за: </a:t>
            </a:r>
          </a:p>
          <a:p>
            <a:pPr indent="457200" algn="just"/>
            <a:r>
              <a:rPr lang="bg-BG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bg-BG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bg-BG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омплектуване със запасни и техника-запас на военните формирования от въоръжените сили на Република България за военно време; </a:t>
            </a:r>
          </a:p>
          <a:p>
            <a:pPr indent="457200" algn="just"/>
            <a:r>
              <a:rPr lang="bg-BG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bg-BG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bg-BG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оддържане на </a:t>
            </a:r>
            <a:r>
              <a:rPr lang="bg-BG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комплектуваността</a:t>
            </a:r>
            <a:r>
              <a:rPr lang="bg-BG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със запасни и техника-запас на военните формирования от въоръжените сили при продължителни военни действия във военно време; </a:t>
            </a:r>
          </a:p>
          <a:p>
            <a:pPr indent="457200" algn="just"/>
            <a:r>
              <a:rPr lang="bg-BG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bg-BG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bg-BG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омплектуване на структури по чл. 50, ал. 2 от Закона за отбраната и въоръжените сили на Република България за други сили от системата за национална сигурност на Република България за военно време. </a:t>
            </a: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5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Службата на българските граждани в резерва е служба с особено предназначение, която се изпълнява по смисъла на закона за резерва въоръжените сили на Република България и на  актовете за прилагането му.  Службата в резерва в мирно време е служба в доброволния резерв и служба в запаса.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Службата в доброволния резерв може да се изпълнява като активна служба; разположение за активна служба и срочна служба.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4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</a:t>
            </a: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ктивна служба</a:t>
            </a:r>
            <a:endParaRPr lang="bg-BG" altLang="bg-BG" sz="18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Активната служба включва период от време, през който резервистът и техниката-резерв са извикани за изпълнение на задачи в състава на военните формирования от въоръжените сили или за придобиване на военна подготовка, за обучение в курсове за придобиване и повишаване на квалификацията или за преквалификация.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3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92EF85-B08C-4109-9BD7-A3E94494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EEC062B-8402-47F7-A6CD-F82F5D6AFE17}" type="datetime1">
              <a:rPr lang="bg-BG" smtClean="0"/>
              <a:pPr/>
              <a:t>3.10.2023 г.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8A9181-671C-4915-B292-4367A8CF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661C2F-D261-6870-0EE3-A20E0C0C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noProof="0" dirty="0"/>
              <a:t>Национален военен университет „Васил Левски“</a:t>
            </a:r>
            <a:r>
              <a:rPr lang="bg-BG" noProof="0" dirty="0"/>
              <a:t> Некласифицирана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3154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14A215-DE77-4AC0-8FCB-1D1CD4FF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4C3C6D43-6E0F-49BE-B03B-940F17E21D92}" type="datetime1">
              <a:rPr lang="bg-BG" smtClean="0"/>
              <a:pPr/>
              <a:t>3.10.2023 г.</a:t>
            </a:fld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882860-BAC2-4DAF-A259-3A07E43D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0387F4-3B38-4CE4-AD84-FE24278ED2D2}" type="slidenum">
              <a:rPr lang="bg-BG" altLang="bg-BG"/>
              <a:pPr/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21712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9B58756-84CA-4FCC-A301-B77EE68A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64C468B-8CF3-4285-8E12-75B555337786}" type="datetime1">
              <a:rPr lang="bg-BG" smtClean="0"/>
              <a:pPr/>
              <a:t>3.10.2023 г.</a:t>
            </a:fld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D972420-1AE6-4A0C-A233-C8AEE798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4F0A116-FCC9-4DB6-8469-68771FA8D1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4150" y="63500"/>
            <a:ext cx="482824" cy="61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E88B19-6333-496D-AF84-0485E6A29A40}"/>
              </a:ext>
            </a:extLst>
          </p:cNvPr>
          <p:cNvCxnSpPr/>
          <p:nvPr userDrawn="1"/>
        </p:nvCxnSpPr>
        <p:spPr>
          <a:xfrm>
            <a:off x="88488" y="806243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52451-8381-40F4-A4B8-1A15D4032D71}"/>
              </a:ext>
            </a:extLst>
          </p:cNvPr>
          <p:cNvCxnSpPr/>
          <p:nvPr userDrawn="1"/>
        </p:nvCxnSpPr>
        <p:spPr>
          <a:xfrm>
            <a:off x="84000" y="6334452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BBF4E25D-0FDB-4F56-A762-E24AF973D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7" y="476466"/>
            <a:ext cx="118237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24B04A-413B-40A5-9430-462B87E1437A}"/>
              </a:ext>
            </a:extLst>
          </p:cNvPr>
          <p:cNvSpPr txBox="1"/>
          <p:nvPr userDrawn="1"/>
        </p:nvSpPr>
        <p:spPr>
          <a:xfrm>
            <a:off x="4447148" y="340856"/>
            <a:ext cx="588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Времето е в нас и ние сме във времето</a:t>
            </a:r>
            <a:r>
              <a:rPr lang="x-none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...</a:t>
            </a:r>
            <a:endParaRPr lang="en-GB" sz="2800" b="0" i="1" dirty="0">
              <a:latin typeface="Monotype Corsiva" panose="03010101010201010101" pitchFamily="66" charset="0"/>
              <a:cs typeface="Arabic Typesetting" panose="020B0604020202020204" pitchFamily="66" charset="-78"/>
            </a:endParaRPr>
          </a:p>
        </p:txBody>
      </p:sp>
      <p:pic>
        <p:nvPicPr>
          <p:cNvPr id="26" name="Picture 25" descr="A picture containing drawing, box, room&#10;&#10;Description automatically generated">
            <a:extLst>
              <a:ext uri="{FF2B5EF4-FFF2-40B4-BE49-F238E27FC236}">
                <a16:creationId xmlns:a16="http://schemas.microsoft.com/office/drawing/2014/main" id="{B73C1D33-7C05-4B74-A179-892D501FA6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" y="63500"/>
            <a:ext cx="725586" cy="612000"/>
          </a:xfrm>
          <a:prstGeom prst="rect">
            <a:avLst/>
          </a:prstGeom>
          <a:effectLst/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E6A41D-AECA-C75B-0C3B-143DC489A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400086"/>
            <a:ext cx="4174671" cy="457914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97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89E65D-FC69-434F-90CD-D996443F2489}"/>
              </a:ext>
            </a:extLst>
          </p:cNvPr>
          <p:cNvSpPr txBox="1"/>
          <p:nvPr/>
        </p:nvSpPr>
        <p:spPr>
          <a:xfrm>
            <a:off x="0" y="9620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НАЦИОНАЛЕН ВОЕНЕН УНИВЕРСИТЕТ „ВАСИЛ ЛЕВСКИ“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7" name="Picture 12" descr="1_Samo_Za_Videoto">
            <a:extLst>
              <a:ext uri="{FF2B5EF4-FFF2-40B4-BE49-F238E27FC236}">
                <a16:creationId xmlns:a16="http://schemas.microsoft.com/office/drawing/2014/main" id="{23C2CAF0-7424-49FE-A8ED-D22BA4CD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1" y="1485273"/>
            <a:ext cx="4615131" cy="30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641D12-E561-49A4-8D12-BB5172E9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37" y="1485272"/>
            <a:ext cx="4615131" cy="30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8107986-9639-708B-D6DA-E90F4FCB8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62" y="1609579"/>
            <a:ext cx="2305675" cy="2837754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940230" y="4977433"/>
            <a:ext cx="103115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bg-BG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СЪЩНОСТ, ЦЕЛИ И ЗАДАЧИ НА РЕЗЕРВА НА ВЪОРЪЖЕНИТЕ СИЛИ НА РЕПУБЛИКА БЪЛГАРИЯ</a:t>
            </a:r>
            <a:r>
              <a:rPr lang="bg-BG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61011D9-0630-A34D-F0FB-F3F95A30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347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245968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</a:t>
            </a: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азположение за активна служба</a:t>
            </a:r>
            <a:endParaRPr lang="bg-BG" altLang="bg-BG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8A1BFBC-9154-DA02-58A5-2401DA9BCCC9}"/>
              </a:ext>
            </a:extLst>
          </p:cNvPr>
          <p:cNvSpPr txBox="1"/>
          <p:nvPr/>
        </p:nvSpPr>
        <p:spPr>
          <a:xfrm>
            <a:off x="6367094" y="2351782"/>
            <a:ext cx="4781551" cy="1644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Разположение за активна служба е период от време, през който резервистът и техниката-резерв не са извикани на активна служба, но са в готовност за нейното изпълнение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Картина 3" descr="Картина, която съдържа оръжие, на открито, дрехи, камуфлаж&#10;&#10;Описанието е генерирано автоматично">
            <a:extLst>
              <a:ext uri="{FF2B5EF4-FFF2-40B4-BE49-F238E27FC236}">
                <a16:creationId xmlns:a16="http://schemas.microsoft.com/office/drawing/2014/main" id="{F626A90B-7841-EEFF-B75F-D629B536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1826275"/>
            <a:ext cx="5193323" cy="3455920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588251F5-9FAD-7774-F76F-B423335C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10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3306A5-8ADF-3CED-FAB0-36A379B1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49915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245968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2.3. С</a:t>
            </a: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рочна служба в доброволния резерв</a:t>
            </a:r>
            <a:endParaRPr lang="bg-BG" altLang="bg-BG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8A1BFBC-9154-DA02-58A5-2401DA9BCCC9}"/>
              </a:ext>
            </a:extLst>
          </p:cNvPr>
          <p:cNvSpPr txBox="1"/>
          <p:nvPr/>
        </p:nvSpPr>
        <p:spPr>
          <a:xfrm>
            <a:off x="6367094" y="2303731"/>
            <a:ext cx="4781551" cy="2276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Срочната служба в доброволния резерв включва период от време, през който пълнолетен български гражданин преминава военна подготовка и изпълнява задачи в състава на военни формирования от въоръжените сили като резервист. </a:t>
            </a:r>
          </a:p>
        </p:txBody>
      </p:sp>
      <p:pic>
        <p:nvPicPr>
          <p:cNvPr id="3" name="Картина 2" descr="Картина, която съдържа на открито, войска, войник, камуфлаж&#10;&#10;Описанието е генерирано автоматично">
            <a:extLst>
              <a:ext uri="{FF2B5EF4-FFF2-40B4-BE49-F238E27FC236}">
                <a16:creationId xmlns:a16="http://schemas.microsoft.com/office/drawing/2014/main" id="{8A72024F-9AE2-4E4D-7886-1E31D8C41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" y="1871358"/>
            <a:ext cx="5193323" cy="3996424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3AF1F363-7D2B-5EDF-58B3-1C8C3A34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11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82672C-6C8F-C66C-9A6D-F59F238F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34080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245968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alt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Извикване на активна служба</a:t>
            </a:r>
            <a:endParaRPr lang="bg-BG" altLang="bg-BG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8A1BFBC-9154-DA02-58A5-2401DA9BCCC9}"/>
              </a:ext>
            </a:extLst>
          </p:cNvPr>
          <p:cNvSpPr txBox="1"/>
          <p:nvPr/>
        </p:nvSpPr>
        <p:spPr>
          <a:xfrm>
            <a:off x="6367094" y="2005909"/>
            <a:ext cx="47815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Резервистите и техниката-резерв могат да бъдат извикани на активна служба след като бъдат включени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указ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Президента или решение на Народното събрание в следните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случаи: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привеждане на въоръжените сили или на част от тях в по-висока степен на бойна и оперативна готовност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обявяване на извънредно положение на територията на страната или на част от нея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 descr="Картина, която съдържа дрехи, Военна организация, на открито, армия&#10;&#10;Описанието е генерирано автоматично">
            <a:extLst>
              <a:ext uri="{FF2B5EF4-FFF2-40B4-BE49-F238E27FC236}">
                <a16:creationId xmlns:a16="http://schemas.microsoft.com/office/drawing/2014/main" id="{5A7B0BAB-2E20-66D7-AD38-750B2432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1894236"/>
            <a:ext cx="5228367" cy="3435245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EC6410BA-700D-6CAA-1B04-42713ABF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12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0E1236-FBC4-471A-60B1-800267B6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566476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6" y="1175695"/>
            <a:ext cx="10447169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ru-RU" altLang="bg-BG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Служба в запаса</a:t>
            </a:r>
            <a:endParaRPr lang="bg-BG" altLang="bg-BG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8A1BFBC-9154-DA02-58A5-2401DA9BCCC9}"/>
              </a:ext>
            </a:extLst>
          </p:cNvPr>
          <p:cNvSpPr txBox="1"/>
          <p:nvPr/>
        </p:nvSpPr>
        <p:spPr>
          <a:xfrm>
            <a:off x="5508363" y="1597233"/>
            <a:ext cx="5844659" cy="480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Службата в запаса е период от време, през който: </a:t>
            </a:r>
          </a:p>
          <a:p>
            <a:pPr indent="457200" algn="just">
              <a:lnSpc>
                <a:spcPct val="114000"/>
              </a:lnSpc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запасните и техниката-запас с мобилизационно назначение имат готовност за изпълнение на задачи при обявяване на положение на война или на военно положение в съответствие с получената повиквателна заповед; </a:t>
            </a:r>
          </a:p>
          <a:p>
            <a:pPr indent="457200" algn="just">
              <a:lnSpc>
                <a:spcPct val="114000"/>
              </a:lnSpc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запасните и техниката-запас без мобилизационно назначение имат готовност за изпълнение на задачи във военно време след получаване на повиквателна заповед. Запасният и техниката-запас при обявяване на положение на война или на военно положение са длъжни да се явяват на определеното в повиквателната заповед място. </a:t>
            </a:r>
          </a:p>
        </p:txBody>
      </p:sp>
      <p:pic>
        <p:nvPicPr>
          <p:cNvPr id="6" name="Картина 5" descr="Картина, която съдържа на открито, войник, армия, оръжие&#10;&#10;Описанието е генерирано автоматично">
            <a:extLst>
              <a:ext uri="{FF2B5EF4-FFF2-40B4-BE49-F238E27FC236}">
                <a16:creationId xmlns:a16="http://schemas.microsoft.com/office/drawing/2014/main" id="{56633DE4-77B7-51F0-6DC7-825AAC5D0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41" y="2198914"/>
            <a:ext cx="4499573" cy="2699744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76F6EDE7-5014-85F9-A282-0631392C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13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FDACBC-428B-BACB-5E3E-E446E670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62114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245968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altLang="bg-BG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Военновременна служба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8A1BFBC-9154-DA02-58A5-2401DA9BCCC9}"/>
              </a:ext>
            </a:extLst>
          </p:cNvPr>
          <p:cNvSpPr txBox="1"/>
          <p:nvPr/>
        </p:nvSpPr>
        <p:spPr>
          <a:xfrm>
            <a:off x="6507772" y="2076551"/>
            <a:ext cx="4781551" cy="290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Военновременната служба на резервистите и техниката-резерв започва от часа и деня на обявяване на положение на война или на военно положение, а на резервистите и техниката-резерв на разположение за активна служба, запасните и техниката-запас се смятат на военновременна служба от момента на оповестяването им.</a:t>
            </a:r>
          </a:p>
        </p:txBody>
      </p:sp>
      <p:pic>
        <p:nvPicPr>
          <p:cNvPr id="5" name="Картина 4" descr="Картина, която съдържа оръжие, камуфлаж, Военна организация, армия&#10;&#10;Описанието е генерирано автоматично">
            <a:extLst>
              <a:ext uri="{FF2B5EF4-FFF2-40B4-BE49-F238E27FC236}">
                <a16:creationId xmlns:a16="http://schemas.microsoft.com/office/drawing/2014/main" id="{3EE828A0-F32F-1567-5E09-935B763D5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2005909"/>
            <a:ext cx="5445338" cy="3049389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696FA3C9-C33E-FF65-C207-A1232738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14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4C1378-D311-43AA-DC4E-1B47767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08703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03920" y="1175695"/>
            <a:ext cx="10944676" cy="37375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Ръководството на резерва</a:t>
            </a: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въоръжените сили на Република България.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B538FF17-EED5-0EE2-DB6A-CD216C521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775397"/>
              </p:ext>
            </p:extLst>
          </p:nvPr>
        </p:nvGraphicFramePr>
        <p:xfrm>
          <a:off x="2885011" y="1680882"/>
          <a:ext cx="7239818" cy="432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1AAE6E93-B958-889A-C90B-02AF3819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15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1CB77F-72F8-A039-2AB0-585F4995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280141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6" y="1175695"/>
            <a:ext cx="10438833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altLang="bg-BG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3.1.  Народно събрание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A4A8B539-E6A8-42F9-FD70-5AF6B4A92B5F}"/>
              </a:ext>
            </a:extLst>
          </p:cNvPr>
          <p:cNvSpPr txBox="1"/>
          <p:nvPr/>
        </p:nvSpPr>
        <p:spPr>
          <a:xfrm>
            <a:off x="6994074" y="2208602"/>
            <a:ext cx="4295250" cy="3539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 военни формирования от въоръжените сили и структури за допълване на въоръжените сили във военно време по предложение на Министерския съвет;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рамките на общата численост на военните формирования от въоръжените сили определя числеността на доброволния резерв и на запаса за въоръжените сили по предложение на Министерския съвет.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Картина 5" descr="Картина, която съдържа на открито, небе, сграда, облак&#10;&#10;Описанието е генерирано автоматично">
            <a:extLst>
              <a:ext uri="{FF2B5EF4-FFF2-40B4-BE49-F238E27FC236}">
                <a16:creationId xmlns:a16="http://schemas.microsoft.com/office/drawing/2014/main" id="{5CC4F5B3-4179-88A4-AD01-5D036D077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" y="2116137"/>
            <a:ext cx="5928429" cy="3794410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A96E766E-B3E1-2726-F2B9-65043CF0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16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21D39F-A849-1F2D-A31E-BB748B4B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70910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527322" cy="37375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 Министерски съвет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B476B61-9E67-DEA1-5858-F6DC45C3B230}"/>
              </a:ext>
            </a:extLst>
          </p:cNvPr>
          <p:cNvSpPr txBox="1"/>
          <p:nvPr/>
        </p:nvSpPr>
        <p:spPr>
          <a:xfrm>
            <a:off x="6096000" y="1517474"/>
            <a:ext cx="5333999" cy="480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 държавната политика по отношение на резерва на въоръжените сили;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предлага на Народното събрание в рамките на общата численост на военните формирования от въоръжените сили да определи числеността на доброволния резерв и на запаса за въоръжените сили;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предлага на Народното събрание да определи военни формирования и структури за допълване на въоръжените сили във военно време;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 структурите от други сили от системата за национална сигурност на Република България за включване във въоръжените сили във военно време.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Картина 6" descr="Картина, която съдържа текст, сграда, на открито, знак&#10;&#10;Описанието е генерирано автоматично">
            <a:extLst>
              <a:ext uri="{FF2B5EF4-FFF2-40B4-BE49-F238E27FC236}">
                <a16:creationId xmlns:a16="http://schemas.microsoft.com/office/drawing/2014/main" id="{E20766E7-BCAC-3147-7BC8-55734D498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1747799"/>
            <a:ext cx="4866111" cy="4424401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E11BD206-8FCC-6CC1-C2D4-134AC91F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17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B7CDEB-7030-0F8F-43D5-3CAF9BF0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15076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527322" cy="37375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3.3. Министър на отбраната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D138594-C68F-F12B-71F1-54B899F1AC3A}"/>
              </a:ext>
            </a:extLst>
          </p:cNvPr>
          <p:cNvSpPr txBox="1"/>
          <p:nvPr/>
        </p:nvSpPr>
        <p:spPr>
          <a:xfrm>
            <a:off x="5723961" y="1790907"/>
            <a:ext cx="5706037" cy="3855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ръководи провеждането на държавната политика по въпросите на резерва;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ръководи дейностите по планирането, организирането, управлението, отчета, подготовката и използването на резерва на въоръжените сили;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внася предложение в Министерския съвет за структура и численост на резерва на въоръжените сили;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разпределя личния състав и техниката за резерва по военни формирования от въоръжените сили;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Картина 8" descr="Картина, която съдържа текст, сграда, на открито, знак&#10;&#10;Описанието е генерирано автоматично">
            <a:extLst>
              <a:ext uri="{FF2B5EF4-FFF2-40B4-BE49-F238E27FC236}">
                <a16:creationId xmlns:a16="http://schemas.microsoft.com/office/drawing/2014/main" id="{304F6A4C-A565-50FE-5B63-69BE32BB2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1949448"/>
            <a:ext cx="4704747" cy="3577293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64019520-E134-13EC-AEDA-512DDC7E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18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B463CD-F339-EE70-50DD-BF795F6D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51203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D138594-C68F-F12B-71F1-54B899F1AC3A}"/>
              </a:ext>
            </a:extLst>
          </p:cNvPr>
          <p:cNvSpPr txBox="1"/>
          <p:nvPr/>
        </p:nvSpPr>
        <p:spPr>
          <a:xfrm>
            <a:off x="5723961" y="1790907"/>
            <a:ext cx="5706037" cy="322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предлага на Министерския съвет създаването на военни формирования и структури за допълване на въоръжените сили във военно време;</a:t>
            </a:r>
          </a:p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сключва, изменя и прекратява или оправомощава длъжностни лица да сключват, изменят и прекратяват договори за служба в доброволния резерв с резервисти и договори за предоставяне на техника-резерв за нуждите на въоръжените сили. 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Картина 8" descr="Картина, която съдържа текст, сграда, на открито, знак&#10;&#10;Описанието е генерирано автоматично">
            <a:extLst>
              <a:ext uri="{FF2B5EF4-FFF2-40B4-BE49-F238E27FC236}">
                <a16:creationId xmlns:a16="http://schemas.microsoft.com/office/drawing/2014/main" id="{304F6A4C-A565-50FE-5B63-69BE32BB2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35" y="1949448"/>
            <a:ext cx="4518409" cy="2955552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A6FE8AF2-2778-6471-F95E-4FB242CB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19</a:t>
            </a:r>
            <a:endParaRPr lang="en-GB" dirty="0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5DFD5151-DB4B-66C7-9E59-8C59B6A8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77" y="1175695"/>
            <a:ext cx="10527322" cy="37375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3.3. Министър на отбраната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B799F-5866-3DE8-09C2-431115E2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49117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62001" y="927531"/>
            <a:ext cx="1069144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Същност, цел и задачи на резерва на въоръжените сили на република България 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2</a:t>
            </a:r>
            <a:endParaRPr lang="en-GB" dirty="0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A7E6BF3A-495C-1DF4-6EEE-657DA058FC58}"/>
              </a:ext>
            </a:extLst>
          </p:cNvPr>
          <p:cNvSpPr txBox="1"/>
          <p:nvPr/>
        </p:nvSpPr>
        <p:spPr>
          <a:xfrm>
            <a:off x="762001" y="2136338"/>
            <a:ext cx="1058555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Резервът на въоръжените сили на Република България се изгражда със състав, численост и структура, които да отговарят на потребностите на въоръжените сили предвид техните мисии и задачи, с централизирана система за управление и органи, разпределени на териториален принцип съгласно административно-териториалното деление на страната. Изграждането и поддържането на резерва е в тясна зависимост от принципите за комплектуване на въоръжените сили за мирно време.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Резервът на въоръжените сили на Република България, се състои от български граждани и техника и има за цел и изпълнява задачи по комплектуване на военните формирования от въоръжените сили в мирно и военно време, и структурите по чл. 50, ал. 2 от Закона за отбраната и въоръжените сили на Република България на други сили от системата за национална сигурност на Република България във военно време.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5A968B2-1A5F-0C4A-2AE9-511D9599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99328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527322" cy="37375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3.4. </a:t>
            </a:r>
            <a:r>
              <a:rPr lang="bg-BG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Ръководители на структурите по чл. 50, ал. 2 от ЗОВС на РБ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D138594-C68F-F12B-71F1-54B899F1AC3A}"/>
              </a:ext>
            </a:extLst>
          </p:cNvPr>
          <p:cNvSpPr txBox="1"/>
          <p:nvPr/>
        </p:nvSpPr>
        <p:spPr>
          <a:xfrm>
            <a:off x="902677" y="4095888"/>
            <a:ext cx="10527322" cy="1208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Ръководителите на структурите по чл. 50, ал. 2 от Закона за отбраната и въоръжените сили на Република България съгласувано с министъра на отбраната предлагат на Министерския съвет структури и численост за включване във въоръжените сили във военно време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buFont typeface="Arial" panose="020B0604020202020204" pitchFamily="34" charset="0"/>
              <a:buChar char="•"/>
            </a:pP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2DF06CE1-A339-F9B0-2371-3CD18669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13" y="1561033"/>
            <a:ext cx="2143125" cy="2143125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3899ED7-3918-A784-3B84-97A8D59DA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77" y="1870869"/>
            <a:ext cx="1592744" cy="1236719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9377F02-468F-9DE0-B9F5-6EDE6E317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91" y="1833341"/>
            <a:ext cx="1500448" cy="1500448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741AA87-7B5F-171A-A6C8-3D5CC427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214" y="1919040"/>
            <a:ext cx="1525758" cy="1427110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A1DF765F-658D-4AA7-2E70-7B9B6A620C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92" r="22127"/>
          <a:stretch/>
        </p:blipFill>
        <p:spPr>
          <a:xfrm>
            <a:off x="10105147" y="1965205"/>
            <a:ext cx="1161737" cy="1236719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F19313E1-510B-2ECD-DB86-CB55DCB0A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3012" y="1870949"/>
            <a:ext cx="1284983" cy="1320677"/>
          </a:xfrm>
          <a:prstGeom prst="rect">
            <a:avLst/>
          </a:prstGeom>
        </p:spPr>
      </p:pic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D30A3B9-C016-CD01-6873-3EA71BE3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A9377E-99C7-D0D3-379F-CE6C7930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86778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527322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3.5. Областни управители и кметовете на общини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D138594-C68F-F12B-71F1-54B899F1AC3A}"/>
              </a:ext>
            </a:extLst>
          </p:cNvPr>
          <p:cNvSpPr txBox="1"/>
          <p:nvPr/>
        </p:nvSpPr>
        <p:spPr>
          <a:xfrm>
            <a:off x="6233502" y="1858779"/>
            <a:ext cx="5196495" cy="4171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подпомагат воденето на военния отчет на българските граждани и техниката, осигуряват оповестяването и доставянето на запасни и техника-запас, в съответствие с дейностите и задачите, определени с акт на Министерския съвет;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предоставят помещения и осигуряват в административно отношение дейността на органите за водене на военния отчет;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ежегодно изготвят предложения до министъра на отбраната за обучение на техни ръководни кадри и служители по въпросите, свързани с резерва. 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 descr="Картина, която съдържа текст, сигнализация, Шрифт, Реклама&#10;&#10;Описанието е генерирано автоматично">
            <a:extLst>
              <a:ext uri="{FF2B5EF4-FFF2-40B4-BE49-F238E27FC236}">
                <a16:creationId xmlns:a16="http://schemas.microsoft.com/office/drawing/2014/main" id="{C2C17B71-D88B-5EED-65CF-6DDBDD797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83"/>
          <a:stretch/>
        </p:blipFill>
        <p:spPr>
          <a:xfrm>
            <a:off x="902677" y="1976718"/>
            <a:ext cx="5330826" cy="3886200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CAE46F3E-7FDF-96B4-CDA2-33451944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21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E4C3E-50E8-2BDB-5301-0C2907D1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871982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D138594-C68F-F12B-71F1-54B899F1AC3A}"/>
              </a:ext>
            </a:extLst>
          </p:cNvPr>
          <p:cNvSpPr txBox="1"/>
          <p:nvPr/>
        </p:nvSpPr>
        <p:spPr>
          <a:xfrm>
            <a:off x="4724184" y="1563347"/>
            <a:ext cx="6705814" cy="480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Централно военно окръжие е военно формирование на пряко подчинение на министъра на отбраната, юридическо лице на бюджетна издръжка към министъра на отбраната със задачи по водене на отчета, оповестяване и доставяне на резерва и планиране на индивидуалната военна подготовка на запаса.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Към Централното военно окръжие се създават подчинени териториални структури - военни окръжия, които са органи за водене на военния отчет по този закон. </a:t>
            </a:r>
          </a:p>
          <a:p>
            <a:pPr indent="457200" algn="just">
              <a:lnSpc>
                <a:spcPct val="114000"/>
              </a:lnSpc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Устройството и дейността на Централното военно окръжие се определят с този закон, с плана за развитие на въоръжените сили и с акт на министъра на отбраната. За изпълнение на възложените му правомощия Централното военно окръжие изгражда, поддържа и използва информационни фондове. 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 descr="Картина, която съдържа емблема, значка, символ, лого&#10;&#10;Описанието е генерирано автоматично">
            <a:extLst>
              <a:ext uri="{FF2B5EF4-FFF2-40B4-BE49-F238E27FC236}">
                <a16:creationId xmlns:a16="http://schemas.microsoft.com/office/drawing/2014/main" id="{65917AAB-74B5-11EA-882E-9BDD36F57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1757179"/>
            <a:ext cx="3821507" cy="3804523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439BCB97-968E-CAD3-50A7-41204C48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22</a:t>
            </a:r>
            <a:endParaRPr lang="en-GB" dirty="0"/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D4FC4F16-39D0-E8BA-00B7-C77044559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77" y="1175695"/>
            <a:ext cx="10527322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3.6. Централно военно окръжие</a:t>
            </a: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943CFB-E199-E6DE-AA1A-5EA6E480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2975986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47183" y="1001682"/>
            <a:ext cx="11213123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Военен отчет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D138594-C68F-F12B-71F1-54B899F1AC3A}"/>
              </a:ext>
            </a:extLst>
          </p:cNvPr>
          <p:cNvSpPr txBox="1"/>
          <p:nvPr/>
        </p:nvSpPr>
        <p:spPr>
          <a:xfrm>
            <a:off x="4863355" y="1463089"/>
            <a:ext cx="7098322" cy="480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Военният отчет на българските граждани и техниката се води от органите по военния отчет. Военният отчет на гражданите се води по постоянния им адрес, а на техниката - по постоянния адрес на собственика и. На военен отчет се водят: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резервистите и техниката-резерв;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запасните и техниката-запас.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Пределната възраст за водене на военен отчет на резервистите и запасните с военна подготовка е: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 войниците (матросите) - 55 години;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 сержантите (старшините), офицерските кандидати и младшите офицери - 60 години;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 старшите офицери - 62 години;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 офицерите с висши военни звания - 65 години.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Пределната възраст за водене на военен отчет на запасните без военна подготовка е 55 години.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Картина 4" descr="Картина, която съдържа книга, досие, стационарен, Хартиен продукт&#10;&#10;Описанието е генерирано автоматично">
            <a:extLst>
              <a:ext uri="{FF2B5EF4-FFF2-40B4-BE49-F238E27FC236}">
                <a16:creationId xmlns:a16="http://schemas.microsoft.com/office/drawing/2014/main" id="{C27FAD60-233E-A4D1-839D-A67811A6F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3" y="2381706"/>
            <a:ext cx="4111628" cy="2965618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6333DE06-8A41-03AD-2118-2F66FDC4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26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9A2EDE-744A-1CD9-5A27-56B62D9F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336215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94847" y="961443"/>
            <a:ext cx="11223530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4.1.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Водене на военен отчет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27</a:t>
            </a:r>
            <a:endParaRPr lang="en-GB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D138594-C68F-F12B-71F1-54B899F1AC3A}"/>
              </a:ext>
            </a:extLst>
          </p:cNvPr>
          <p:cNvSpPr txBox="1"/>
          <p:nvPr/>
        </p:nvSpPr>
        <p:spPr>
          <a:xfrm>
            <a:off x="5217459" y="1505668"/>
            <a:ext cx="6600918" cy="480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Задълженията по военния отчет на българските граждани се прекратяват при: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навършване на пределна възраст за водене на военен отчет;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настъпила негодност за военновременна служба, установена при условията и по реда, определени с акта на министъра на отбраната по чл. 141, ал. 2 от Закона за отбраната и въоръжените сили на Република България;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приемане на военна служба;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възникване на служебно или трудово правоотношение със структура по чл. 50, ал. 2 от Закона за отбраната и въоръжените сили на Република България;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освобождаване или лишаване от българско гражданство;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смърт.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Картина 3" descr="Картина, която съдържа текст, изкуство, човек, офис принадлежности&#10;&#10;Описанието е генерирано автоматично">
            <a:extLst>
              <a:ext uri="{FF2B5EF4-FFF2-40B4-BE49-F238E27FC236}">
                <a16:creationId xmlns:a16="http://schemas.microsoft.com/office/drawing/2014/main" id="{96C7E7BC-AE04-9F8E-DA4D-0ABA91087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7" y="2159818"/>
            <a:ext cx="4435180" cy="295141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CFFF1E5-569D-2A47-5993-1A228205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383768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973946"/>
            <a:ext cx="10527322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4.2. Задължения по военния отчет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28</a:t>
            </a:r>
            <a:endParaRPr lang="en-GB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473E4264-0964-A4D3-D106-7BDBB094AF34}"/>
              </a:ext>
            </a:extLst>
          </p:cNvPr>
          <p:cNvSpPr txBox="1"/>
          <p:nvPr/>
        </p:nvSpPr>
        <p:spPr>
          <a:xfrm>
            <a:off x="902678" y="1566612"/>
            <a:ext cx="5073610" cy="4484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Резервистът е длъжен: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да съхранява и пази от повреждане и изгубване военноотчетните си документи;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при извикване за справка да се яви лично;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изгубване/кражба на военноотчетни документи да се яв</a:t>
            </a:r>
            <a:r>
              <a:rPr lang="bg-BG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за издаване на нови</a:t>
            </a: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при промяна на постоянния или на настоящия адрес да уведоми;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при напускане на страната да уведоми;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при всяка трайна промяна в здравословното състояние да уведоми;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да уведоми органите по военния отчет за всяка промяна, настъпила в трудовото или служебното му правоотношение, в 30-дневен срок от настъпването и.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 descr="Картина, която съдържа човек, Човешко лице, военна униформа, войник&#10;&#10;Описанието е генерирано автоматично">
            <a:extLst>
              <a:ext uri="{FF2B5EF4-FFF2-40B4-BE49-F238E27FC236}">
                <a16:creationId xmlns:a16="http://schemas.microsoft.com/office/drawing/2014/main" id="{CE18908C-AE75-996F-C2A1-B27AD63BA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714" y="1547724"/>
            <a:ext cx="5214284" cy="450345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173616-287C-52ED-D0F8-EC034616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345620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91791" y="994185"/>
            <a:ext cx="10527322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4.3.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Мобилизационно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назначени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29</a:t>
            </a:r>
            <a:endParaRPr lang="en-GB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806E379-5BCD-9E91-21E6-DA9717CACFDA}"/>
              </a:ext>
            </a:extLst>
          </p:cNvPr>
          <p:cNvSpPr txBox="1"/>
          <p:nvPr/>
        </p:nvSpPr>
        <p:spPr>
          <a:xfrm>
            <a:off x="5936106" y="1537373"/>
            <a:ext cx="5483007" cy="4522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Запасните и техниката запас могат да имат или да нямат мобилизационно назначение.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Мобилизационното назначение представлява: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определената длъжност, която запасният заема по длъжностните разписания или </a:t>
            </a:r>
            <a:r>
              <a:rPr lang="bg-BG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щатове</a:t>
            </a: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военно време, посочена в повиквателната заповед;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определената техника-запас за комплектуване на формированията от въоръжените сили и структурите по чл. 50, ал. 2 от Закона за отбраната и въоръжените сили на Република България по длъжностните разписания или </a:t>
            </a:r>
            <a:r>
              <a:rPr lang="bg-BG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щатове</a:t>
            </a:r>
            <a:r>
              <a:rPr lang="bg-BG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военно време, посочена в повиквателната заповед.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26A99B1-C439-87F1-5246-9C120DCA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91" y="1949824"/>
            <a:ext cx="4823615" cy="369794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45E48B-AC5A-EA1A-1DC7-C41ACEF9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311140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806E379-5BCD-9E91-21E6-DA9717CACFDA}"/>
              </a:ext>
            </a:extLst>
          </p:cNvPr>
          <p:cNvSpPr txBox="1"/>
          <p:nvPr/>
        </p:nvSpPr>
        <p:spPr>
          <a:xfrm>
            <a:off x="605118" y="1422345"/>
            <a:ext cx="6279776" cy="480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Запасният с мобилизационно назначение е длъжен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оповестяване да се яви в срок и на място, определени в повиквателната заповед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уведоми органите по военния отчет при трайна промяна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здравословното състояние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напускане на страната за повече от 6 месеца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при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ползване на отпуск поради бременност, раждане или осиновяване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отпуск за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отглеждане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повикване да се яви в органите по военния отчет, където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 води на отчет;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промяна на постоянния адрес или на настоящия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съхранява и пази от повреждане и изгубване военноотчетните си документи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 descr="Картина, която съдържа книга, стационарен, бележник, дизайн&#10;&#10;Описанието е генерирано автоматично">
            <a:extLst>
              <a:ext uri="{FF2B5EF4-FFF2-40B4-BE49-F238E27FC236}">
                <a16:creationId xmlns:a16="http://schemas.microsoft.com/office/drawing/2014/main" id="{4417D957-B180-98E5-79C7-2F22852D4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58279"/>
            <a:ext cx="4343398" cy="3208095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36A34F6F-B16F-1EF3-7362-F2A86B4A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30</a:t>
            </a:r>
            <a:endParaRPr lang="en-GB" dirty="0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2E091CC1-BB90-9AD4-E0EC-FF4DE394F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94" y="979538"/>
            <a:ext cx="10717304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4.3.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Мобилизационно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назначени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367F02-79B3-428A-CE21-EE52D4EB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7725918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806E379-5BCD-9E91-21E6-DA9717CACFDA}"/>
              </a:ext>
            </a:extLst>
          </p:cNvPr>
          <p:cNvSpPr txBox="1"/>
          <p:nvPr/>
        </p:nvSpPr>
        <p:spPr>
          <a:xfrm>
            <a:off x="6096000" y="1379648"/>
            <a:ext cx="5333997" cy="4171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Запасният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без мобилизационно назначение е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длъжен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трайна промяна в здравословното състояние, водещо до негодност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военновременна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служба,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 уведоми органите по военния отчет в едномесечен срок от настъпването на промяната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-при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повикване да се яви в органите по военния отчет, където се води на отчет, включително да получи повиквателна заповед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съгласно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чл. 61, ал. 2;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съхранява и пази от повреждане и изгубване военноотчетните си документи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 descr="Картина, която съдържа текст, Хартиен продукт, стационарен, хартия&#10;&#10;Описанието е генерирано автоматично">
            <a:extLst>
              <a:ext uri="{FF2B5EF4-FFF2-40B4-BE49-F238E27FC236}">
                <a16:creationId xmlns:a16="http://schemas.microsoft.com/office/drawing/2014/main" id="{872EAEE9-D8EE-4AB7-56A3-8F0E417F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2478" y="1437279"/>
            <a:ext cx="3395225" cy="5094828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C828D592-7A61-A0B6-5C66-38F8E078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31</a:t>
            </a:r>
            <a:endParaRPr lang="en-GB" dirty="0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D0F4434C-A90E-DFE2-6998-D2E09343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94" y="979538"/>
            <a:ext cx="10717304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4.3.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Мобилизационно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назначени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9E200-BCA0-EAC4-989E-934ADABB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196925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806E379-5BCD-9E91-21E6-DA9717CACFDA}"/>
              </a:ext>
            </a:extLst>
          </p:cNvPr>
          <p:cNvSpPr txBox="1"/>
          <p:nvPr/>
        </p:nvSpPr>
        <p:spPr>
          <a:xfrm>
            <a:off x="6096000" y="1545027"/>
            <a:ext cx="5468471" cy="480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Собственикът на техниката-резерв е длъжен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 уведоми органите по военния отчет за всяка промяна в собствеността, регистрацията и местопребиваването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всяка единица техника;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уведоми в 30-дневен срок органите по военния отчет за всяка промяна в техническото състояние на техниката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повикване да се яви в органите по военния отчет, където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 води на отчет;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случаите, когато единицата техника напуска страната за повече от 6 месеца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осигурява условия за провеждане преглед на готовността за предоставяне на техниката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-резерв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 descr="Картина, която съдържа превозно средство, на открито, Сухопътно превозно средство, колело&#10;&#10;Описанието е генерирано автоматично">
            <a:extLst>
              <a:ext uri="{FF2B5EF4-FFF2-40B4-BE49-F238E27FC236}">
                <a16:creationId xmlns:a16="http://schemas.microsoft.com/office/drawing/2014/main" id="{BE5EC2BE-8E1E-3777-A5D3-9D6178354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0" y="1823305"/>
            <a:ext cx="5075000" cy="3806250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712C7B58-79FE-5280-9E76-06112651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32</a:t>
            </a:r>
            <a:endParaRPr lang="en-GB" dirty="0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BED55361-7E0B-F582-C4D0-A85D6B0D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94" y="979538"/>
            <a:ext cx="10717304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4.3.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Мобилизационно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назначени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383686-53A0-4185-77EE-128310C6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1261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62001" y="927531"/>
            <a:ext cx="1069144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Комплектуване на </a:t>
            </a: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резерва на въоръжените сили на Република България 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</a:t>
            </a:r>
            <a:endParaRPr lang="en-GB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2F820668-4C8F-C3D9-645E-03E73AD075B3}"/>
              </a:ext>
            </a:extLst>
          </p:cNvPr>
          <p:cNvSpPr txBox="1"/>
          <p:nvPr/>
        </p:nvSpPr>
        <p:spPr>
          <a:xfrm>
            <a:off x="6370820" y="1420773"/>
            <a:ext cx="5082627" cy="4171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Доброволен принцип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Доброволният принцип се прилага за български граждани, които са изявили желание да служат в резерва или да предоставят техника за определен период от време при условия и по ред, определени със закона за резерва на ВС на РБ и със сключен договор. За срока на действие на договора българските граждани придобиват статус на резервисти, а техниката - статус на техника-резерв. На доброволен принцип се провежда и подготовката на гражданите за защита на отечеството. </a:t>
            </a:r>
          </a:p>
        </p:txBody>
      </p:sp>
      <p:pic>
        <p:nvPicPr>
          <p:cNvPr id="7" name="Картина 6" descr="Картина, която съдържа дрехи, човек, на открито, мъж&#10;&#10;Описанието е генерирано автоматично">
            <a:extLst>
              <a:ext uri="{FF2B5EF4-FFF2-40B4-BE49-F238E27FC236}">
                <a16:creationId xmlns:a16="http://schemas.microsoft.com/office/drawing/2014/main" id="{6EA18C07-5033-455B-3271-408C7B84B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733716"/>
            <a:ext cx="5461405" cy="3635735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6586B4A-009A-7A4E-A89A-CB400781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1507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58732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806E379-5BCD-9E91-21E6-DA9717CACFDA}"/>
              </a:ext>
            </a:extLst>
          </p:cNvPr>
          <p:cNvSpPr txBox="1"/>
          <p:nvPr/>
        </p:nvSpPr>
        <p:spPr>
          <a:xfrm>
            <a:off x="271935" y="1330776"/>
            <a:ext cx="7118216" cy="480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Собственикът на техниката-запас с мобилизационно назначение е длъжен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оповестяване да достави техниката в експлоатационна изправност в срок и на място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уведоми органите по военния отчет за всяка промяна в собствеността, регистрацията и местопребиваването на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всяка единица техника;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напускане на страната за повече от 6 месеца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уведоми в 30-дневен срок органите по военния отчет за всяка промяна в техническото състояние на техниката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да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осигурява условия за провеждане преглед на готовността на техниката-запас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Собственикът на техниката-запас без мобилизационно назначение е длъжен да се яви в органите по военния отчет при повикване и за получаване на повиквателна заповед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Картина 2" descr="Картина, която съдържа превозно средство, на открито, Сухопътно превозно средство, небе&#10;&#10;Описанието е генерирано автоматично">
            <a:extLst>
              <a:ext uri="{FF2B5EF4-FFF2-40B4-BE49-F238E27FC236}">
                <a16:creationId xmlns:a16="http://schemas.microsoft.com/office/drawing/2014/main" id="{F469DEA4-61EF-0A00-A08F-53FD144AB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3437" y="2053652"/>
            <a:ext cx="3950660" cy="3207011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C77C0C2F-67A9-5B6C-1122-33FE63B3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33</a:t>
            </a:r>
            <a:endParaRPr lang="en-GB" dirty="0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324A8522-E29B-C0FE-4501-949484991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94" y="979538"/>
            <a:ext cx="10717304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4.3.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Мобилизационно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назначени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DD1351-6D10-7AAA-0C79-68DA0F4E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976413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76518" y="938202"/>
            <a:ext cx="11055872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Административнонаказателни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разпоредби</a:t>
            </a:r>
            <a:endParaRPr lang="bg-BG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806E379-5BCD-9E91-21E6-DA9717CACFDA}"/>
              </a:ext>
            </a:extLst>
          </p:cNvPr>
          <p:cNvSpPr txBox="1"/>
          <p:nvPr/>
        </p:nvSpPr>
        <p:spPr>
          <a:xfrm>
            <a:off x="376518" y="1440888"/>
            <a:ext cx="6279776" cy="480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Длъжностно лице, което не изпълни задължение, възложено му с със закона за резерва на въоръжените сили на Р България се наказва с глоба от 270 до 1800 лв.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Запасен,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който не изпълни свое задължение, се наказва с глоба от 270 до 1000 лв.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Собственик на техника-запас, който не изпълни свое задължение, се наказва с глоба от 270 до 1500 лв.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457200" algn="just">
              <a:lnSpc>
                <a:spcPct val="114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 изгубване или унищожаване на военноотчетен документ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Нарушенията по закона за резерва на въоръжените сили на Р България, се установяват с актове</a:t>
            </a:r>
            <a:r>
              <a:rPr lang="bg-B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14000"/>
              </a:lnSpc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Наказателните постановления се издават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началника на Централното военно окръжие или от оправомощени от него длъжностни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лица. 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Картина 2" descr="Картина, която съдържа текст, Банкнота, Пари в брой, пари&#10;&#10;Описанието е генерирано автоматично">
            <a:extLst>
              <a:ext uri="{FF2B5EF4-FFF2-40B4-BE49-F238E27FC236}">
                <a16:creationId xmlns:a16="http://schemas.microsoft.com/office/drawing/2014/main" id="{5BD8CB74-B3D3-D1A2-58CA-38D422B37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71" y="1883739"/>
            <a:ext cx="4516119" cy="3918370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7BF70DEC-54AB-D42A-08E0-F93B5618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34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9AF4D2-4333-C50C-881A-72A86937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77519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14404" y="983203"/>
            <a:ext cx="10527322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806E379-5BCD-9E91-21E6-DA9717CACFDA}"/>
              </a:ext>
            </a:extLst>
          </p:cNvPr>
          <p:cNvSpPr txBox="1"/>
          <p:nvPr/>
        </p:nvSpPr>
        <p:spPr>
          <a:xfrm>
            <a:off x="6096000" y="1708811"/>
            <a:ext cx="5345726" cy="417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условията на професионална армия е наложително търсенето на нови подходи за формиране, изграждане, ръководство и управление, използване и подготовка на резерва от човешки ресурси и техника на въоръжените сили. В този контекст, резерва на въоръжените сили е необходим за своевременно предоставяне на подготвен личен състав и техника, с които при необходимост да нарастват способностите на формированията от въоръжените сили за изпълнение на техните задачи както в мирно, така и във военно време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 descr="Картина, която съдържа дрехи, Военна организация, военна униформа, Военнослужещ&#10;&#10;Описанието е генерирано автоматично">
            <a:extLst>
              <a:ext uri="{FF2B5EF4-FFF2-40B4-BE49-F238E27FC236}">
                <a16:creationId xmlns:a16="http://schemas.microsoft.com/office/drawing/2014/main" id="{FDBAE10F-386B-9C07-F1DA-75518AF8A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"/>
          <a:stretch/>
        </p:blipFill>
        <p:spPr>
          <a:xfrm>
            <a:off x="596446" y="1855911"/>
            <a:ext cx="5345726" cy="3878288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F770208F-402A-3357-C829-353C344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35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D851F7-7A27-17FE-3FF9-A0BE09DA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337969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6B541-11EC-4C09-A941-93A44648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4166"/>
            <a:ext cx="3581400" cy="365125"/>
          </a:xfrm>
        </p:spPr>
        <p:txBody>
          <a:bodyPr/>
          <a:lstStyle/>
          <a:p>
            <a:fld id="{309220AF-99D2-4088-BF11-A2536404386D}" type="slidenum">
              <a:rPr lang="en-GB" sz="1400" b="1" smtClean="0">
                <a:solidFill>
                  <a:schemeClr val="tx1"/>
                </a:solidFill>
              </a:rPr>
              <a:pPr/>
              <a:t>33</a:t>
            </a:fld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F0801-9984-4F30-89C9-0D2E68212825}"/>
              </a:ext>
            </a:extLst>
          </p:cNvPr>
          <p:cNvSpPr txBox="1"/>
          <p:nvPr/>
        </p:nvSpPr>
        <p:spPr>
          <a:xfrm>
            <a:off x="3543088" y="3756801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kumimoji="0" lang="bg-BG" sz="2800" b="1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62BED8CF-092C-13FA-43D1-6E2C44318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83" y="1411357"/>
            <a:ext cx="3854167" cy="458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57E62DCA-4C83-D3A4-306E-A0FFA0C06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03" y="1411358"/>
            <a:ext cx="4380414" cy="458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B8CFBD2-AB9B-3037-FFB3-6AE46FF458AE}"/>
              </a:ext>
            </a:extLst>
          </p:cNvPr>
          <p:cNvSpPr txBox="1">
            <a:spLocks/>
          </p:cNvSpPr>
          <p:nvPr/>
        </p:nvSpPr>
        <p:spPr>
          <a:xfrm>
            <a:off x="4038599" y="6400086"/>
            <a:ext cx="4174671" cy="4579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u="sng"/>
              <a:t>Национален военен университет „Васил Левски“</a:t>
            </a:r>
            <a:r>
              <a:rPr lang="bg-BG"/>
              <a:t> Некласифицирана</a:t>
            </a:r>
            <a:r>
              <a:rPr lang="ru-RU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694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4</a:t>
            </a:r>
            <a:endParaRPr lang="en-GB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2F820668-4C8F-C3D9-645E-03E73AD075B3}"/>
              </a:ext>
            </a:extLst>
          </p:cNvPr>
          <p:cNvSpPr txBox="1"/>
          <p:nvPr/>
        </p:nvSpPr>
        <p:spPr>
          <a:xfrm>
            <a:off x="6775938" y="1733716"/>
            <a:ext cx="4689231" cy="3527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Задължителен принцип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Задължителният принцип се прилага за български граждани, които не са със статус на резервисти, но имат военна или друга специална подготовка или притежават техника и могат да получат мобилизационно назначение. При този случай гражданите придобиват статус на запасни, а техниката - статус на техника-запас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 descr="Картина, която съдържа дрехи, човек, на открито, мъж&#10;&#10;Описанието е генерирано автоматично">
            <a:extLst>
              <a:ext uri="{FF2B5EF4-FFF2-40B4-BE49-F238E27FC236}">
                <a16:creationId xmlns:a16="http://schemas.microsoft.com/office/drawing/2014/main" id="{6EA18C07-5033-455B-3271-408C7B84B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733716"/>
            <a:ext cx="5461405" cy="3635735"/>
          </a:xfrm>
          <a:prstGeom prst="rect">
            <a:avLst/>
          </a:prstGeom>
        </p:spPr>
      </p:pic>
      <p:sp>
        <p:nvSpPr>
          <p:cNvPr id="4" name="Text Box 24">
            <a:extLst>
              <a:ext uri="{FF2B5EF4-FFF2-40B4-BE49-F238E27FC236}">
                <a16:creationId xmlns:a16="http://schemas.microsoft.com/office/drawing/2014/main" id="{EFF3E353-E8FB-B487-A768-349D03F28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927531"/>
            <a:ext cx="1069144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Комплектуване на </a:t>
            </a: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резерва на въоръжените сили на Република България 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C086-45C9-6A9C-22B2-9C926F90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04992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5</a:t>
            </a:r>
            <a:endParaRPr lang="en-GB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3DFF5FE-870F-7C74-1BBA-F1FB7AFAB2D6}"/>
              </a:ext>
            </a:extLst>
          </p:cNvPr>
          <p:cNvSpPr txBox="1"/>
          <p:nvPr/>
        </p:nvSpPr>
        <p:spPr>
          <a:xfrm>
            <a:off x="788911" y="1693888"/>
            <a:ext cx="56529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Резервът на въоръжените сили на Република България включва доброволен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 и запас.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Доброволният резерв изпълнява задачи по комплектуване с резервисти и техника-резерв по длъжностни разписания за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мирно и за </a:t>
            </a: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военно време на:</a:t>
            </a:r>
          </a:p>
          <a:p>
            <a:pPr indent="457200"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военните формирования от Българската армия и структури на пряко подчинение на министъра на отбраната - за изпълнението на задачи по отбраната на страната и други задачи по защита на националната сигурност; </a:t>
            </a:r>
          </a:p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военните формирования от въоръжените сили - за участие в операции и мисии извън територията на Република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България в мирно </a:t>
            </a: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време. </a:t>
            </a:r>
          </a:p>
        </p:txBody>
      </p:sp>
      <p:pic>
        <p:nvPicPr>
          <p:cNvPr id="4" name="Картина 3" descr="Картина, която съдържа транспорт, военно превозно средство, на открито, Бойна машина&#10;&#10;Описанието е генерирано автоматично">
            <a:extLst>
              <a:ext uri="{FF2B5EF4-FFF2-40B4-BE49-F238E27FC236}">
                <a16:creationId xmlns:a16="http://schemas.microsoft.com/office/drawing/2014/main" id="{58B2C0A3-6B41-CFFE-0C3D-96D04BBDC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1" y="2017985"/>
            <a:ext cx="4732658" cy="3105807"/>
          </a:xfrm>
          <a:prstGeom prst="rect">
            <a:avLst/>
          </a:prstGeom>
        </p:spPr>
      </p:pic>
      <p:sp>
        <p:nvSpPr>
          <p:cNvPr id="3" name="Text Box 24">
            <a:extLst>
              <a:ext uri="{FF2B5EF4-FFF2-40B4-BE49-F238E27FC236}">
                <a16:creationId xmlns:a16="http://schemas.microsoft.com/office/drawing/2014/main" id="{3D816EED-E340-4FC7-3D96-DE4A80D7A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927531"/>
            <a:ext cx="1069144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Комплектуване на </a:t>
            </a:r>
            <a:r>
              <a:rPr lang="bg-B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резерва на въоръжените сили на Република България 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FD3104-C8FC-721C-97CD-5E38C5FE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13342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61999" y="977245"/>
            <a:ext cx="1038664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1.2. Задачи на резерва на въоръжените сили на Република </a:t>
            </a:r>
            <a:r>
              <a:rPr lang="bg-BG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bg-BG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ългария 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7E6C5F2E-EAF3-3A39-E764-714A78C5566C}"/>
              </a:ext>
            </a:extLst>
          </p:cNvPr>
          <p:cNvSpPr txBox="1"/>
          <p:nvPr/>
        </p:nvSpPr>
        <p:spPr>
          <a:xfrm>
            <a:off x="5785945" y="1500851"/>
            <a:ext cx="53627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Запасът изпълнява задачи за: </a:t>
            </a:r>
          </a:p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омплектуване със запасни и техника-запас на военните формирования от въоръжените сили на Република България за военно време; </a:t>
            </a:r>
          </a:p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оддържане на </a:t>
            </a:r>
            <a:r>
              <a:rPr lang="bg-B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комплектуваността</a:t>
            </a: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със запасни и техника-запас на военните формирования от въоръжените сили при продължителни военни действия във военно време; </a:t>
            </a:r>
          </a:p>
          <a:p>
            <a:pPr indent="457200" algn="just"/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омплектуване на структури по чл. 50, ал. 2 от Закона за отбраната и въоръжените сили на Република България за други сили от системата за национална сигурност на Република България за военно време. </a:t>
            </a:r>
          </a:p>
        </p:txBody>
      </p:sp>
      <p:pic>
        <p:nvPicPr>
          <p:cNvPr id="4" name="Картина 3" descr="Картина, която съдържа на открито, Военна организация, армия, Войска&#10;&#10;Описанието е генерирано автоматично">
            <a:extLst>
              <a:ext uri="{FF2B5EF4-FFF2-40B4-BE49-F238E27FC236}">
                <a16:creationId xmlns:a16="http://schemas.microsoft.com/office/drawing/2014/main" id="{BE1AD142-5469-B024-58C5-8819DB3C5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969370"/>
            <a:ext cx="5023946" cy="3387779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A39E6942-F7A5-4CE7-D95B-D6379C2A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6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5965-84A4-0C16-9896-BE42B4BB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883355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245968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Служба на българските граждани в резерва</a:t>
            </a:r>
            <a:endParaRPr lang="bg-BG" altLang="bg-BG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7</a:t>
            </a:r>
            <a:endParaRPr lang="en-GB" dirty="0"/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8A1BFBC-9154-DA02-58A5-2401DA9BCCC9}"/>
              </a:ext>
            </a:extLst>
          </p:cNvPr>
          <p:cNvSpPr txBox="1"/>
          <p:nvPr/>
        </p:nvSpPr>
        <p:spPr>
          <a:xfrm>
            <a:off x="6367094" y="2005909"/>
            <a:ext cx="4781551" cy="290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Службата на българските граждани в резерва е служба с особено предназначение, която се изпълнява по смисъла на закона за резерва въоръжените сили на Република България и на  актовете за прилагането му.  Службата в резерва в мирно време е служба в доброволния резерв и служба в запаса.</a:t>
            </a:r>
          </a:p>
        </p:txBody>
      </p:sp>
      <p:pic>
        <p:nvPicPr>
          <p:cNvPr id="12" name="Картина 11" descr="Картина, която съдържа дрехи, човек, обувка, обувки&#10;&#10;Описанието е генерирано автоматично">
            <a:extLst>
              <a:ext uri="{FF2B5EF4-FFF2-40B4-BE49-F238E27FC236}">
                <a16:creationId xmlns:a16="http://schemas.microsoft.com/office/drawing/2014/main" id="{ED49F5D0-4B56-F246-8B9D-FE94578A3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"/>
          <a:stretch/>
        </p:blipFill>
        <p:spPr>
          <a:xfrm>
            <a:off x="1042621" y="2005909"/>
            <a:ext cx="4781551" cy="3314465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957C6B6-BBCA-6FD6-208B-B7FF0B12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78742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245968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Служба на българските граждани в резерва</a:t>
            </a:r>
            <a:endParaRPr lang="bg-BG" altLang="bg-BG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а 1">
            <a:extLst>
              <a:ext uri="{FF2B5EF4-FFF2-40B4-BE49-F238E27FC236}">
                <a16:creationId xmlns:a16="http://schemas.microsoft.com/office/drawing/2014/main" id="{17B98CF6-FBF6-5E95-B412-C3441E7DE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209686"/>
              </p:ext>
            </p:extLst>
          </p:nvPr>
        </p:nvGraphicFramePr>
        <p:xfrm>
          <a:off x="2684205" y="1828800"/>
          <a:ext cx="7166077" cy="398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81B23752-7515-3EDB-9369-71E3E29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8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BBCD74-C79C-8B3A-C2DD-08911BFC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19862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487745" y="2778124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02677" y="1175695"/>
            <a:ext cx="10245968" cy="40011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ктивна служба</a:t>
            </a:r>
            <a:endParaRPr lang="bg-BG" altLang="bg-BG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8A1BFBC-9154-DA02-58A5-2401DA9BCCC9}"/>
              </a:ext>
            </a:extLst>
          </p:cNvPr>
          <p:cNvSpPr txBox="1"/>
          <p:nvPr/>
        </p:nvSpPr>
        <p:spPr>
          <a:xfrm>
            <a:off x="6414862" y="2308466"/>
            <a:ext cx="4781551" cy="290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bg-B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Активната служба включва период от време, през който резервистът и техниката-резерв са извикани за изпълнение на задачи в състава на военните формирования от въоръжените сили или за придобиване на военна подготовка, за обучение в курсове за придобиване и повишаване на квалификацията или за преквалификация. </a:t>
            </a:r>
          </a:p>
        </p:txBody>
      </p:sp>
      <p:pic>
        <p:nvPicPr>
          <p:cNvPr id="3" name="Картина 2" descr="Картина, която съдържа човек, Човешко лице, Военна организация, на от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D216647C-1522-4F05-FE66-DF72A1B68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7" y="2308466"/>
            <a:ext cx="5100413" cy="2966567"/>
          </a:xfrm>
          <a:prstGeom prst="rect">
            <a:avLst/>
          </a:prstGeom>
        </p:spPr>
      </p:pic>
      <p:sp>
        <p:nvSpPr>
          <p:cNvPr id="2" name="Контейнер за номер на слайда 3">
            <a:extLst>
              <a:ext uri="{FF2B5EF4-FFF2-40B4-BE49-F238E27FC236}">
                <a16:creationId xmlns:a16="http://schemas.microsoft.com/office/drawing/2014/main" id="{69F83D28-A02E-73D1-6866-8FF4CE10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9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EC452B-D0AB-D027-CF12-BFED48E4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00086"/>
            <a:ext cx="4174671" cy="457914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u="sng" dirty="0"/>
              <a:t>Национален военен университет „Васил Левски“</a:t>
            </a:r>
            <a:r>
              <a:rPr lang="bg-BG" dirty="0"/>
              <a:t>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30290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6341</Words>
  <Application>Microsoft Office PowerPoint</Application>
  <PresentationFormat>Широк екран</PresentationFormat>
  <Paragraphs>382</Paragraphs>
  <Slides>33</Slides>
  <Notes>33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Monotype Corsiva</vt:lpstr>
      <vt:lpstr>Times New Roman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</dc:title>
  <dc:creator/>
  <cp:lastModifiedBy/>
  <cp:revision>1</cp:revision>
  <dcterms:created xsi:type="dcterms:W3CDTF">2023-09-26T11:33:11Z</dcterms:created>
  <dcterms:modified xsi:type="dcterms:W3CDTF">2023-10-03T08:38:02Z</dcterms:modified>
</cp:coreProperties>
</file>