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88" r:id="rId2"/>
    <p:sldId id="765" r:id="rId3"/>
    <p:sldId id="766" r:id="rId4"/>
    <p:sldId id="768" r:id="rId5"/>
    <p:sldId id="771" r:id="rId6"/>
    <p:sldId id="773" r:id="rId7"/>
    <p:sldId id="778" r:id="rId8"/>
    <p:sldId id="781" r:id="rId9"/>
    <p:sldId id="784" r:id="rId10"/>
    <p:sldId id="789" r:id="rId11"/>
    <p:sldId id="792" r:id="rId12"/>
    <p:sldId id="797" r:id="rId13"/>
    <p:sldId id="798" r:id="rId14"/>
    <p:sldId id="800" r:id="rId15"/>
    <p:sldId id="806" r:id="rId16"/>
    <p:sldId id="808" r:id="rId17"/>
    <p:sldId id="814" r:id="rId18"/>
    <p:sldId id="813" r:id="rId19"/>
    <p:sldId id="738" r:id="rId2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F"/>
    <a:srgbClr val="FFE393"/>
    <a:srgbClr val="FF9933"/>
    <a:srgbClr val="FFFF99"/>
    <a:srgbClr val="0033CC"/>
    <a:srgbClr val="66FF66"/>
    <a:srgbClr val="FF3300"/>
    <a:srgbClr val="CC9900"/>
    <a:srgbClr val="FFFF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89700" autoAdjust="0"/>
  </p:normalViewPr>
  <p:slideViewPr>
    <p:cSldViewPr snapToGrid="0">
      <p:cViewPr varScale="1">
        <p:scale>
          <a:sx n="57" d="100"/>
          <a:sy n="57" d="100"/>
        </p:scale>
        <p:origin x="103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51063-1CBE-4C7A-B815-0002F5F490D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96855-8B24-4052-929B-021F07B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68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967DE-49A7-443D-BCF0-4566DA094BB7}" type="datetimeFigureOut">
              <a:rPr lang="en-GB" smtClean="0"/>
              <a:pPr/>
              <a:t>10/10/2024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F722C-C92F-4A0B-800C-A3D71103E10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0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noProof="0" dirty="0"/>
              <a:t>Уважаеми…………..</a:t>
            </a: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66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605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37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849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028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008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10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961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263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006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="0" noProof="0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11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47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239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349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179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10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219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85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90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92EF85-B08C-4109-9BD7-A3E944946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EEC062B-8402-47F7-A6CD-F82F5D6AFE17}" type="datetime1">
              <a:rPr lang="bg-BG" smtClean="0"/>
              <a:pPr/>
              <a:t>10.10.2024 г.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6C1207-88DB-465D-9133-CD1E5596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„Васил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8A9181-671C-4915-B292-4367A8CF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47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314A215-DE77-4AC0-8FCB-1D1CD4FF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4C3C6D43-6E0F-49BE-B03B-940F17E21D92}" type="datetime1">
              <a:rPr lang="bg-BG" smtClean="0"/>
              <a:pPr/>
              <a:t>10.10.2024 г.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D274B0C-C0C1-479C-BFCF-8B8854996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7882860-BAC2-4DAF-A259-3A07E43D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3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9B58756-84CA-4FCC-A301-B77EE68A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A64C468B-8CF3-4285-8E12-75B555337786}" type="datetime1">
              <a:rPr lang="bg-BG" smtClean="0"/>
              <a:pPr/>
              <a:t>10.10.2024 г.</a:t>
            </a:fld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3687148-6518-4E31-B535-904305F4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</a:t>
            </a:r>
            <a:endParaRPr lang="x-none" dirty="0"/>
          </a:p>
          <a:p>
            <a:r>
              <a:rPr lang="bg-BG" dirty="0"/>
              <a:t>Некласифицирана информация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D972420-1AE6-4A0C-A233-C8AEE798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4F0A116-FCC9-4DB6-8469-68771FA8D1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34150" y="63500"/>
            <a:ext cx="482824" cy="612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E88B19-6333-496D-AF84-0485E6A29A40}"/>
              </a:ext>
            </a:extLst>
          </p:cNvPr>
          <p:cNvCxnSpPr/>
          <p:nvPr userDrawn="1"/>
        </p:nvCxnSpPr>
        <p:spPr>
          <a:xfrm>
            <a:off x="88488" y="806243"/>
            <a:ext cx="12024000" cy="0"/>
          </a:xfrm>
          <a:prstGeom prst="line">
            <a:avLst/>
          </a:prstGeom>
          <a:ln w="63500" cmpd="tri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552451-8381-40F4-A4B8-1A15D4032D71}"/>
              </a:ext>
            </a:extLst>
          </p:cNvPr>
          <p:cNvCxnSpPr/>
          <p:nvPr userDrawn="1"/>
        </p:nvCxnSpPr>
        <p:spPr>
          <a:xfrm>
            <a:off x="84000" y="6334452"/>
            <a:ext cx="12024000" cy="0"/>
          </a:xfrm>
          <a:prstGeom prst="line">
            <a:avLst/>
          </a:prstGeom>
          <a:ln w="63500" cmpd="tri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99CFC9-D9C8-4254-8864-B427D7D1C0E6}"/>
              </a:ext>
            </a:extLst>
          </p:cNvPr>
          <p:cNvCxnSpPr>
            <a:cxnSpLocks/>
          </p:cNvCxnSpPr>
          <p:nvPr userDrawn="1"/>
        </p:nvCxnSpPr>
        <p:spPr>
          <a:xfrm>
            <a:off x="4038600" y="6645709"/>
            <a:ext cx="4114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>
            <a:extLst>
              <a:ext uri="{FF2B5EF4-FFF2-40B4-BE49-F238E27FC236}">
                <a16:creationId xmlns:a16="http://schemas.microsoft.com/office/drawing/2014/main" id="{BBF4E25D-0FDB-4F56-A762-E24AF973D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87" y="476466"/>
            <a:ext cx="1182374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4B04A-413B-40A5-9430-462B87E1437A}"/>
              </a:ext>
            </a:extLst>
          </p:cNvPr>
          <p:cNvSpPr txBox="1"/>
          <p:nvPr userDrawn="1"/>
        </p:nvSpPr>
        <p:spPr>
          <a:xfrm>
            <a:off x="4447148" y="340856"/>
            <a:ext cx="5885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0" i="1" dirty="0">
                <a:latin typeface="Monotype Corsiva" panose="03010101010201010101" pitchFamily="66" charset="0"/>
                <a:cs typeface="Arabic Typesetting" panose="020B0604020202020204" pitchFamily="66" charset="-78"/>
              </a:rPr>
              <a:t>Времето е в нас и ние сме във времето</a:t>
            </a:r>
            <a:r>
              <a:rPr lang="x-none" sz="2800" b="0" i="1" dirty="0">
                <a:latin typeface="Monotype Corsiva" panose="03010101010201010101" pitchFamily="66" charset="0"/>
                <a:cs typeface="Arabic Typesetting" panose="020B0604020202020204" pitchFamily="66" charset="-78"/>
              </a:rPr>
              <a:t>...</a:t>
            </a:r>
            <a:endParaRPr lang="en-GB" sz="2800" b="0" i="1" dirty="0">
              <a:latin typeface="Monotype Corsiva" panose="03010101010201010101" pitchFamily="66" charset="0"/>
              <a:cs typeface="Arabic Typesetting" panose="020B0604020202020204" pitchFamily="66" charset="-78"/>
            </a:endParaRPr>
          </a:p>
        </p:txBody>
      </p:sp>
      <p:pic>
        <p:nvPicPr>
          <p:cNvPr id="26" name="Picture 25" descr="A picture containing drawing, box, room&#10;&#10;Description automatically generated">
            <a:extLst>
              <a:ext uri="{FF2B5EF4-FFF2-40B4-BE49-F238E27FC236}">
                <a16:creationId xmlns:a16="http://schemas.microsoft.com/office/drawing/2014/main" id="{B73C1D33-7C05-4B74-A179-892D501FA6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3" y="63500"/>
            <a:ext cx="725586" cy="612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2977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089E65D-FC69-434F-90CD-D996443F2489}"/>
              </a:ext>
            </a:extLst>
          </p:cNvPr>
          <p:cNvSpPr txBox="1"/>
          <p:nvPr/>
        </p:nvSpPr>
        <p:spPr>
          <a:xfrm>
            <a:off x="0" y="962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НАЦИОНАЛЕН ВОЕНЕН УНИВЕРСИТЕТ „ВАСИЛ ЛЕВСКИ“</a:t>
            </a:r>
            <a:endParaRPr lang="en-GB" sz="2800" dirty="0">
              <a:solidFill>
                <a:srgbClr val="C00000"/>
              </a:solidFill>
            </a:endParaRPr>
          </a:p>
        </p:txBody>
      </p:sp>
      <p:pic>
        <p:nvPicPr>
          <p:cNvPr id="7" name="Picture 12" descr="1_Samo_Za_Videoto">
            <a:extLst>
              <a:ext uri="{FF2B5EF4-FFF2-40B4-BE49-F238E27FC236}">
                <a16:creationId xmlns:a16="http://schemas.microsoft.com/office/drawing/2014/main" id="{23C2CAF0-7424-49FE-A8ED-D22BA4CD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1" y="1485273"/>
            <a:ext cx="4615131" cy="308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641D12-E561-49A4-8D12-BB5172E9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837" y="1485272"/>
            <a:ext cx="4615131" cy="308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90403D8-A63F-496A-87AB-BC443E3D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 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C2FFC26-7515-4554-8849-14718E53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28107986-9639-708B-D6DA-E90F4FCB8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62" y="1609579"/>
            <a:ext cx="2305675" cy="2837754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940230" y="4962044"/>
            <a:ext cx="10311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bg-BG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ВЪОРЪЖЕНИЕ И ЕКИПИРОВКА НА ВОЕННОСЛУЖЕЩИТЕ ВЪВ ВИДОВЕТЕ ВЪОРЪЖЕНИ СИЛИ</a:t>
            </a:r>
            <a:r>
              <a:rPr lang="bg-BG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3476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257" y="1592369"/>
            <a:ext cx="387721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1.5. АРТИЛЕРИЙСКИ СИСТЕМИ.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1732" y="4937982"/>
            <a:ext cx="5091987" cy="1195369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bg-BG" sz="1400" dirty="0"/>
              <a:t>Калибър – 122 мм;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Използвани боеприпаси – </a:t>
            </a:r>
            <a:r>
              <a:rPr lang="bg-BG" sz="1400" dirty="0" err="1"/>
              <a:t>осколочно</a:t>
            </a:r>
            <a:r>
              <a:rPr lang="bg-BG" sz="1400" dirty="0"/>
              <a:t>-фугасни и кумулативни;  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Бойна скорострелност – 4 - 5 изстрела в минута;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Начална скорост на снаряда – 6850 метра в секунда;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Максимална </a:t>
            </a:r>
            <a:r>
              <a:rPr lang="bg-BG" sz="1400" dirty="0" err="1"/>
              <a:t>далекобойност</a:t>
            </a:r>
            <a:r>
              <a:rPr lang="bg-BG" sz="1400" dirty="0"/>
              <a:t> – до 15,2 километра. 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52" y="2214584"/>
            <a:ext cx="5091987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 err="1">
                <a:cs typeface="Arial" panose="020B0604020202020204" pitchFamily="34" charset="0"/>
              </a:rPr>
              <a:t>Самоходна</a:t>
            </a:r>
            <a:r>
              <a:rPr lang="ru-RU" altLang="en-US" sz="2000" b="1" dirty="0">
                <a:cs typeface="Arial" panose="020B0604020202020204" pitchFamily="34" charset="0"/>
              </a:rPr>
              <a:t> гаубица 2С1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627" y="2708930"/>
            <a:ext cx="3222198" cy="2134817"/>
          </a:xfrm>
          <a:prstGeom prst="rect">
            <a:avLst/>
          </a:prstGeom>
        </p:spPr>
      </p:pic>
      <p:sp>
        <p:nvSpPr>
          <p:cNvPr id="2" name="Text Box 24">
            <a:extLst>
              <a:ext uri="{FF2B5EF4-FFF2-40B4-BE49-F238E27FC236}">
                <a16:creationId xmlns:a16="http://schemas.microsoft.com/office/drawing/2014/main" id="{27058DAF-427E-11DB-564C-BA6B2DD96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919" y="2214584"/>
            <a:ext cx="5091987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Самоходна минохвъргачка 2S11 „Тунджа“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2793" r="12765"/>
          <a:stretch/>
        </p:blipFill>
        <p:spPr>
          <a:xfrm>
            <a:off x="7713177" y="2708930"/>
            <a:ext cx="3222198" cy="214530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551796" y="4924162"/>
            <a:ext cx="5558231" cy="1195370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bg-BG" sz="1400" dirty="0"/>
              <a:t>Калибър – 120 мм;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Използвани боеприпаси – </a:t>
            </a:r>
            <a:r>
              <a:rPr lang="bg-BG" sz="1400" dirty="0" err="1"/>
              <a:t>осколочно</a:t>
            </a:r>
            <a:r>
              <a:rPr lang="bg-BG" sz="1400" dirty="0"/>
              <a:t>-фугасни, димни, осветителни и др.;  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Бойна скорострелност – до 10 изстрела в минута;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Начална скорост на мината – 272 - 302 метра в секунда;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Максимална далекобойност – до 7000 метра.</a:t>
            </a:r>
            <a:endParaRPr lang="bg-BG" sz="1800" dirty="0"/>
          </a:p>
        </p:txBody>
      </p:sp>
    </p:spTree>
    <p:extLst>
      <p:ext uri="{BB962C8B-B14F-4D97-AF65-F5344CB8AC3E}">
        <p14:creationId xmlns:p14="http://schemas.microsoft.com/office/powerpoint/2010/main" val="223985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257" y="1592369"/>
            <a:ext cx="387721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1.5. АРТИЛЕРИЙСКИ СИСТЕМИ.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2399" y="4888661"/>
            <a:ext cx="5189321" cy="1397365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bg-BG" sz="1400" dirty="0"/>
              <a:t>Калибър – 122 мм;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Използвани боеприпаси – </a:t>
            </a:r>
            <a:r>
              <a:rPr lang="bg-BG" sz="1400" dirty="0" err="1"/>
              <a:t>осколочно</a:t>
            </a:r>
            <a:r>
              <a:rPr lang="bg-BG" sz="1400" dirty="0"/>
              <a:t>-фугасни, кумулативни, </a:t>
            </a:r>
            <a:r>
              <a:rPr lang="bg-BG" sz="1400" dirty="0" err="1"/>
              <a:t>подкалибрени</a:t>
            </a:r>
            <a:r>
              <a:rPr lang="bg-BG" sz="1400" dirty="0"/>
              <a:t> и др.;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Брой насочващи тела – 40;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Темп на стрелба – 2 пуска в секунда;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Начална скорост на ракетата – 690 метра в секунда;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Максимална </a:t>
            </a:r>
            <a:r>
              <a:rPr lang="bg-BG" sz="1400" dirty="0" err="1"/>
              <a:t>далекобойност</a:t>
            </a:r>
            <a:r>
              <a:rPr lang="bg-BG" sz="1400" dirty="0"/>
              <a:t> – до 40 километра.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2143631"/>
            <a:ext cx="4654062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Залпова ракетна установка БМ-21 (Град)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13" y="2664844"/>
            <a:ext cx="2869287" cy="2191010"/>
          </a:xfrm>
          <a:prstGeom prst="rect">
            <a:avLst/>
          </a:prstGeom>
        </p:spPr>
      </p:pic>
      <p:sp>
        <p:nvSpPr>
          <p:cNvPr id="5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927" y="2115832"/>
            <a:ext cx="5091987" cy="707886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>
                <a:cs typeface="Arial" panose="020B0604020202020204" pitchFamily="34" charset="0"/>
              </a:rPr>
              <a:t>Тактически </a:t>
            </a:r>
            <a:r>
              <a:rPr lang="ru-RU" altLang="en-US" sz="2000" b="1" dirty="0" err="1">
                <a:cs typeface="Arial" panose="020B0604020202020204" pitchFamily="34" charset="0"/>
              </a:rPr>
              <a:t>ракетен</a:t>
            </a:r>
            <a:r>
              <a:rPr lang="ru-RU" altLang="en-US" sz="2000" b="1" dirty="0">
                <a:cs typeface="Arial" panose="020B0604020202020204" pitchFamily="34" charset="0"/>
              </a:rPr>
              <a:t> комплекс</a:t>
            </a:r>
          </a:p>
          <a:p>
            <a:pPr algn="ctr"/>
            <a:r>
              <a:rPr lang="ru-RU" altLang="en-US" sz="2000" b="1" dirty="0">
                <a:cs typeface="Arial" panose="020B0604020202020204" pitchFamily="34" charset="0"/>
              </a:rPr>
              <a:t>ОТР-21 </a:t>
            </a:r>
            <a:r>
              <a:rPr lang="bg-BG" altLang="en-US" sz="2000" b="1" dirty="0">
                <a:cs typeface="Arial" panose="020B0604020202020204" pitchFamily="34" charset="0"/>
              </a:rPr>
              <a:t>„Точка“</a:t>
            </a:r>
            <a:endParaRPr lang="ru-RU" altLang="en-US" sz="2000" b="1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572" y="2856450"/>
            <a:ext cx="2701576" cy="199940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026212" y="4855854"/>
            <a:ext cx="4966297" cy="1397364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bg-BG" sz="1400" dirty="0"/>
              <a:t>Калибър – 650 мм;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Точност – отклонение до 150 метра от целта;  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Тегло на бойната глава – 482 кг.;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Скорост на ракетата – 1800 метра в секунда;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Максимална далекобойност – до 70 километра.</a:t>
            </a:r>
          </a:p>
        </p:txBody>
      </p:sp>
    </p:spTree>
    <p:extLst>
      <p:ext uri="{BB962C8B-B14F-4D97-AF65-F5344CB8AC3E}">
        <p14:creationId xmlns:p14="http://schemas.microsoft.com/office/powerpoint/2010/main" val="2207168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934" y="1592369"/>
            <a:ext cx="6057877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1.6. СИСТЕМИ ЗА ПРОТИВОВЪЗДУШНА ОТБРАНА.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2619" y="5023112"/>
            <a:ext cx="4855635" cy="1258808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bg-BG" sz="1400" dirty="0"/>
              <a:t>Калибър – 206 мм;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Тегло на бойната глава – 16 кг.;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Максимална скорост на ракетата – 1020 метра в секунда;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Точност – отклонение до 5 метра от целта;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Максимална </a:t>
            </a:r>
            <a:r>
              <a:rPr lang="bg-BG" sz="1400" dirty="0" err="1"/>
              <a:t>далекобойност</a:t>
            </a:r>
            <a:r>
              <a:rPr lang="bg-BG" sz="1400" dirty="0"/>
              <a:t> – до 15 километра при максимална височина до 12 километра.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50" y="2139754"/>
            <a:ext cx="4479774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 err="1">
                <a:cs typeface="Arial" panose="020B0604020202020204" pitchFamily="34" charset="0"/>
              </a:rPr>
              <a:t>Самоходен</a:t>
            </a:r>
            <a:r>
              <a:rPr lang="ru-RU" altLang="en-US" sz="2000" b="1" dirty="0">
                <a:cs typeface="Arial" panose="020B0604020202020204" pitchFamily="34" charset="0"/>
              </a:rPr>
              <a:t> ЗРК 9К33 </a:t>
            </a:r>
            <a:r>
              <a:rPr lang="bg-BG" altLang="en-US" sz="2000" b="1" dirty="0">
                <a:cs typeface="Arial" panose="020B0604020202020204" pitchFamily="34" charset="0"/>
              </a:rPr>
              <a:t>„</a:t>
            </a:r>
            <a:r>
              <a:rPr lang="ru-RU" altLang="en-US" sz="2000" b="1" dirty="0">
                <a:cs typeface="Arial" panose="020B0604020202020204" pitchFamily="34" charset="0"/>
              </a:rPr>
              <a:t>Оса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  <a:endParaRPr lang="ru-RU" altLang="en-US" sz="2000" b="1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42" y="2658030"/>
            <a:ext cx="3477451" cy="2365082"/>
          </a:xfrm>
          <a:prstGeom prst="rect">
            <a:avLst/>
          </a:prstGeom>
        </p:spPr>
      </p:pic>
      <p:sp>
        <p:nvSpPr>
          <p:cNvPr id="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463" y="2114838"/>
            <a:ext cx="5091987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>
                <a:cs typeface="Arial" panose="020B0604020202020204" pitchFamily="34" charset="0"/>
              </a:rPr>
              <a:t>ПЗРК </a:t>
            </a:r>
            <a:r>
              <a:rPr lang="bg-BG" altLang="en-US" sz="2000" b="1" dirty="0">
                <a:cs typeface="Arial" panose="020B0604020202020204" pitchFamily="34" charset="0"/>
              </a:rPr>
              <a:t>„</a:t>
            </a:r>
            <a:r>
              <a:rPr lang="ru-RU" altLang="en-US" sz="2000" b="1" dirty="0">
                <a:cs typeface="Arial" panose="020B0604020202020204" pitchFamily="34" charset="0"/>
              </a:rPr>
              <a:t>Стрела 2М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  <a:endParaRPr lang="ru-RU" altLang="en-US" sz="2000" b="1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749" y="2658030"/>
            <a:ext cx="3185414" cy="173339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739463" y="4918253"/>
            <a:ext cx="5279918" cy="1363667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bg-BG" sz="1400" dirty="0"/>
              <a:t>Калибър – 72 мм;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Тегло на ракетата – 9,8 кг.;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Тегло на бойната глава – 370 гр.;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Максимална скорост на ракетата – 500 метра в секунда;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Максимална </a:t>
            </a:r>
            <a:r>
              <a:rPr lang="bg-BG" sz="1400" dirty="0" err="1"/>
              <a:t>далекобойност</a:t>
            </a:r>
            <a:r>
              <a:rPr lang="bg-BG" sz="1400" dirty="0"/>
              <a:t> – до 4200 метра при максимална височина до 2300 метра.</a:t>
            </a:r>
          </a:p>
        </p:txBody>
      </p:sp>
    </p:spTree>
    <p:extLst>
      <p:ext uri="{BB962C8B-B14F-4D97-AF65-F5344CB8AC3E}">
        <p14:creationId xmlns:p14="http://schemas.microsoft.com/office/powerpoint/2010/main" val="2454650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965" y="1016754"/>
            <a:ext cx="621272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ВЪОРЪЖЕНИЕ  ВЪВ ВОЕННОМОРСКИТЕ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004" y="1419539"/>
            <a:ext cx="3878648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>
                <a:cs typeface="Arial" panose="020B0604020202020204" pitchFamily="34" charset="0"/>
              </a:rPr>
              <a:t>Фрегата </a:t>
            </a:r>
            <a:r>
              <a:rPr lang="bg-BG" altLang="en-US" sz="2000" b="1" dirty="0">
                <a:cs typeface="Arial" panose="020B0604020202020204" pitchFamily="34" charset="0"/>
              </a:rPr>
              <a:t>„</a:t>
            </a:r>
            <a:r>
              <a:rPr lang="ru-RU" altLang="en-US" sz="2000" b="1" dirty="0" err="1">
                <a:cs typeface="Arial" panose="020B0604020202020204" pitchFamily="34" charset="0"/>
              </a:rPr>
              <a:t>Дръзки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  <a:endParaRPr lang="ru-RU" altLang="en-US" sz="2000" b="1" dirty="0"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912" t="7522" r="4223" b="25091"/>
          <a:stretch/>
        </p:blipFill>
        <p:spPr>
          <a:xfrm>
            <a:off x="3744226" y="1851979"/>
            <a:ext cx="4703547" cy="2326842"/>
          </a:xfrm>
          <a:prstGeom prst="rect">
            <a:avLst/>
          </a:prstGeom>
        </p:spPr>
      </p:pic>
      <p:sp>
        <p:nvSpPr>
          <p:cNvPr id="19" name="Правоъгълник 2"/>
          <p:cNvSpPr>
            <a:spLocks noChangeArrowheads="1"/>
          </p:cNvSpPr>
          <p:nvPr/>
        </p:nvSpPr>
        <p:spPr bwMode="auto">
          <a:xfrm>
            <a:off x="214361" y="4244605"/>
            <a:ext cx="11763278" cy="19389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Times New Roman" panose="02020603050405020304" pitchFamily="18" charset="0"/>
              <a:buChar char="-"/>
            </a:pPr>
            <a:r>
              <a:rPr lang="bg-BG" sz="1400" dirty="0">
                <a:cs typeface="Times New Roman" panose="02020603050405020304" pitchFamily="18" charset="0"/>
              </a:rPr>
              <a:t>  </a:t>
            </a:r>
            <a:r>
              <a:rPr lang="bg-BG" sz="1500" b="1" dirty="0">
                <a:cs typeface="Times New Roman" panose="02020603050405020304" pitchFamily="18" charset="0"/>
              </a:rPr>
              <a:t>Водоизместване</a:t>
            </a:r>
            <a:r>
              <a:rPr lang="bg-BG" sz="1500" dirty="0">
                <a:cs typeface="Times New Roman" panose="02020603050405020304" pitchFamily="18" charset="0"/>
              </a:rPr>
              <a:t> - стандартно 1940 т., пълно 2430 т.;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bg-BG" sz="1500" b="1" dirty="0">
                <a:cs typeface="Times New Roman" panose="02020603050405020304" pitchFamily="18" charset="0"/>
              </a:rPr>
              <a:t>Размери</a:t>
            </a:r>
            <a:r>
              <a:rPr lang="bg-BG" sz="1500" dirty="0">
                <a:cs typeface="Times New Roman" panose="02020603050405020304" pitchFamily="18" charset="0"/>
              </a:rPr>
              <a:t> - дължина 106,4 м; ширина 12,3 м; газене 5,6 м; Скорост - 26 вз. (с газови турбини), 20 </a:t>
            </a:r>
            <a:r>
              <a:rPr lang="bg-BG" sz="1500" dirty="0" err="1">
                <a:cs typeface="Times New Roman" panose="02020603050405020304" pitchFamily="18" charset="0"/>
              </a:rPr>
              <a:t>вз</a:t>
            </a:r>
            <a:r>
              <a:rPr lang="bg-BG" sz="1500" dirty="0">
                <a:cs typeface="Times New Roman" panose="02020603050405020304" pitchFamily="18" charset="0"/>
              </a:rPr>
              <a:t>. (с два дизелови двигателя); </a:t>
            </a:r>
            <a:r>
              <a:rPr lang="bg-BG" sz="1500" b="1" dirty="0">
                <a:cs typeface="Times New Roman" panose="02020603050405020304" pitchFamily="18" charset="0"/>
              </a:rPr>
              <a:t>Автономност на плаване </a:t>
            </a:r>
            <a:r>
              <a:rPr lang="bg-BG" sz="1500" dirty="0">
                <a:cs typeface="Times New Roman" panose="02020603050405020304" pitchFamily="18" charset="0"/>
              </a:rPr>
              <a:t>- 4500 м. мили при скорост 18 възела и 6000 м. мили при ско­рост 15 възела;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bg-BG" sz="1500" b="1" dirty="0">
                <a:cs typeface="Times New Roman" panose="02020603050405020304" pitchFamily="18" charset="0"/>
              </a:rPr>
              <a:t>Екипаж</a:t>
            </a:r>
            <a:r>
              <a:rPr lang="bg-BG" sz="1500" dirty="0">
                <a:cs typeface="Times New Roman" panose="02020603050405020304" pitchFamily="18" charset="0"/>
              </a:rPr>
              <a:t> - 159 души (13 офицери).</a:t>
            </a:r>
            <a:endParaRPr lang="en-US" sz="1500" dirty="0">
              <a:cs typeface="Times New Roman" panose="02020603050405020304" pitchFamily="18" charset="0"/>
            </a:endParaRPr>
          </a:p>
          <a:p>
            <a:pPr algn="just">
              <a:buFont typeface="Times New Roman" panose="02020603050405020304" pitchFamily="18" charset="0"/>
              <a:buChar char="-"/>
            </a:pPr>
            <a:r>
              <a:rPr lang="bg-BG" sz="1500" b="1" dirty="0">
                <a:cs typeface="Times New Roman" panose="02020603050405020304" pitchFamily="18" charset="0"/>
              </a:rPr>
              <a:t> Ракетно въоръжение </a:t>
            </a:r>
            <a:r>
              <a:rPr lang="bg-BG" sz="1500" dirty="0">
                <a:cs typeface="Times New Roman" panose="02020603050405020304" pitchFamily="18" charset="0"/>
              </a:rPr>
              <a:t>– ракети „повърхност – повърхност“</a:t>
            </a:r>
            <a:r>
              <a:rPr lang="ru-RU" sz="1500" dirty="0">
                <a:cs typeface="Times New Roman" panose="02020603050405020304" pitchFamily="18" charset="0"/>
              </a:rPr>
              <a:t>: 2x2 ПУ "</a:t>
            </a:r>
            <a:r>
              <a:rPr lang="ru-RU" sz="1500" dirty="0" err="1">
                <a:cs typeface="Times New Roman" panose="02020603050405020304" pitchFamily="18" charset="0"/>
              </a:rPr>
              <a:t>Ехосеt</a:t>
            </a:r>
            <a:r>
              <a:rPr lang="ru-RU" sz="1500" dirty="0">
                <a:cs typeface="Times New Roman" panose="02020603050405020304" pitchFamily="18" charset="0"/>
              </a:rPr>
              <a:t> ММ 38; </a:t>
            </a:r>
            <a:r>
              <a:rPr lang="bg-BG" sz="1500" dirty="0">
                <a:cs typeface="Times New Roman" panose="02020603050405020304" pitchFamily="18" charset="0"/>
              </a:rPr>
              <a:t>ракети „повърхност – въздух“</a:t>
            </a:r>
            <a:r>
              <a:rPr lang="ru-RU" sz="1500" dirty="0">
                <a:cs typeface="Times New Roman" panose="02020603050405020304" pitchFamily="18" charset="0"/>
              </a:rPr>
              <a:t>: 1</a:t>
            </a:r>
            <a:r>
              <a:rPr lang="en-US" sz="1500" dirty="0">
                <a:cs typeface="Times New Roman" panose="02020603050405020304" pitchFamily="18" charset="0"/>
              </a:rPr>
              <a:t>x8 </a:t>
            </a:r>
            <a:r>
              <a:rPr lang="ru-RU" sz="1500" dirty="0">
                <a:cs typeface="Times New Roman" panose="02020603050405020304" pitchFamily="18" charset="0"/>
              </a:rPr>
              <a:t>ПУ </a:t>
            </a:r>
            <a:r>
              <a:rPr lang="en-US" sz="1500" dirty="0">
                <a:cs typeface="Times New Roman" panose="02020603050405020304" pitchFamily="18" charset="0"/>
              </a:rPr>
              <a:t>Raytheon "Sea </a:t>
            </a:r>
            <a:r>
              <a:rPr lang="en-US" sz="1500" dirty="0" err="1">
                <a:cs typeface="Times New Roman" panose="02020603050405020304" pitchFamily="18" charset="0"/>
              </a:rPr>
              <a:t>Sparow</a:t>
            </a:r>
            <a:r>
              <a:rPr lang="en-US" sz="1500" dirty="0">
                <a:cs typeface="Times New Roman" panose="02020603050405020304" pitchFamily="18" charset="0"/>
              </a:rPr>
              <a:t>” Mk-29</a:t>
            </a:r>
            <a:r>
              <a:rPr lang="bg-BG" sz="1500" dirty="0"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Times New Roman" panose="02020603050405020304" pitchFamily="18" charset="0"/>
              <a:buChar char="-"/>
            </a:pPr>
            <a:r>
              <a:rPr lang="bg-BG" sz="1500" dirty="0">
                <a:cs typeface="Times New Roman" panose="02020603050405020304" pitchFamily="18" charset="0"/>
              </a:rPr>
              <a:t> </a:t>
            </a:r>
            <a:r>
              <a:rPr lang="bg-BG" sz="1500" b="1" dirty="0">
                <a:cs typeface="Times New Roman" panose="02020603050405020304" pitchFamily="18" charset="0"/>
              </a:rPr>
              <a:t>Артилерийско въоръжение </a:t>
            </a:r>
            <a:r>
              <a:rPr lang="bg-BG" sz="1500" dirty="0">
                <a:cs typeface="Times New Roman" panose="02020603050405020304" pitchFamily="18" charset="0"/>
              </a:rPr>
              <a:t>– 1 бр. </a:t>
            </a:r>
            <a:r>
              <a:rPr lang="fr-FR" sz="1500" dirty="0">
                <a:cs typeface="Times New Roman" panose="02020603050405020304" pitchFamily="18" charset="0"/>
              </a:rPr>
              <a:t>1100 mm </a:t>
            </a:r>
            <a:r>
              <a:rPr lang="fr-FR" sz="1500" dirty="0" err="1">
                <a:cs typeface="Times New Roman" panose="02020603050405020304" pitchFamily="18" charset="0"/>
              </a:rPr>
              <a:t>оръдие</a:t>
            </a:r>
            <a:r>
              <a:rPr lang="fr-FR" sz="1500" dirty="0">
                <a:cs typeface="Times New Roman" panose="02020603050405020304" pitchFamily="18" charset="0"/>
              </a:rPr>
              <a:t> "Creusot - Loire„</a:t>
            </a:r>
            <a:r>
              <a:rPr lang="bg-BG" sz="1500" dirty="0"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Times New Roman" panose="02020603050405020304" pitchFamily="18" charset="0"/>
              <a:buChar char="-"/>
            </a:pPr>
            <a:r>
              <a:rPr lang="bg-BG" sz="1500" dirty="0">
                <a:cs typeface="Times New Roman" panose="02020603050405020304" pitchFamily="18" charset="0"/>
              </a:rPr>
              <a:t> </a:t>
            </a:r>
            <a:r>
              <a:rPr lang="bg-BG" sz="1500" b="1" dirty="0">
                <a:cs typeface="Times New Roman" panose="02020603050405020304" pitchFamily="18" charset="0"/>
              </a:rPr>
              <a:t>Противоподводно оръжие </a:t>
            </a:r>
            <a:r>
              <a:rPr lang="bg-BG" sz="1500" dirty="0">
                <a:cs typeface="Times New Roman" panose="02020603050405020304" pitchFamily="18" charset="0"/>
              </a:rPr>
              <a:t>– 2 бр. </a:t>
            </a:r>
            <a:r>
              <a:rPr lang="ru-RU" sz="1500" dirty="0">
                <a:cs typeface="Times New Roman" panose="02020603050405020304" pitchFamily="18" charset="0"/>
              </a:rPr>
              <a:t>533 </a:t>
            </a:r>
            <a:r>
              <a:rPr lang="bg-BG" sz="1500" dirty="0">
                <a:cs typeface="Times New Roman" panose="02020603050405020304" pitchFamily="18" charset="0"/>
              </a:rPr>
              <a:t>mm торпедни апарата ЕСАN </a:t>
            </a:r>
            <a:r>
              <a:rPr lang="ru-RU" sz="1500" dirty="0">
                <a:cs typeface="Times New Roman" panose="02020603050405020304" pitchFamily="18" charset="0"/>
              </a:rPr>
              <a:t>с торпеда L5 Моd4, за </a:t>
            </a:r>
            <a:r>
              <a:rPr lang="bg-BG" sz="1500" dirty="0">
                <a:cs typeface="Times New Roman" panose="02020603050405020304" pitchFamily="18" charset="0"/>
              </a:rPr>
              <a:t>стрелба по подводни и надводни </a:t>
            </a:r>
            <a:r>
              <a:rPr lang="ru-RU" sz="1500" dirty="0">
                <a:cs typeface="Times New Roman" panose="02020603050405020304" pitchFamily="18" charset="0"/>
              </a:rPr>
              <a:t>цели; 1 </a:t>
            </a:r>
            <a:r>
              <a:rPr lang="bg-BG" sz="1500" dirty="0">
                <a:cs typeface="Times New Roman" panose="02020603050405020304" pitchFamily="18" charset="0"/>
              </a:rPr>
              <a:t>бр. шестстволна 375-mm установка </a:t>
            </a:r>
            <a:r>
              <a:rPr lang="ru-RU" sz="1500" dirty="0">
                <a:cs typeface="Times New Roman" panose="02020603050405020304" pitchFamily="18" charset="0"/>
              </a:rPr>
              <a:t>за </a:t>
            </a:r>
            <a:r>
              <a:rPr lang="bg-BG" sz="1500" dirty="0">
                <a:cs typeface="Times New Roman" panose="02020603050405020304" pitchFamily="18" charset="0"/>
              </a:rPr>
              <a:t>изстрелване</a:t>
            </a:r>
            <a:r>
              <a:rPr lang="ru-RU" sz="1500" dirty="0">
                <a:cs typeface="Times New Roman" panose="02020603050405020304" pitchFamily="18" charset="0"/>
              </a:rPr>
              <a:t> на д</a:t>
            </a:r>
            <a:r>
              <a:rPr lang="bg-BG" sz="1500" dirty="0">
                <a:cs typeface="Times New Roman" panose="02020603050405020304" pitchFamily="18" charset="0"/>
              </a:rPr>
              <a:t>ълбочинн</a:t>
            </a:r>
            <a:r>
              <a:rPr lang="ru-RU" sz="1500" dirty="0">
                <a:cs typeface="Times New Roman" panose="02020603050405020304" pitchFamily="18" charset="0"/>
              </a:rPr>
              <a:t>и бомби „</a:t>
            </a:r>
            <a:r>
              <a:rPr lang="bg-BG" sz="1500" dirty="0">
                <a:cs typeface="Times New Roman" panose="02020603050405020304" pitchFamily="18" charset="0"/>
              </a:rPr>
              <a:t>Бофорс</a:t>
            </a:r>
            <a:r>
              <a:rPr lang="ru-RU" sz="1500" dirty="0">
                <a:cs typeface="Times New Roman" panose="02020603050405020304" pitchFamily="18" charset="0"/>
              </a:rPr>
              <a:t>“.</a:t>
            </a:r>
            <a:endParaRPr lang="bg-BG" sz="15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19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965" y="1016754"/>
            <a:ext cx="621272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ВЪОРЪЖЕНИЕ  ВЪВ ВОЕННОМОРСКИТЕ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391" y="1602176"/>
            <a:ext cx="3878648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Ракетна</a:t>
            </a:r>
            <a:r>
              <a:rPr lang="ru-RU" altLang="en-US" sz="2000" b="1" dirty="0">
                <a:cs typeface="Arial" panose="020B0604020202020204" pitchFamily="34" charset="0"/>
              </a:rPr>
              <a:t> корвета „</a:t>
            </a:r>
            <a:r>
              <a:rPr lang="ru-RU" altLang="en-US" sz="2000" b="1" dirty="0" err="1">
                <a:cs typeface="Arial" panose="020B0604020202020204" pitchFamily="34" charset="0"/>
              </a:rPr>
              <a:t>Мълния</a:t>
            </a:r>
            <a:r>
              <a:rPr lang="ru-RU" altLang="en-US" sz="2000" b="1" dirty="0"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684" t="10600" r="10745" b="15425"/>
          <a:stretch/>
        </p:blipFill>
        <p:spPr>
          <a:xfrm>
            <a:off x="193431" y="2121005"/>
            <a:ext cx="5902569" cy="3487390"/>
          </a:xfrm>
          <a:prstGeom prst="rect">
            <a:avLst/>
          </a:prstGeom>
        </p:spPr>
      </p:pic>
      <p:sp>
        <p:nvSpPr>
          <p:cNvPr id="9" name="Правоъгълник 1"/>
          <p:cNvSpPr>
            <a:spLocks noChangeArrowheads="1"/>
          </p:cNvSpPr>
          <p:nvPr/>
        </p:nvSpPr>
        <p:spPr bwMode="auto">
          <a:xfrm>
            <a:off x="6418383" y="1802231"/>
            <a:ext cx="5580186" cy="42780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bg-BG" sz="1600" dirty="0" err="1"/>
              <a:t>Водоизместване</a:t>
            </a:r>
            <a:r>
              <a:rPr lang="bg-BG" sz="1600" dirty="0"/>
              <a:t> – 385 тона стандартно и пълно 455 тона;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1600" dirty="0"/>
              <a:t>Размери – дължина 184,1 м, ширина 37,7 м, газене 8,2 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1600" dirty="0"/>
              <a:t>Двигатели – газово турбинни;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1600" dirty="0"/>
              <a:t>Скорост – 36 възела при натоварване на четирите турбини;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sz="1600" dirty="0"/>
              <a:t>Автономност на плаване – 400 морски мили при натоварване 36 възела и 2000 морски мили при натоварване 20 възела;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sz="1600" dirty="0"/>
              <a:t>Екипаж – 34 дули, от които 5 офицери</a:t>
            </a:r>
            <a:r>
              <a:rPr lang="ru-RU" sz="1600" dirty="0"/>
              <a:t>. </a:t>
            </a:r>
            <a:endParaRPr lang="en-US" sz="1600" dirty="0"/>
          </a:p>
          <a:p>
            <a:pPr marL="0" indent="0"/>
            <a:r>
              <a:rPr lang="ru-RU" sz="1600" dirty="0"/>
              <a:t>„</a:t>
            </a:r>
            <a:r>
              <a:rPr lang="bg-BG" sz="1600" dirty="0"/>
              <a:t>МЪЛНИЯ“ разполага с 4 бр. ракети Raduga SS-N-2C Styx, активен радар с инфраред насочване до 83 км, ракети с ръчно и инфраред насочване до 6 км, 76 мм оръдие с далекобойност до 15 км, два броя 30 мм оръдия, които с шестте си цеви могат да се изстрелят до 3000 снаряда за минута на мерно разстояние 2 км. Корветата разполага и със система за въвеждане на противника в заблуждение чрез изстрелване на примамки. </a:t>
            </a:r>
          </a:p>
        </p:txBody>
      </p:sp>
    </p:spTree>
    <p:extLst>
      <p:ext uri="{BB962C8B-B14F-4D97-AF65-F5344CB8AC3E}">
        <p14:creationId xmlns:p14="http://schemas.microsoft.com/office/powerpoint/2010/main" val="3474912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513" y="969652"/>
            <a:ext cx="642945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ВЪОРЪЖЕНИЕ  ВЪВ ВОЕННОВЪЗДУШНИТЕ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547" y="1355806"/>
            <a:ext cx="100860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МИГ-29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0322" b="11296"/>
          <a:stretch/>
        </p:blipFill>
        <p:spPr>
          <a:xfrm>
            <a:off x="666384" y="1752722"/>
            <a:ext cx="4978934" cy="1772971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215704" y="3559983"/>
            <a:ext cx="5880296" cy="267507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РАЗМАХ НА КРИЛАТА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- 11, 36 м;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ДЪЛЖИНА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- 17, 32 м;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ВИСОЧИНА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- 4, 73 м;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ТЕГЛО – нормално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- 15240 кг;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МАКСИМАЛНА СКОРОСТ </a:t>
            </a:r>
            <a:r>
              <a:rPr lang="en-US" sz="1400" dirty="0">
                <a:latin typeface="+mn-lt"/>
              </a:rPr>
              <a:t>- </a:t>
            </a:r>
            <a:r>
              <a:rPr lang="en-US" sz="1400" dirty="0"/>
              <a:t>2450 </a:t>
            </a:r>
            <a:r>
              <a:rPr lang="en-US" sz="1400" dirty="0" err="1"/>
              <a:t>км</a:t>
            </a:r>
            <a:r>
              <a:rPr lang="en-US" sz="1400" dirty="0"/>
              <a:t>/ч</a:t>
            </a:r>
            <a:r>
              <a:rPr lang="bg-BG" sz="1400" dirty="0"/>
              <a:t>; 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ПРАКТИЧЕСКИ ТАВАН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- 17000 м;</a:t>
            </a:r>
          </a:p>
          <a:p>
            <a:pPr eaLnBrk="0" hangingPunct="0">
              <a:defRPr/>
            </a:pPr>
            <a:r>
              <a:rPr lang="bg-BG" sz="1400" dirty="0"/>
              <a:t>ВЪОРЪЖЕНИЕ:			</a:t>
            </a:r>
          </a:p>
          <a:p>
            <a:pPr eaLnBrk="0" hangingPunct="0">
              <a:defRPr/>
            </a:pPr>
            <a:r>
              <a:rPr lang="bg-BG" sz="1400" dirty="0"/>
              <a:t>- 30 мм  оръдие, 150 снаряда;</a:t>
            </a:r>
          </a:p>
          <a:p>
            <a:pPr eaLnBrk="0" hangingPunct="0">
              <a:defRPr/>
            </a:pPr>
            <a:r>
              <a:rPr lang="bg-BG" sz="1400" dirty="0"/>
              <a:t>- 2 бр. управляуме ракети “въздух-въздух“ с радиус 45 км;</a:t>
            </a:r>
          </a:p>
          <a:p>
            <a:pPr eaLnBrk="0" hangingPunct="0">
              <a:defRPr/>
            </a:pPr>
            <a:r>
              <a:rPr lang="bg-BG" sz="1400" dirty="0"/>
              <a:t>- 4 бр. управляеми ракети “въздух-въздух“ с радиус 10 км;</a:t>
            </a:r>
          </a:p>
          <a:p>
            <a:pPr eaLnBrk="0" hangingPunct="0">
              <a:defRPr/>
            </a:pPr>
            <a:r>
              <a:rPr lang="bg-BG" sz="1400" dirty="0"/>
              <a:t>- авиационни бомби  до 2000 кг.</a:t>
            </a:r>
          </a:p>
        </p:txBody>
      </p:sp>
      <p:sp>
        <p:nvSpPr>
          <p:cNvPr id="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3330" y="1352116"/>
            <a:ext cx="967123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СУ-25К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6290" b="24906"/>
          <a:stretch/>
        </p:blipFill>
        <p:spPr>
          <a:xfrm>
            <a:off x="7059039" y="1801068"/>
            <a:ext cx="4391552" cy="1676278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546684" y="3514197"/>
            <a:ext cx="5429612" cy="27208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РАЗМАХ НА КРИЛАТА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- 14,36 м;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ДЪЛЖИНА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- 15, 53 м;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ВИСОЧИНА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- 4, 80 м;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ТЕГЛО – нормално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- 14600 кг;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ДВИГАТЕЛИ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</a:t>
            </a:r>
            <a:r>
              <a:rPr lang="bg-BG" sz="1400" dirty="0"/>
              <a:t>2 ТРД-Р-195/4 300 кгс/; 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МАКСИМАЛНА СКОРОСТ  - 970 км/ч</a:t>
            </a:r>
            <a:r>
              <a:rPr lang="bg-BG" sz="1400" dirty="0"/>
              <a:t>; 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bg-BG" sz="1400" dirty="0">
                <a:latin typeface="+mn-lt"/>
              </a:rPr>
              <a:t>ПРАКТИЧЕСКИ ТАВАН</a:t>
            </a:r>
            <a:r>
              <a:rPr lang="bg-BG" sz="1400" dirty="0"/>
              <a:t> </a:t>
            </a:r>
            <a:r>
              <a:rPr lang="bg-BG" sz="1400" dirty="0">
                <a:latin typeface="+mn-lt"/>
              </a:rPr>
              <a:t>- 7000 м;</a:t>
            </a:r>
          </a:p>
          <a:p>
            <a:pPr eaLnBrk="0" hangingPunct="0">
              <a:defRPr/>
            </a:pPr>
            <a:r>
              <a:rPr lang="bg-BG" sz="1400" dirty="0"/>
              <a:t>ВЪОРЪЖЕНИЕ :			</a:t>
            </a:r>
          </a:p>
          <a:p>
            <a:pPr eaLnBrk="0" hangingPunct="0">
              <a:defRPr/>
            </a:pPr>
            <a:r>
              <a:rPr lang="ru-RU" sz="1400" dirty="0"/>
              <a:t>  - </a:t>
            </a:r>
            <a:r>
              <a:rPr lang="bg-BG" sz="1400" dirty="0"/>
              <a:t>30 мм  двуцевно оръдие, 250 снаряда;</a:t>
            </a:r>
          </a:p>
          <a:p>
            <a:pPr eaLnBrk="0" hangingPunct="0">
              <a:defRPr/>
            </a:pPr>
            <a:r>
              <a:rPr lang="bg-BG" sz="1400" dirty="0"/>
              <a:t>  - 2 бр. управляеми ракети „въздух-земя” с радиус 10 км;</a:t>
            </a:r>
          </a:p>
          <a:p>
            <a:pPr eaLnBrk="0" hangingPunct="0">
              <a:defRPr/>
            </a:pPr>
            <a:r>
              <a:rPr lang="bg-BG" sz="1400" dirty="0"/>
              <a:t>  -  4 бр. управляеми ракети „въздух-земя” с радиус 12 км;</a:t>
            </a:r>
          </a:p>
          <a:p>
            <a:pPr eaLnBrk="0" hangingPunct="0">
              <a:defRPr/>
            </a:pPr>
            <a:r>
              <a:rPr lang="bg-BG" sz="1400" dirty="0"/>
              <a:t>  - 264 бр. неуправляеми ракети за земни цели;</a:t>
            </a:r>
          </a:p>
        </p:txBody>
      </p:sp>
    </p:spTree>
    <p:extLst>
      <p:ext uri="{BB962C8B-B14F-4D97-AF65-F5344CB8AC3E}">
        <p14:creationId xmlns:p14="http://schemas.microsoft.com/office/powerpoint/2010/main" val="4069160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513" y="969652"/>
            <a:ext cx="642945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ВЪОРЪЖЕНИЕ  ВЪВ ВОЕННОВЪЗДУШНИТЕ СИЛИ.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726" y="1413478"/>
            <a:ext cx="877163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МИ-24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656488" y="4600574"/>
            <a:ext cx="6318743" cy="279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dirty="0"/>
              <a:t>ДЪЛЖИНА - 21, 5 м;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dirty="0"/>
              <a:t>ТЕГЛО – нормално - 11200 кг;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dirty="0"/>
              <a:t>ДВИГАТЕЛИ - 2 </a:t>
            </a:r>
            <a:r>
              <a:rPr lang="bg-BG" dirty="0" err="1"/>
              <a:t>ТВаД</a:t>
            </a:r>
            <a:r>
              <a:rPr lang="bg-BG" dirty="0"/>
              <a:t> </a:t>
            </a:r>
            <a:r>
              <a:rPr lang="bg-BG" dirty="0" err="1"/>
              <a:t>Климов</a:t>
            </a:r>
            <a:r>
              <a:rPr lang="bg-BG" dirty="0"/>
              <a:t> ТВ3-117В;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dirty="0"/>
              <a:t>МАКСИМАЛНА СКОРОСТ  -  320 км/ч;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bg-BG" dirty="0"/>
              <a:t>Екипаж – 3 души.</a:t>
            </a:r>
          </a:p>
          <a:p>
            <a:pPr eaLnBrk="0" hangingPunct="0">
              <a:spcBef>
                <a:spcPct val="20000"/>
              </a:spcBef>
              <a:defRPr/>
            </a:pPr>
            <a:endParaRPr lang="bg-BG" sz="1400" dirty="0">
              <a:latin typeface="+mn-lt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721467" y="1598144"/>
            <a:ext cx="7485184" cy="2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bg-BG" sz="1400" dirty="0">
                <a:latin typeface="+mn-lt"/>
              </a:rPr>
              <a:t>          </a:t>
            </a:r>
            <a:r>
              <a:rPr lang="bg-BG" sz="2000" dirty="0"/>
              <a:t>ВЪОРЪЖЕНИЕ :			</a:t>
            </a:r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bg-BG" sz="2000" dirty="0"/>
              <a:t>Подвесно стрелково-оръдейно въоръжение </a:t>
            </a:r>
            <a:r>
              <a:rPr lang="ru-RU" sz="2000" dirty="0"/>
              <a:t>- 2 контейнера УПК-23-250 или 2 ГУВ с </a:t>
            </a:r>
            <a:r>
              <a:rPr lang="bg-BG" sz="2000" dirty="0"/>
              <a:t>картечници</a:t>
            </a:r>
            <a:r>
              <a:rPr lang="ru-RU" sz="2000" dirty="0"/>
              <a:t> или 2 (4) ГУВ с </a:t>
            </a:r>
            <a:r>
              <a:rPr lang="bg-BG" sz="2000" dirty="0"/>
              <a:t>гранатомети</a:t>
            </a:r>
            <a:r>
              <a:rPr lang="ru-RU" sz="2000" dirty="0"/>
              <a:t>;</a:t>
            </a:r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Управляемо </a:t>
            </a:r>
            <a:r>
              <a:rPr lang="bg-BG" sz="2000" dirty="0"/>
              <a:t>ракетно въоръжение </a:t>
            </a:r>
            <a:r>
              <a:rPr lang="ru-RU" sz="2000" dirty="0"/>
              <a:t>- Штурм-В, Атака-М, </a:t>
            </a:r>
            <a:r>
              <a:rPr lang="ru-RU" sz="2000" dirty="0" err="1"/>
              <a:t>Хермес</a:t>
            </a:r>
            <a:r>
              <a:rPr lang="ru-RU" sz="2000" dirty="0"/>
              <a:t>-А;</a:t>
            </a:r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Неуправляемо </a:t>
            </a:r>
            <a:r>
              <a:rPr lang="bg-BG" sz="2000" dirty="0"/>
              <a:t>ракетно въоръжение </a:t>
            </a:r>
            <a:r>
              <a:rPr lang="ru-RU" sz="2000" dirty="0"/>
              <a:t>- С-5, С-8, С-13, С-24; </a:t>
            </a:r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bg-BG" sz="2000" dirty="0"/>
              <a:t>Ракети „Въздух-въздух“ - </a:t>
            </a:r>
            <a:r>
              <a:rPr lang="ru-RU" sz="2000" dirty="0"/>
              <a:t>Р-60М, Р-63В, </a:t>
            </a:r>
            <a:r>
              <a:rPr lang="bg-BG" sz="2000" dirty="0"/>
              <a:t>„Игла-В“, </a:t>
            </a:r>
            <a:r>
              <a:rPr lang="ru-RU" sz="2000" dirty="0"/>
              <a:t>9М220О </a:t>
            </a:r>
            <a:r>
              <a:rPr lang="bg-BG" sz="2000" dirty="0"/>
              <a:t>„Атака“;</a:t>
            </a:r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bg-BG" sz="2000" dirty="0"/>
              <a:t>Бомбово въоръжение - </a:t>
            </a:r>
            <a:r>
              <a:rPr lang="ru-RU" sz="2000" dirty="0"/>
              <a:t>бомби и касети до 500 кг.</a:t>
            </a:r>
          </a:p>
          <a:p>
            <a:pPr algn="just" eaLnBrk="0" hangingPunct="0">
              <a:spcBef>
                <a:spcPct val="20000"/>
              </a:spcBef>
              <a:defRPr/>
            </a:pP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r>
              <a:rPr lang="ru-RU" sz="2000" dirty="0"/>
              <a:t>  </a:t>
            </a:r>
            <a:endParaRPr lang="bg-BG" sz="14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602" b="10580"/>
          <a:stretch/>
        </p:blipFill>
        <p:spPr>
          <a:xfrm>
            <a:off x="118975" y="1982514"/>
            <a:ext cx="4602492" cy="26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85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large ship in the ocean&#10;&#10;Description automatically generated">
            <a:extLst>
              <a:ext uri="{FF2B5EF4-FFF2-40B4-BE49-F238E27FC236}">
                <a16:creationId xmlns:a16="http://schemas.microsoft.com/office/drawing/2014/main" id="{5F7C2E00-560F-6778-23B1-A1C3669C6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68" y="3965033"/>
            <a:ext cx="3645432" cy="2382066"/>
          </a:xfrm>
          <a:prstGeom prst="rect">
            <a:avLst/>
          </a:prstGeom>
        </p:spPr>
      </p:pic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142" y="969652"/>
            <a:ext cx="6372194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ТЕХНИКА В ПРОЦЕС НА ПРИЕМ НА ВЪОРЪЖЕНИЕ.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0" y="1467070"/>
            <a:ext cx="659155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bg-BG" altLang="bg-BG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4">
            <a:extLst>
              <a:ext uri="{FF2B5EF4-FFF2-40B4-BE49-F238E27FC236}">
                <a16:creationId xmlns:a16="http://schemas.microsoft.com/office/drawing/2014/main" id="{600CFB5F-981B-C50C-D8AD-5E96FE463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762" y="3422619"/>
            <a:ext cx="1411477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IAV Stryker</a:t>
            </a:r>
            <a:endParaRPr lang="bg-BG" altLang="bg-BG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0CA4B76E-61C9-3627-7807-5D12DC2E0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172" y="1440658"/>
            <a:ext cx="140294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IRIS-T SLM</a:t>
            </a:r>
            <a:endParaRPr lang="bg-BG" altLang="bg-BG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18FF043A-D64D-9F75-6DF8-C1ED0A4E7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1053" y="3584983"/>
            <a:ext cx="1494320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ММП Кораб</a:t>
            </a:r>
          </a:p>
        </p:txBody>
      </p:sp>
      <p:pic>
        <p:nvPicPr>
          <p:cNvPr id="10" name="Picture 9" descr="A fighter jet flying in the sky&#10;&#10;Description automatically generated">
            <a:extLst>
              <a:ext uri="{FF2B5EF4-FFF2-40B4-BE49-F238E27FC236}">
                <a16:creationId xmlns:a16="http://schemas.microsoft.com/office/drawing/2014/main" id="{D708EB6D-FD93-9C47-F734-6E4EF35D7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536"/>
            <a:ext cx="3578220" cy="2471954"/>
          </a:xfrm>
          <a:prstGeom prst="rect">
            <a:avLst/>
          </a:prstGeom>
        </p:spPr>
      </p:pic>
      <p:pic>
        <p:nvPicPr>
          <p:cNvPr id="15" name="Picture 14" descr="A military vehicle with an object on top&#10;&#10;Description automatically generated">
            <a:extLst>
              <a:ext uri="{FF2B5EF4-FFF2-40B4-BE49-F238E27FC236}">
                <a16:creationId xmlns:a16="http://schemas.microsoft.com/office/drawing/2014/main" id="{CBEDA95B-8063-C19D-691C-369813387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25" y="3806289"/>
            <a:ext cx="3490332" cy="2471955"/>
          </a:xfrm>
          <a:prstGeom prst="rect">
            <a:avLst/>
          </a:prstGeom>
        </p:spPr>
      </p:pic>
      <p:pic>
        <p:nvPicPr>
          <p:cNvPr id="17" name="Picture 16" descr="A group of people standing next to a military vehicle&#10;&#10;Description automatically generated">
            <a:extLst>
              <a:ext uri="{FF2B5EF4-FFF2-40B4-BE49-F238E27FC236}">
                <a16:creationId xmlns:a16="http://schemas.microsoft.com/office/drawing/2014/main" id="{6C52B9EB-8138-114B-ED9E-A5B5DDC87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08" y="1814100"/>
            <a:ext cx="3400676" cy="24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3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717" y="969652"/>
            <a:ext cx="516506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ЕКИПИРОВКА НА ВОЕННОСЛУЖЕЩИТЕ.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721467" y="1598144"/>
            <a:ext cx="7485184" cy="2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bg-BG" sz="1400" dirty="0">
                <a:latin typeface="+mn-lt"/>
              </a:rPr>
              <a:t>          </a:t>
            </a: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bg-BG" sz="2000" dirty="0"/>
          </a:p>
          <a:p>
            <a:pPr marL="342900" indent="-342900" algn="just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endParaRPr lang="ru-RU" sz="2000" dirty="0"/>
          </a:p>
          <a:p>
            <a:pPr algn="just" eaLnBrk="0" hangingPunct="0">
              <a:spcBef>
                <a:spcPct val="20000"/>
              </a:spcBef>
              <a:defRPr/>
            </a:pPr>
            <a:r>
              <a:rPr lang="ru-RU" sz="2000" dirty="0"/>
              <a:t>  </a:t>
            </a:r>
            <a:endParaRPr lang="bg-BG" sz="1400" dirty="0">
              <a:latin typeface="+mn-lt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46" y="1693515"/>
            <a:ext cx="2151846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Тактически колан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304" y="1693515"/>
            <a:ext cx="32062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Тактическа жилетка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2815" y="1693515"/>
            <a:ext cx="2769884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Балистична каска</a:t>
            </a:r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92" y="5527948"/>
            <a:ext cx="2386554" cy="707886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Прибор за нощно виждане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567" y="5728850"/>
            <a:ext cx="3851031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Снайперска екипировка</a:t>
            </a: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4738" y="1690457"/>
            <a:ext cx="2614247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Активни антифони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625"/>
            <a:ext cx="3108056" cy="2053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Купи Тактическа Жилетка Molle Военна Екипировка Армията Бойна Подготовка на  Бронежилетки За Лов на открито Страйкбол Спортни Защитни Жилетки за CS  Wargame ~ Магазин | www.bps1racing.co.uk"/>
          <p:cNvPicPr>
            <a:picLocks noChangeAspect="1" noChangeArrowheads="1"/>
          </p:cNvPicPr>
          <p:nvPr/>
        </p:nvPicPr>
        <p:blipFill rotWithShape="1">
          <a:blip r:embed="rId4" cstate="print"/>
          <a:srcRect l="8891" r="10719"/>
          <a:stretch/>
        </p:blipFill>
        <p:spPr bwMode="auto">
          <a:xfrm>
            <a:off x="2997842" y="2188997"/>
            <a:ext cx="3440725" cy="2110368"/>
          </a:xfrm>
          <a:prstGeom prst="rect">
            <a:avLst/>
          </a:prstGeom>
          <a:noFill/>
        </p:spPr>
      </p:pic>
      <p:pic>
        <p:nvPicPr>
          <p:cNvPr id="22" name="Picture 21" descr="Склад военни, ловни и туристически облекла и аксесоари."/>
          <p:cNvPicPr>
            <a:picLocks noChangeAspect="1" noChangeArrowheads="1"/>
          </p:cNvPicPr>
          <p:nvPr/>
        </p:nvPicPr>
        <p:blipFill rotWithShape="1">
          <a:blip r:embed="rId5" cstate="print"/>
          <a:srcRect t="7674" b="11366"/>
          <a:stretch/>
        </p:blipFill>
        <p:spPr bwMode="auto">
          <a:xfrm>
            <a:off x="6995413" y="2257767"/>
            <a:ext cx="2046230" cy="1696194"/>
          </a:xfrm>
          <a:prstGeom prst="rect">
            <a:avLst/>
          </a:prstGeom>
          <a:noFill/>
        </p:spPr>
      </p:pic>
      <p:pic>
        <p:nvPicPr>
          <p:cNvPr id="23" name="Picture 2" descr="Активни антифони Earmor M31 – Arms-Bg Оръжеен Магази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52077" y="2377178"/>
            <a:ext cx="2281809" cy="2075543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29914" r="8652" b="11724"/>
          <a:stretch/>
        </p:blipFill>
        <p:spPr bwMode="auto">
          <a:xfrm>
            <a:off x="228259" y="3749951"/>
            <a:ext cx="2649415" cy="1781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Гили костюм от 4 части на супер цена — Lovni.bg"/>
          <p:cNvPicPr>
            <a:picLocks noChangeAspect="1" noChangeArrowheads="1"/>
          </p:cNvPicPr>
          <p:nvPr/>
        </p:nvPicPr>
        <p:blipFill rotWithShape="1">
          <a:blip r:embed="rId8" cstate="print"/>
          <a:srcRect l="24346" t="3871" r="24717" b="3323"/>
          <a:stretch/>
        </p:blipFill>
        <p:spPr bwMode="auto">
          <a:xfrm>
            <a:off x="8246598" y="3846934"/>
            <a:ext cx="1500277" cy="2392942"/>
          </a:xfrm>
          <a:prstGeom prst="rect">
            <a:avLst/>
          </a:prstGeom>
          <a:noFill/>
        </p:spPr>
      </p:pic>
      <p:pic>
        <p:nvPicPr>
          <p:cNvPr id="26" name="Picture 4" descr="Маскировъчен костюм &quot;Гили&quot; - горски камуфлаж MFH на топ цена — Brannik.bg"/>
          <p:cNvPicPr>
            <a:picLocks noChangeAspect="1" noChangeArrowheads="1"/>
          </p:cNvPicPr>
          <p:nvPr/>
        </p:nvPicPr>
        <p:blipFill rotWithShape="1">
          <a:blip r:embed="rId9" cstate="print"/>
          <a:srcRect l="12132" r="12724" b="2028"/>
          <a:stretch/>
        </p:blipFill>
        <p:spPr bwMode="auto">
          <a:xfrm>
            <a:off x="3282765" y="4292407"/>
            <a:ext cx="1112802" cy="1943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51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6B541-11EC-4C09-A941-93A44648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4166"/>
            <a:ext cx="3581400" cy="365125"/>
          </a:xfrm>
        </p:spPr>
        <p:txBody>
          <a:bodyPr/>
          <a:lstStyle/>
          <a:p>
            <a:fld id="{309220AF-99D2-4088-BF11-A2536404386D}" type="slidenum">
              <a:rPr lang="en-GB" sz="1400" b="1" smtClean="0">
                <a:solidFill>
                  <a:schemeClr val="tx1"/>
                </a:solidFill>
              </a:rPr>
              <a:pPr/>
              <a:t>19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BA5497-EA3B-4F4F-AF1A-1E1D0CE5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 Некласифицирана информация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0801-9984-4F30-89C9-0D2E68212825}"/>
              </a:ext>
            </a:extLst>
          </p:cNvPr>
          <p:cNvSpPr txBox="1"/>
          <p:nvPr/>
        </p:nvSpPr>
        <p:spPr>
          <a:xfrm>
            <a:off x="549439" y="5701891"/>
            <a:ext cx="1108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bg-BG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ЗА ВНИМАНИЕТО!</a:t>
            </a:r>
            <a:endParaRPr kumimoji="0" lang="bg-BG" sz="28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62BED8CF-092C-13FA-43D1-6E2C44318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5"/>
          <a:stretch/>
        </p:blipFill>
        <p:spPr>
          <a:xfrm>
            <a:off x="549439" y="1429074"/>
            <a:ext cx="3889826" cy="418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57E62DCA-4C83-D3A4-306E-A0FFA0C06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96" y="1429073"/>
            <a:ext cx="4493804" cy="418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6942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9485" y="1405297"/>
            <a:ext cx="11913030" cy="198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Според предназначението и изпълняваните функции в съвременните бойни действия оръжейните системи се разделят на:</a:t>
            </a:r>
          </a:p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      - стрелково оръжие;  </a:t>
            </a:r>
          </a:p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      - </a:t>
            </a:r>
            <a:r>
              <a:rPr lang="bg-BG" altLang="en-US" sz="1500" b="1" dirty="0"/>
              <a:t>въоръжение на танковете и бойните машини;</a:t>
            </a:r>
          </a:p>
          <a:p>
            <a:pPr algn="just" eaLnBrk="1" hangingPunct="1"/>
            <a:r>
              <a:rPr lang="bg-BG" altLang="en-US" sz="1500" b="1" dirty="0"/>
              <a:t>      - артилерийски системи;</a:t>
            </a:r>
          </a:p>
          <a:p>
            <a:pPr algn="just" eaLnBrk="1" hangingPunct="1"/>
            <a:r>
              <a:rPr lang="bg-BG" altLang="en-US" sz="1500" b="1" dirty="0"/>
              <a:t>      - огневи системи за противовъздушна отбрана;</a:t>
            </a:r>
          </a:p>
          <a:p>
            <a:pPr algn="just" eaLnBrk="1" hangingPunct="1"/>
            <a:r>
              <a:rPr lang="bg-BG" altLang="en-US" sz="1500" b="1" dirty="0"/>
              <a:t>      - корабно и авиационно въоръжение.</a:t>
            </a:r>
          </a:p>
          <a:p>
            <a:pPr marL="285750" indent="-285750" algn="just" eaLnBrk="1" hangingPunct="1">
              <a:buFontTx/>
              <a:buChar char="-"/>
            </a:pPr>
            <a:endParaRPr lang="bg-BG" altLang="en-US" b="1" dirty="0"/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874" y="952441"/>
            <a:ext cx="5520743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КЛАСИФИКАЦИЯ НА ОРЪЖЕЙНИТЕ СИСТЕМИ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874" y="3173037"/>
            <a:ext cx="549156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КЛАСИФИКАЦИЯ НА СТРЕЛКОВОТО ОРЪЖИЕ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78970" y="3596840"/>
            <a:ext cx="119130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Според броя на военнослужещите обслужващи оръжейната система стрелковото оръжие се дели на:</a:t>
            </a:r>
          </a:p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      - индивидуално оръжие;  </a:t>
            </a:r>
          </a:p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      - </a:t>
            </a:r>
            <a:r>
              <a:rPr lang="bg-BG" altLang="en-US" sz="1500" b="1" dirty="0"/>
              <a:t>колективно оръжие (за използването му се изисква координиране действията на няколко души – например картечници, гранатомети и </a:t>
            </a:r>
            <a:r>
              <a:rPr lang="bg-BG" altLang="en-US" sz="1500" b="1" dirty="0" err="1"/>
              <a:t>др</a:t>
            </a:r>
            <a:r>
              <a:rPr lang="ru-RU" altLang="en-US" sz="1500" b="1" dirty="0"/>
              <a:t>.).</a:t>
            </a:r>
          </a:p>
        </p:txBody>
      </p:sp>
      <p:sp>
        <p:nvSpPr>
          <p:cNvPr id="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37" y="4669489"/>
            <a:ext cx="477964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ИНДИВИДУАЛНО СТРЕЛКОВО ОРЪЖИЕ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39485" y="5087718"/>
            <a:ext cx="1191303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Според конструкцията си индивидуалното стрелково оръжие се разделя на: </a:t>
            </a:r>
          </a:p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      - пистолети (полуавтоматични, автоматични и картечни пистолети);  </a:t>
            </a:r>
          </a:p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      - </a:t>
            </a:r>
            <a:r>
              <a:rPr lang="bg-BG" altLang="en-US" sz="1500" b="1" dirty="0"/>
              <a:t>пушки и карабини;</a:t>
            </a:r>
          </a:p>
          <a:p>
            <a:pPr algn="just" eaLnBrk="1" hangingPunct="1"/>
            <a:r>
              <a:rPr lang="bg-BG" altLang="en-US" sz="1500" b="1" dirty="0"/>
              <a:t>      - автомати;</a:t>
            </a:r>
          </a:p>
          <a:p>
            <a:pPr algn="just" eaLnBrk="1" hangingPunct="1"/>
            <a:r>
              <a:rPr lang="bg-BG" altLang="en-US" sz="1500" b="1" dirty="0"/>
              <a:t>      - гранатомети (подцевни и леки).</a:t>
            </a:r>
          </a:p>
        </p:txBody>
      </p:sp>
    </p:spTree>
    <p:extLst>
      <p:ext uri="{BB962C8B-B14F-4D97-AF65-F5344CB8AC3E}">
        <p14:creationId xmlns:p14="http://schemas.microsoft.com/office/powerpoint/2010/main" val="1129463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672" y="953184"/>
            <a:ext cx="4406656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КОЛЕКТИВНО СТРЕЛКОВО ОРЪЖИЕ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78970" y="1458728"/>
            <a:ext cx="119130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712788"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Според конструкцията си колективното стрелково оръжие се разделя на: </a:t>
            </a:r>
          </a:p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      - картечници (леки, средни и тежки);  </a:t>
            </a:r>
          </a:p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      - </a:t>
            </a:r>
            <a:r>
              <a:rPr lang="bg-BG" altLang="en-US" sz="1500" b="1" dirty="0"/>
              <a:t>гранатомети;</a:t>
            </a:r>
          </a:p>
          <a:p>
            <a:pPr algn="just" eaLnBrk="1" hangingPunct="1"/>
            <a:r>
              <a:rPr lang="bg-BG" altLang="en-US" sz="1500" b="1" dirty="0"/>
              <a:t>      - огнемети.</a:t>
            </a:r>
          </a:p>
        </p:txBody>
      </p:sp>
      <p:sp>
        <p:nvSpPr>
          <p:cNvPr id="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257" y="2481063"/>
            <a:ext cx="7061485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ВЪОРЪЖЕНИЕ НА ТАНКОВЕТЕ И БОЙНИТЕ МАШИНИ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24420" y="2914999"/>
            <a:ext cx="1191303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500" b="1" dirty="0">
                <a:cs typeface="Arial" panose="020B0604020202020204" pitchFamily="34" charset="0"/>
              </a:rPr>
              <a:t>- </a:t>
            </a:r>
            <a:r>
              <a:rPr lang="bg-BG" altLang="en-US" sz="1500" b="1" dirty="0">
                <a:cs typeface="Arial" panose="020B0604020202020204" pitchFamily="34" charset="0"/>
              </a:rPr>
              <a:t>оръдия;</a:t>
            </a:r>
          </a:p>
          <a:p>
            <a:pPr algn="just" eaLnBrk="1" hangingPunct="1"/>
            <a:r>
              <a:rPr lang="en-US" altLang="en-US" sz="1500" b="1" dirty="0">
                <a:cs typeface="Arial" panose="020B0604020202020204" pitchFamily="34" charset="0"/>
              </a:rPr>
              <a:t>- </a:t>
            </a:r>
            <a:r>
              <a:rPr lang="bg-BG" altLang="en-US" sz="1500" b="1" dirty="0">
                <a:cs typeface="Arial" panose="020B0604020202020204" pitchFamily="34" charset="0"/>
              </a:rPr>
              <a:t>оръдейни автомати;</a:t>
            </a:r>
          </a:p>
          <a:p>
            <a:pPr algn="just" eaLnBrk="1" hangingPunct="1"/>
            <a:r>
              <a:rPr lang="en-US" altLang="en-US" sz="1500" b="1" dirty="0">
                <a:cs typeface="Arial" panose="020B0604020202020204" pitchFamily="34" charset="0"/>
              </a:rPr>
              <a:t>- </a:t>
            </a:r>
            <a:r>
              <a:rPr lang="bg-BG" altLang="en-US" sz="1500" b="1" dirty="0">
                <a:cs typeface="Arial" panose="020B0604020202020204" pitchFamily="34" charset="0"/>
              </a:rPr>
              <a:t>картечници;</a:t>
            </a:r>
          </a:p>
          <a:p>
            <a:pPr algn="just" eaLnBrk="1" hangingPunct="1"/>
            <a:r>
              <a:rPr lang="en-US" altLang="en-US" sz="1500" b="1" dirty="0">
                <a:cs typeface="Arial" panose="020B0604020202020204" pitchFamily="34" charset="0"/>
              </a:rPr>
              <a:t>- </a:t>
            </a:r>
            <a:r>
              <a:rPr lang="bg-BG" altLang="en-US" sz="1500" b="1" dirty="0">
                <a:cs typeface="Arial" panose="020B0604020202020204" pitchFamily="34" charset="0"/>
              </a:rPr>
              <a:t>противотанкови управляеми ракетни системи</a:t>
            </a:r>
            <a:r>
              <a:rPr lang="bg-BG" altLang="en-US" b="1" dirty="0">
                <a:cs typeface="Arial" panose="020B0604020202020204" pitchFamily="34" charset="0"/>
              </a:rPr>
              <a:t>.</a:t>
            </a:r>
            <a:endParaRPr lang="bg-BG" altLang="en-US" b="1" dirty="0"/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931" y="3976828"/>
            <a:ext cx="3300135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АРТИЛЕРИЙСКИ СИСТЕМИ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24420" y="4346160"/>
            <a:ext cx="1191303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- оръдия и гаубици;  </a:t>
            </a:r>
            <a:endParaRPr lang="en-US" altLang="en-US" sz="1500" b="1" dirty="0">
              <a:cs typeface="Arial" panose="020B0604020202020204" pitchFamily="34" charset="0"/>
            </a:endParaRPr>
          </a:p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- минохвъргачки;</a:t>
            </a:r>
          </a:p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- реактивни артилерийски системи.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036" y="5113808"/>
            <a:ext cx="6509924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ОГНЕВИ СИСТЕМИ ЗА ПРОТИВОВЪЗДУШНА ОТБРАНА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24420" y="5483140"/>
            <a:ext cx="994688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500" b="1" dirty="0">
                <a:cs typeface="Arial" panose="020B0604020202020204" pitchFamily="34" charset="0"/>
              </a:rPr>
              <a:t>- </a:t>
            </a:r>
            <a:r>
              <a:rPr lang="bg-BG" altLang="en-US" sz="1500" b="1" dirty="0">
                <a:cs typeface="Arial" panose="020B0604020202020204" pitchFamily="34" charset="0"/>
              </a:rPr>
              <a:t>артилерийски системи за ПВО;  </a:t>
            </a:r>
            <a:endParaRPr lang="en-US" altLang="en-US" sz="1500" b="1" dirty="0">
              <a:cs typeface="Arial" panose="020B0604020202020204" pitchFamily="34" charset="0"/>
            </a:endParaRPr>
          </a:p>
          <a:p>
            <a:pPr algn="just" eaLnBrk="1" hangingPunct="1"/>
            <a:r>
              <a:rPr lang="bg-BG" altLang="en-US" sz="1500" b="1" dirty="0">
                <a:cs typeface="Arial" panose="020B0604020202020204" pitchFamily="34" charset="0"/>
              </a:rPr>
              <a:t>- </a:t>
            </a:r>
            <a:r>
              <a:rPr lang="bg-BG" altLang="en-US" sz="1500" b="1" dirty="0"/>
              <a:t>ракетни системи и комплекси за ПВО.   </a:t>
            </a:r>
            <a:r>
              <a:rPr lang="bg-BG" alt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987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39485" y="2560441"/>
            <a:ext cx="119130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bg-BG" altLang="en-US" b="1" dirty="0">
                <a:cs typeface="Arial" panose="020B0604020202020204" pitchFamily="34" charset="0"/>
              </a:rPr>
              <a:t>     </a:t>
            </a:r>
            <a:endParaRPr lang="bg-BG" altLang="en-US" dirty="0"/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930" y="1592369"/>
            <a:ext cx="38598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ИНДИВИДУАЛНО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85" y="2745107"/>
            <a:ext cx="2279932" cy="176867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56763" y="4475954"/>
            <a:ext cx="5081825" cy="1579354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>
              <a:spcBef>
                <a:spcPts val="0"/>
              </a:spcBef>
            </a:pPr>
            <a:r>
              <a:rPr lang="bg-BG" sz="1600" dirty="0"/>
              <a:t>Калибър – 9 мм;</a:t>
            </a:r>
          </a:p>
          <a:p>
            <a:pPr marL="72000">
              <a:spcBef>
                <a:spcPts val="0"/>
              </a:spcBef>
            </a:pPr>
            <a:r>
              <a:rPr lang="bg-BG" sz="1600" dirty="0"/>
              <a:t>Боеприпаси – 9 х 18 мм;</a:t>
            </a:r>
          </a:p>
          <a:p>
            <a:pPr marL="72000">
              <a:spcBef>
                <a:spcPts val="0"/>
              </a:spcBef>
            </a:pPr>
            <a:r>
              <a:rPr lang="bg-BG" sz="1600" dirty="0"/>
              <a:t>Вместимост на пълнителя - 8 патрона</a:t>
            </a:r>
            <a:r>
              <a:rPr lang="ru-RU" sz="16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bg-BG" sz="1600" dirty="0"/>
              <a:t>Тегло – 730 гр. (с празен пълнител) / 810 гр. (с пълен пълнител)</a:t>
            </a:r>
            <a:r>
              <a:rPr lang="ru-RU" sz="1600" dirty="0"/>
              <a:t>;</a:t>
            </a:r>
            <a:endParaRPr lang="en-US" sz="1600" dirty="0"/>
          </a:p>
          <a:p>
            <a:pPr marL="72000">
              <a:spcBef>
                <a:spcPts val="0"/>
              </a:spcBef>
            </a:pPr>
            <a:r>
              <a:rPr lang="bg-BG" sz="1600" dirty="0"/>
              <a:t>Начална скорост на куршума – 315 метра в секунда</a:t>
            </a:r>
            <a:r>
              <a:rPr lang="ru-RU" sz="1600" dirty="0"/>
              <a:t>;</a:t>
            </a:r>
            <a:endParaRPr lang="en-US" sz="1600" dirty="0"/>
          </a:p>
          <a:p>
            <a:pPr marL="72000">
              <a:spcBef>
                <a:spcPts val="0"/>
              </a:spcBef>
            </a:pPr>
            <a:r>
              <a:rPr lang="bg-BG" sz="1600" dirty="0"/>
              <a:t>Най-ефективен огън – до 50 метра</a:t>
            </a:r>
            <a:r>
              <a:rPr lang="ru-RU" sz="1600" dirty="0"/>
              <a:t>.</a:t>
            </a:r>
            <a:endParaRPr lang="en-US" sz="16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08" y="2304464"/>
            <a:ext cx="2985222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Пистолет „</a:t>
            </a:r>
            <a:r>
              <a:rPr lang="bg-BG" altLang="en-US" sz="2000" b="1" dirty="0" err="1">
                <a:cs typeface="Arial" panose="020B0604020202020204" pitchFamily="34" charset="0"/>
              </a:rPr>
              <a:t>Макаров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C7E37BC0-3104-C82B-11AD-52D5B8359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030" y="2304464"/>
            <a:ext cx="3587262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Пистолет „</a:t>
            </a:r>
            <a:r>
              <a:rPr lang="en-US" altLang="en-US" sz="2000" b="1" dirty="0">
                <a:cs typeface="Arial" panose="020B0604020202020204" pitchFamily="34" charset="0"/>
              </a:rPr>
              <a:t>SIG-SAUER SP2022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6BA1C-C368-E34D-F797-9E9A2CD4C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985" y="2708465"/>
            <a:ext cx="1803352" cy="180335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853410" y="4475954"/>
            <a:ext cx="5081826" cy="1579354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>
              <a:spcBef>
                <a:spcPts val="0"/>
              </a:spcBef>
            </a:pPr>
            <a:r>
              <a:rPr lang="bg-BG" sz="1600" dirty="0"/>
              <a:t>Калибър – 9 мм;</a:t>
            </a:r>
          </a:p>
          <a:p>
            <a:pPr marL="72000">
              <a:spcBef>
                <a:spcPts val="0"/>
              </a:spcBef>
            </a:pPr>
            <a:r>
              <a:rPr lang="bg-BG" sz="1600" dirty="0"/>
              <a:t>Боеприпаси – 9 х 1</a:t>
            </a:r>
            <a:r>
              <a:rPr lang="en-US" sz="1600" dirty="0"/>
              <a:t>9</a:t>
            </a:r>
            <a:r>
              <a:rPr lang="bg-BG" sz="1600" dirty="0"/>
              <a:t> мм;</a:t>
            </a:r>
          </a:p>
          <a:p>
            <a:pPr marL="72000">
              <a:spcBef>
                <a:spcPts val="0"/>
              </a:spcBef>
            </a:pPr>
            <a:r>
              <a:rPr lang="bg-BG" sz="1600" dirty="0"/>
              <a:t>Вместимост на пълнителя - </a:t>
            </a:r>
            <a:r>
              <a:rPr lang="en-US" sz="1600" dirty="0"/>
              <a:t>15</a:t>
            </a:r>
            <a:r>
              <a:rPr lang="bg-BG" sz="1600" dirty="0"/>
              <a:t> патрона</a:t>
            </a:r>
            <a:r>
              <a:rPr lang="ru-RU" sz="16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bg-BG" sz="1600" dirty="0"/>
              <a:t>Тегло – </a:t>
            </a:r>
            <a:r>
              <a:rPr lang="en-US" sz="1600" dirty="0"/>
              <a:t>889</a:t>
            </a:r>
            <a:r>
              <a:rPr lang="bg-BG" sz="1600" dirty="0"/>
              <a:t> гр. (с празен пълнител) / </a:t>
            </a:r>
            <a:r>
              <a:rPr lang="en-US" sz="1600" dirty="0"/>
              <a:t>1075</a:t>
            </a:r>
            <a:r>
              <a:rPr lang="bg-BG" sz="1600" dirty="0"/>
              <a:t> гр. (с пълен пълнител)</a:t>
            </a:r>
            <a:r>
              <a:rPr lang="ru-RU" sz="1600" dirty="0"/>
              <a:t>;</a:t>
            </a:r>
            <a:endParaRPr lang="en-US" sz="1600" dirty="0"/>
          </a:p>
          <a:p>
            <a:pPr marL="72000">
              <a:spcBef>
                <a:spcPts val="0"/>
              </a:spcBef>
            </a:pPr>
            <a:r>
              <a:rPr lang="bg-BG" sz="1600" dirty="0"/>
              <a:t>Начална скорост на куршума – 3</a:t>
            </a:r>
            <a:r>
              <a:rPr lang="en-US" sz="1600" dirty="0"/>
              <a:t>60</a:t>
            </a:r>
            <a:r>
              <a:rPr lang="bg-BG" sz="1600" dirty="0"/>
              <a:t> метра в секунда</a:t>
            </a:r>
            <a:r>
              <a:rPr lang="ru-RU" sz="1600" dirty="0"/>
              <a:t>;</a:t>
            </a:r>
            <a:endParaRPr lang="en-US" sz="1600" dirty="0"/>
          </a:p>
          <a:p>
            <a:pPr marL="72000">
              <a:spcBef>
                <a:spcPts val="0"/>
              </a:spcBef>
            </a:pPr>
            <a:r>
              <a:rPr lang="bg-BG" sz="1600" dirty="0"/>
              <a:t>Най-ефективен огън – до 50 метра</a:t>
            </a:r>
            <a:r>
              <a:rPr lang="ru-RU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01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930" y="1592369"/>
            <a:ext cx="38598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ИНДИВИДУАЛНО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4276" y="4396436"/>
            <a:ext cx="5457094" cy="1829018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>
              <a:spcBef>
                <a:spcPts val="0"/>
              </a:spcBef>
            </a:pPr>
            <a:r>
              <a:rPr lang="bg-BG" sz="1400" dirty="0"/>
              <a:t>Калибър – 7,62 мм;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Боеприпаси – 7,62 х 54 мм;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Вместимост на пълнителя - 10 патрона</a:t>
            </a:r>
            <a:r>
              <a:rPr lang="ru-RU" sz="14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ru-RU" sz="1400" dirty="0"/>
              <a:t>Оптически мерник с 4 кратно увеличение;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Тегло – 4,3 кг. (с празен пълнител) / 4,518 кг. (с пълен пълнител)</a:t>
            </a:r>
            <a:r>
              <a:rPr lang="ru-RU" sz="1400" dirty="0"/>
              <a:t>;</a:t>
            </a:r>
            <a:endParaRPr lang="en-US" sz="1400" dirty="0"/>
          </a:p>
          <a:p>
            <a:pPr marL="72000">
              <a:spcBef>
                <a:spcPts val="0"/>
              </a:spcBef>
            </a:pPr>
            <a:r>
              <a:rPr lang="bg-BG" sz="1400" dirty="0"/>
              <a:t>Начална скорост на куршума – 830 метра в секунда</a:t>
            </a:r>
            <a:r>
              <a:rPr lang="ru-RU" sz="14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Бойна скорострелност – до 30 изстрела </a:t>
            </a:r>
            <a:r>
              <a:rPr lang="ru-RU" sz="1400" dirty="0"/>
              <a:t>в минута;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Мерно разстояние с оптически мерник – 1300 метра</a:t>
            </a:r>
            <a:r>
              <a:rPr lang="ru-RU" sz="1400" dirty="0"/>
              <a:t>;</a:t>
            </a:r>
            <a:endParaRPr lang="en-US" sz="1400" dirty="0"/>
          </a:p>
          <a:p>
            <a:pPr marL="72000">
              <a:spcBef>
                <a:spcPts val="0"/>
              </a:spcBef>
            </a:pPr>
            <a:r>
              <a:rPr lang="bg-BG" sz="1400" dirty="0"/>
              <a:t>Най-ефективен огън – до 800 метра</a:t>
            </a:r>
            <a:r>
              <a:rPr lang="ru-RU" sz="1400" dirty="0"/>
              <a:t>.</a:t>
            </a:r>
            <a:endParaRPr lang="en-US" sz="14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37" y="2127269"/>
            <a:ext cx="5457094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Снайперова пушка „</a:t>
            </a:r>
            <a:r>
              <a:rPr lang="bg-BG" altLang="en-US" sz="2000" b="1" dirty="0" err="1">
                <a:cs typeface="Arial" panose="020B0604020202020204" pitchFamily="34" charset="0"/>
              </a:rPr>
              <a:t>Драгунов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61" y="2645156"/>
            <a:ext cx="3854324" cy="1518902"/>
          </a:xfrm>
          <a:prstGeom prst="rect">
            <a:avLst/>
          </a:prstGeom>
        </p:spPr>
      </p:pic>
      <p:sp>
        <p:nvSpPr>
          <p:cNvPr id="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548" y="2127269"/>
            <a:ext cx="5768898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Снайперова пушка </a:t>
            </a:r>
            <a:r>
              <a:rPr lang="en-US" altLang="en-US" sz="2000" b="1" dirty="0">
                <a:cs typeface="Arial" panose="020B0604020202020204" pitchFamily="34" charset="0"/>
              </a:rPr>
              <a:t>„HK Heckler &amp; Koch</a:t>
            </a:r>
            <a:r>
              <a:rPr lang="bg-BG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cs typeface="Arial" panose="020B0604020202020204" pitchFamily="34" charset="0"/>
              </a:rPr>
              <a:t>MSG 90 A1</a:t>
            </a:r>
            <a:r>
              <a:rPr lang="bg-BG" altLang="en-US" sz="2000" b="1" dirty="0"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1454" b="13980"/>
          <a:stretch/>
        </p:blipFill>
        <p:spPr>
          <a:xfrm>
            <a:off x="6546837" y="2915882"/>
            <a:ext cx="4127526" cy="112849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250548" y="4396435"/>
            <a:ext cx="5569745" cy="1829017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>
              <a:spcBef>
                <a:spcPts val="0"/>
              </a:spcBef>
            </a:pPr>
            <a:r>
              <a:rPr lang="bg-BG" sz="1400" dirty="0"/>
              <a:t>Калибър – 7,62 мм;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Боеприпаси – 7,62 х 5</a:t>
            </a:r>
            <a:r>
              <a:rPr lang="en-US" sz="1400" dirty="0"/>
              <a:t>1</a:t>
            </a:r>
            <a:r>
              <a:rPr lang="bg-BG" sz="1400" dirty="0"/>
              <a:t> мм;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Вместимост на пълнителя – </a:t>
            </a:r>
            <a:r>
              <a:rPr lang="en-US" sz="1400" dirty="0"/>
              <a:t>5 </a:t>
            </a:r>
            <a:r>
              <a:rPr lang="bg-BG" sz="1400" dirty="0"/>
              <a:t>и 20 патрона</a:t>
            </a:r>
            <a:r>
              <a:rPr lang="ru-RU" sz="14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Тегло на оръжието – 6,05 кг.</a:t>
            </a:r>
            <a:r>
              <a:rPr lang="ru-RU" sz="14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Начална скорост на куршума – 845 метра в секунда</a:t>
            </a:r>
            <a:r>
              <a:rPr lang="ru-RU" sz="14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Кратност на увеличението на оптическия мерник – от 2 до 10 пъти; 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Най-ефективен огън – до 800 метра</a:t>
            </a:r>
            <a:r>
              <a:rPr lang="ru-RU" sz="1400" dirty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325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655" b="3491"/>
          <a:stretch/>
        </p:blipFill>
        <p:spPr>
          <a:xfrm>
            <a:off x="1125878" y="2720940"/>
            <a:ext cx="2821654" cy="1583800"/>
          </a:xfrm>
          <a:prstGeom prst="rect">
            <a:avLst/>
          </a:prstGeom>
        </p:spPr>
      </p:pic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85" y="1631943"/>
            <a:ext cx="38598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ИНДИВИДУАЛНО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90360" y="4304739"/>
            <a:ext cx="5196040" cy="1928789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>
              <a:spcBef>
                <a:spcPts val="0"/>
              </a:spcBef>
            </a:pPr>
            <a:r>
              <a:rPr lang="bg-BG" sz="1400" dirty="0"/>
              <a:t>Калибър – 7,62 мм;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Боеприпаси – 7,62 х 39 мм;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Вместимост на пълнителя – 30 патрона</a:t>
            </a:r>
            <a:r>
              <a:rPr lang="ru-RU" sz="14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Тегло – 4,3 кг. (с празен пълнител), 4,8 кг. (с пълен пълнител)</a:t>
            </a:r>
            <a:r>
              <a:rPr lang="ru-RU" sz="14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Начална скорост на куршума – 710 метра в секунда</a:t>
            </a:r>
            <a:r>
              <a:rPr lang="ru-RU" sz="14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Най-ефективен огън – до 300 метра на автоматичен, до 400 м на единичен;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Темп на стрелбата – до 600 изстрела в минута;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Бойна скорострелност – 90-100 изстрела в минута на автоматичен, до 40 изстрела на единичен. </a:t>
            </a:r>
            <a:endParaRPr lang="en-US" sz="14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60" y="2342569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Автомат „Калашников“ АК-47</a:t>
            </a:r>
          </a:p>
        </p:txBody>
      </p:sp>
      <p:sp>
        <p:nvSpPr>
          <p:cNvPr id="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769" y="2342569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Картечница „Калашников“ ПК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784" y="2742679"/>
            <a:ext cx="2121832" cy="146878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980663" y="4304739"/>
            <a:ext cx="5004969" cy="1928788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>
              <a:spcBef>
                <a:spcPts val="0"/>
              </a:spcBef>
            </a:pPr>
            <a:r>
              <a:rPr lang="bg-BG" sz="1400" dirty="0"/>
              <a:t>Калибър – 7,62 мм;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Боеприпаси – 7,62 х 54 мм;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Вместимост на лентата – 100 или 200 патрона</a:t>
            </a:r>
            <a:r>
              <a:rPr lang="ru-RU" sz="14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Тегло без кутия с патрони – 9 кг.</a:t>
            </a:r>
            <a:r>
              <a:rPr lang="ru-RU" sz="1400" dirty="0"/>
              <a:t>; 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Начална скорост на куршума – 825 метра в секунда</a:t>
            </a:r>
            <a:r>
              <a:rPr lang="ru-RU" sz="1400" dirty="0"/>
              <a:t>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Най-ефективен огън – до 1000 метра;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Темп на стрелбата – до 650 изстрела в минута;</a:t>
            </a:r>
          </a:p>
          <a:p>
            <a:pPr marL="72000">
              <a:spcBef>
                <a:spcPts val="0"/>
              </a:spcBef>
            </a:pPr>
            <a:r>
              <a:rPr lang="bg-BG" sz="1400" dirty="0"/>
              <a:t>Бойна скорострелност – до 250 изстрела в минута. </a:t>
            </a:r>
            <a:endParaRPr lang="en-US" sz="1400" dirty="0"/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9D00F388-E6DC-7292-83F4-44B3DEA5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3" y="1628722"/>
            <a:ext cx="348685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1.2. КОЛЕКТИВНО ОРЪЖИЕ.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0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4915" y="1592369"/>
            <a:ext cx="3685882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1.3. ТАНКОВО ВЪОРЪЖЕНИЕ.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64219" y="2933943"/>
            <a:ext cx="7022981" cy="1246950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bg-BG" sz="1400" dirty="0"/>
              <a:t>        </a:t>
            </a:r>
            <a:r>
              <a:rPr lang="bg-BG" sz="1400" b="1" dirty="0"/>
              <a:t>125 мм </a:t>
            </a:r>
            <a:r>
              <a:rPr lang="bg-BG" sz="1400" b="1" dirty="0" err="1"/>
              <a:t>гладкостволно</a:t>
            </a:r>
            <a:r>
              <a:rPr lang="bg-BG" sz="1400" b="1" dirty="0"/>
              <a:t> оръдие 2А-46</a:t>
            </a:r>
            <a:endParaRPr lang="bg-BG" sz="1400" dirty="0"/>
          </a:p>
          <a:p>
            <a:pPr>
              <a:spcBef>
                <a:spcPts val="0"/>
              </a:spcBef>
            </a:pPr>
            <a:r>
              <a:rPr lang="bg-BG" sz="1400" dirty="0"/>
              <a:t>Калибър – 125 мм; 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Тегло на оръдието – 2675 кг.</a:t>
            </a:r>
            <a:r>
              <a:rPr lang="ru-RU" sz="1400" dirty="0"/>
              <a:t>; 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Начална скорост на </a:t>
            </a:r>
            <a:r>
              <a:rPr lang="bg-BG" sz="1400" dirty="0" err="1"/>
              <a:t>осколочно</a:t>
            </a:r>
            <a:r>
              <a:rPr lang="bg-BG" sz="1400" dirty="0"/>
              <a:t>-фугасен снаряд – 760 метра в секунда</a:t>
            </a:r>
            <a:r>
              <a:rPr lang="ru-RU" sz="1400" dirty="0"/>
              <a:t>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Най-ефективен огън с </a:t>
            </a:r>
            <a:r>
              <a:rPr lang="bg-BG" sz="1400" dirty="0" err="1"/>
              <a:t>осколочно</a:t>
            </a:r>
            <a:r>
              <a:rPr lang="bg-BG" sz="1400" dirty="0"/>
              <a:t>-фугасен снаряд  – до 4000 метра;</a:t>
            </a:r>
          </a:p>
          <a:p>
            <a:pPr algn="just">
              <a:spcBef>
                <a:spcPts val="0"/>
              </a:spcBef>
            </a:pPr>
            <a:r>
              <a:rPr lang="bg-BG" sz="1400" dirty="0"/>
              <a:t>Оръдието може да използва също </a:t>
            </a:r>
            <a:r>
              <a:rPr lang="bg-BG" sz="1400" dirty="0" err="1"/>
              <a:t>подкалибрен</a:t>
            </a:r>
            <a:r>
              <a:rPr lang="bg-BG" sz="1400" dirty="0"/>
              <a:t> бронебоен и кумулативен снаряд.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60" y="2342569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ТАНК Т-72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93" y="2812884"/>
            <a:ext cx="3599701" cy="1713200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4864219" y="4376712"/>
            <a:ext cx="7022981" cy="1569330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bg-BG" sz="1400" dirty="0"/>
              <a:t>        </a:t>
            </a:r>
            <a:r>
              <a:rPr lang="bg-BG" sz="1400" b="1" dirty="0"/>
              <a:t>Сдвоена 7,62 мм картечница ПКТ 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Калибър – 7,62 мм;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Боеприпаси – 7,62 х 54 мм;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Вместимост на лентата – 250 патрона;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Начална скорост на куршума – 855 метра в секунда;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Най-ефективен огън – до 1000 метра;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Темп на стрелбата – до 700 изстрела в минута;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Бойна скорострелност – до 250 изстрела в </a:t>
            </a:r>
            <a:r>
              <a:rPr lang="ru-RU" sz="1400" dirty="0"/>
              <a:t>минута.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10" y="4793890"/>
            <a:ext cx="4235224" cy="11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9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101" y="1592369"/>
            <a:ext cx="525951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1.4. ВЪОРЪЖЕНИЕ НА БОЙНИТЕ МАШИНИ.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7510" y="4368242"/>
            <a:ext cx="5445798" cy="1910378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bg-BG" sz="1800" b="1" dirty="0"/>
              <a:t>    </a:t>
            </a:r>
            <a:r>
              <a:rPr lang="bg-BG" sz="1400" b="1" dirty="0"/>
              <a:t>73 мм гладкоцевно оръдие 2А28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Калибър – 73 мм;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Боеприпаси – кумулативен – ПГ-9 и осколочен – ОГ-9;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Боекомплект на машината – 40 изстрела за оръдието;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Максимално разстояние на стрелбата с ОГ-9 – до 4500 метра;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Максимално разстояние на стрелбата с ПГ-9 – до 1300 метра;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Начална скорост на гранатата – за ПГ-9 – 400, за ОГ-9 290 м/сек.;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Бойна скорострелност – 6 - 8 изстрела в </a:t>
            </a:r>
            <a:r>
              <a:rPr lang="ru-RU" sz="1400" dirty="0"/>
              <a:t>минута.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/>
              <a:t>    </a:t>
            </a:r>
            <a:r>
              <a:rPr lang="ru-RU" sz="1400" b="1" dirty="0"/>
              <a:t>7,62 мм Картечница ПКТ </a:t>
            </a:r>
            <a:r>
              <a:rPr lang="ru-RU" sz="1400" dirty="0"/>
              <a:t>(</a:t>
            </a:r>
            <a:r>
              <a:rPr lang="bg-BG" sz="1400" dirty="0"/>
              <a:t>както при Т-72</a:t>
            </a:r>
            <a:r>
              <a:rPr lang="ru-RU" sz="1400" dirty="0"/>
              <a:t>)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10" y="2085416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БМП-1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401" t="22987" r="11113" b="7451"/>
          <a:stretch/>
        </p:blipFill>
        <p:spPr>
          <a:xfrm>
            <a:off x="907654" y="2558308"/>
            <a:ext cx="3017574" cy="1741384"/>
          </a:xfrm>
          <a:prstGeom prst="rect">
            <a:avLst/>
          </a:prstGeom>
        </p:spPr>
      </p:pic>
      <p:sp>
        <p:nvSpPr>
          <p:cNvPr id="5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304" y="2085416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БМП-23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625" y="2605267"/>
            <a:ext cx="3519219" cy="131371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618693" y="4379393"/>
            <a:ext cx="5445797" cy="1871107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bg-BG" sz="1800" b="1" dirty="0"/>
              <a:t> </a:t>
            </a:r>
            <a:r>
              <a:rPr lang="bg-BG" sz="1400" b="1" dirty="0"/>
              <a:t>   23 мм оръдеен автомат 2А14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Калибър – 23 мм;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Използвани снаряди – ОФЗТ и БЗТ;  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Бойна скорострелност – 200 изстрела в минута;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Начална скорост на снаряда – 970 метра в секунда;</a:t>
            </a:r>
          </a:p>
          <a:p>
            <a:pPr>
              <a:spcBef>
                <a:spcPts val="0"/>
              </a:spcBef>
            </a:pPr>
            <a:r>
              <a:rPr lang="bg-BG" sz="1400" dirty="0"/>
              <a:t>Максимална </a:t>
            </a:r>
            <a:r>
              <a:rPr lang="bg-BG" sz="1400" dirty="0" err="1"/>
              <a:t>далекобойност</a:t>
            </a:r>
            <a:r>
              <a:rPr lang="bg-BG" sz="1400" dirty="0"/>
              <a:t> по бронирани средства и огневи точки – до 2000 метра; </a:t>
            </a:r>
          </a:p>
          <a:p>
            <a:pPr>
              <a:spcBef>
                <a:spcPts val="0"/>
              </a:spcBef>
            </a:pPr>
            <a:r>
              <a:rPr lang="bg-BG" sz="1400" b="1" dirty="0"/>
              <a:t>7,62 мм картечница ПКТ (както при БМП-1)    </a:t>
            </a:r>
          </a:p>
        </p:txBody>
      </p:sp>
    </p:spTree>
    <p:extLst>
      <p:ext uri="{BB962C8B-B14F-4D97-AF65-F5344CB8AC3E}">
        <p14:creationId xmlns:p14="http://schemas.microsoft.com/office/powerpoint/2010/main" val="694439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27" y="1068906"/>
            <a:ext cx="8442439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ВЪОРЪЖЕНИЕ  НА ВОЕННОСЛУЖЕЩИТЕ В СУХОПЪТНИ ВОЙСКИ.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101" y="1592369"/>
            <a:ext cx="5259518" cy="36933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1.4. ВЪОРЪЖЕНИЕ НА БОЙНИТЕ МАШИНИ. </a:t>
            </a:r>
            <a:endParaRPr lang="bg-BG" altLang="bg-BG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42388" y="2316636"/>
            <a:ext cx="7244862" cy="3559988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800" b="1" dirty="0"/>
              <a:t>    14,5 мм </a:t>
            </a:r>
            <a:r>
              <a:rPr lang="bg-BG" sz="1800" b="1" dirty="0" err="1"/>
              <a:t>голямокалибрена</a:t>
            </a:r>
            <a:r>
              <a:rPr lang="bg-BG" sz="1800" b="1" dirty="0"/>
              <a:t> картечница „Владимиров“</a:t>
            </a:r>
          </a:p>
          <a:p>
            <a:r>
              <a:rPr lang="bg-BG" sz="1800" dirty="0"/>
              <a:t>Калибър – 14,5 мм;</a:t>
            </a:r>
          </a:p>
          <a:p>
            <a:r>
              <a:rPr lang="bg-BG" sz="1800" dirty="0"/>
              <a:t>Използвани патрони – Б-32 и БЗТ;  </a:t>
            </a:r>
          </a:p>
          <a:p>
            <a:r>
              <a:rPr lang="bg-BG" sz="1800" dirty="0"/>
              <a:t>Бойна скорострелност – 70 - 80 изстрела в минута;</a:t>
            </a:r>
          </a:p>
          <a:p>
            <a:r>
              <a:rPr lang="bg-BG" sz="1800" dirty="0"/>
              <a:t>Начална скорост на Б-32– 946 метра в секунда;</a:t>
            </a:r>
          </a:p>
          <a:p>
            <a:r>
              <a:rPr lang="bg-BG" sz="1800" dirty="0"/>
              <a:t>Начална скорост </a:t>
            </a:r>
            <a:r>
              <a:rPr lang="ru-RU" sz="1800" dirty="0"/>
              <a:t>на БЗТ– 1000 метра в секунда</a:t>
            </a:r>
            <a:endParaRPr lang="bg-BG" sz="1800" dirty="0"/>
          </a:p>
          <a:p>
            <a:r>
              <a:rPr lang="bg-BG" sz="1800" dirty="0"/>
              <a:t>Максимална </a:t>
            </a:r>
            <a:r>
              <a:rPr lang="bg-BG" sz="1800" dirty="0" err="1"/>
              <a:t>далекобойност</a:t>
            </a:r>
            <a:r>
              <a:rPr lang="bg-BG" sz="1800" dirty="0"/>
              <a:t> – до 2000 метра; </a:t>
            </a:r>
          </a:p>
          <a:p>
            <a:pPr algn="just"/>
            <a:r>
              <a:rPr lang="bg-BG" sz="1800" dirty="0"/>
              <a:t>Най-ефективен огън – до 1500 метра.  </a:t>
            </a:r>
          </a:p>
          <a:p>
            <a:pPr marL="0" indent="0" algn="just">
              <a:buNone/>
            </a:pPr>
            <a:r>
              <a:rPr lang="bg-BG" sz="1800" b="1" dirty="0"/>
              <a:t>    7,62 мм картечница ПКТ </a:t>
            </a:r>
            <a:r>
              <a:rPr lang="bg-BG" sz="1800" dirty="0"/>
              <a:t>(както при БМП-1)</a:t>
            </a:r>
          </a:p>
          <a:p>
            <a:pPr marL="0" indent="0" algn="just">
              <a:buNone/>
            </a:pPr>
            <a:r>
              <a:rPr lang="bg-BG" sz="1800" b="1" dirty="0"/>
              <a:t>    </a:t>
            </a:r>
            <a:endParaRPr lang="bg-BG" sz="1800" dirty="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75" y="2316635"/>
            <a:ext cx="4577863" cy="40011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en-US" sz="2000" b="1" dirty="0">
                <a:cs typeface="Arial" panose="020B0604020202020204" pitchFamily="34" charset="0"/>
              </a:rPr>
              <a:t>БТР-60ПБ-МД1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061" t="1845" b="15546"/>
          <a:stretch/>
        </p:blipFill>
        <p:spPr>
          <a:xfrm>
            <a:off x="171675" y="3071679"/>
            <a:ext cx="4616752" cy="27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44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12799</TotalTime>
  <Words>2382</Words>
  <Application>Microsoft Office PowerPoint</Application>
  <PresentationFormat>Widescreen</PresentationFormat>
  <Paragraphs>326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Monotype Corsiva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на началника на НВУ „Васил Левски“ за състоянието и перспективите за развитие на университета</dc:title>
  <dc:creator>Nikolay Urumov</dc:creator>
  <cp:lastModifiedBy>Владимир Статев</cp:lastModifiedBy>
  <cp:revision>1026</cp:revision>
  <cp:lastPrinted>2023-03-07T15:23:43Z</cp:lastPrinted>
  <dcterms:created xsi:type="dcterms:W3CDTF">2019-12-29T08:06:21Z</dcterms:created>
  <dcterms:modified xsi:type="dcterms:W3CDTF">2024-10-10T13:54:03Z</dcterms:modified>
</cp:coreProperties>
</file>