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8" r:id="rId4"/>
    <p:sldId id="282" r:id="rId5"/>
    <p:sldId id="269" r:id="rId6"/>
    <p:sldId id="273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67" r:id="rId1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88E56-8B96-46F2-8604-328B7F614E7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92091-FDF4-471F-BF6D-854F4976C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8E9FB-D295-2478-46E9-72F137EF0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E43D87-C6AB-AFBC-7DE9-5EE3057F6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558CBF-16F7-8C83-480B-95AEFB841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99FA-DF9F-4547-87EB-360ABACA1056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6E3AD-94E8-D516-05AC-5BCBBB1D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ACA173-B2EC-4484-FCFF-E3762997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0050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EA8F63-07AD-7EC5-EB6E-AE5F5728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FF6FFA-6299-F156-6BFC-017CF52B2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898377-95F0-D7BF-4CE6-DE4C39CC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4AABB-5976-4E10-8868-4CF0183B92AA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ECC5BF-8956-32FE-90A1-0AA53256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460E4A-1C29-B526-62AC-9F62675C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911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C8FC60-7A5C-DD20-D85C-3A69A98BE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F9FE91-3BAC-013E-FEE8-A9AA3F63A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C093BB-9BBC-3028-1952-9992CDCD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8E85-B0A3-4094-97BB-CC0D03229AE9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6DFDE0-98DB-D9F9-35AF-09D53A26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FBF5A3-AA83-E64E-2213-811B23AF7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981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BE2C62-BC45-8D04-7DBC-36F65F66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C66080-0F0B-A2FF-DE06-8E02E6F28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CEB6C5-CCFF-9D53-4006-4E7D5023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37996-0A8B-4FA3-9F76-569166DDBE5E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1185C5-CCBB-7C32-7933-FBDD8603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DC10E5-3C3A-452C-0140-2BA0C1B3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49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20C38-FA28-9060-2F89-0F8F8511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99F2B8-76AF-05BF-3EF4-FCDBD14CB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BAE410-4541-34C4-E0E5-DDD09A3D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10A40-2453-4063-AF6D-1813DEBE936E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5C769-6F73-698E-8BCA-446B11F4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92A01D-5EFA-940D-74EB-14F138D6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3633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D78C6-EFFC-5B16-0D07-050DA5845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58F230-5C24-7331-5F0F-A066F6309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CCCD45-F3B3-3DCC-D551-21745C4F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C8A12C-EEA0-6A18-D9F8-1767AAE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270-5FAC-4910-951B-B4B322CF870F}" type="datetime1">
              <a:rPr lang="bg-BG" smtClean="0"/>
              <a:t>8.9.2026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A9D55B3-F186-580F-4B62-FDD97BA9F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CCE970-2EDB-90AB-DFE8-4B70C05A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784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BC94B-8C1E-EB57-53DD-A0715F6A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9C8A89-D769-5FC2-C0C8-F7821FE9D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C86D3DC-6777-621B-D134-B1BA6DE5B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91B236E-AB07-1C01-7910-8A20FA309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61554BD-79B7-D819-9172-CC0C72B9D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EF2D3D-516A-248D-F7BE-706217A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677-2A9C-4F80-B820-25A818471B12}" type="datetime1">
              <a:rPr lang="bg-BG" smtClean="0"/>
              <a:t>8.9.2026 г.</a:t>
            </a:fld>
            <a:endParaRPr 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B03993A-CDA4-D827-5FA9-5732BE97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CF8C080-4854-CBE1-AA04-582740FF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798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934665-5214-DBF7-693F-A3119465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22D7407-EAA5-2EBE-2A35-F3F1812D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1F97E-B937-421F-A7D7-4E5FB529C638}" type="datetime1">
              <a:rPr lang="bg-BG" smtClean="0"/>
              <a:t>8.9.2026 г.</a:t>
            </a:fld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A897187-FA8F-465B-F738-FA1FE498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475851-8A42-E502-899F-45143A01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630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02B9D6-128A-BC56-4864-D2580071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DF1CA-739B-4388-8CB6-D46F8161FA0A}" type="datetime1">
              <a:rPr lang="bg-BG" smtClean="0"/>
              <a:t>8.9.2026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072002-7ABB-8752-592D-0B75D777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00B607-F203-424C-7781-DE5A6B00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128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34056-B231-994B-1A5C-C739ECF7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D4A708-9928-CCFA-633A-65525AFEE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7ED96C-2E8D-4353-43BE-9967D3036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93C355-6D42-5A2B-880E-08EE9B96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6711F-1635-4386-994C-0808C35963BF}" type="datetime1">
              <a:rPr lang="bg-BG" smtClean="0"/>
              <a:t>8.9.2026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CCEBF2-0799-87C3-6744-862C2C56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CF58A4-5857-E677-1744-48768E29E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520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7CBF93-5228-F518-C73A-F72FA627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218021-0830-5204-574B-C225715E3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BD892B8-053E-400F-933C-1C4865E72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1BF3F6-40D0-1E6D-02D2-2AC35B49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CD99-5A56-4E0D-BA36-BB28BDE3D2F6}" type="datetime1">
              <a:rPr lang="bg-BG" smtClean="0"/>
              <a:t>8.9.2026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ADE899-22C7-16DB-83F6-B6989BE3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CB60BD-1F1F-A5DA-9B82-893547A3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280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9F083E-4730-38B6-2DF2-02AD92BC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9DED3A-CD60-6EE9-FC62-B00928CAA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83DEAC-021B-AF04-235D-D09B74A6A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7291D-C73B-4088-AA85-88336F323751}" type="datetime1">
              <a:rPr lang="bg-BG" smtClean="0"/>
              <a:t>8.9.2026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CEAE-01C4-C78A-ABE5-8B1A8D15A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D99C5-DB43-C179-6068-2CAD1985F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20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.jp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jp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35.png"/><Relationship Id="rId5" Type="http://schemas.openxmlformats.org/officeDocument/2006/relationships/image" Target="../media/image3.jpg"/><Relationship Id="rId10" Type="http://schemas.openxmlformats.org/officeDocument/2006/relationships/image" Target="../media/image34.png"/><Relationship Id="rId4" Type="http://schemas.openxmlformats.org/officeDocument/2006/relationships/image" Target="../media/image2.jpe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.jp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.jpeg"/><Relationship Id="rId7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3.jp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5626359"/>
          </a:xfrm>
        </p:spPr>
        <p:txBody>
          <a:bodyPr>
            <a:normAutofit lnSpcReduction="10000"/>
          </a:bodyPr>
          <a:lstStyle/>
          <a:p>
            <a:endParaRPr lang="bg-BG" sz="1200" dirty="0"/>
          </a:p>
          <a:p>
            <a:r>
              <a:rPr lang="bg-BG" sz="3000" b="1" u="sng" dirty="0">
                <a:solidFill>
                  <a:srgbClr val="FF0000"/>
                </a:solidFill>
              </a:rPr>
              <a:t>НАЦИОНАЛЕН ВОЕНЕН УНИВЕРСИТЕТ „ВАСИЛ ЛЕВСКИ“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r>
              <a:rPr lang="bg-BG" sz="2600" b="1" u="sng" dirty="0">
                <a:solidFill>
                  <a:srgbClr val="FF0000"/>
                </a:solidFill>
              </a:rPr>
              <a:t>„</a:t>
            </a:r>
            <a:r>
              <a:rPr lang="ru-RU" sz="2600" b="1" u="sng" dirty="0">
                <a:solidFill>
                  <a:srgbClr val="FF0000"/>
                </a:solidFill>
              </a:rPr>
              <a:t>БЪЛГАРСКАТА АРМИЯ ДНЕС – МИСИЯ, ЗАДАЧИ И МЯСТО В ОБЩЕСТВОТО</a:t>
            </a:r>
            <a:r>
              <a:rPr lang="bg-BG" sz="2600" b="1" u="sng" dirty="0">
                <a:solidFill>
                  <a:srgbClr val="FF0000"/>
                </a:solidFill>
              </a:rPr>
              <a:t>“</a:t>
            </a:r>
          </a:p>
          <a:p>
            <a:r>
              <a:rPr lang="bg-BG" sz="1900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pic>
        <p:nvPicPr>
          <p:cNvPr id="11" name="Picture 10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ED7BA5C5-8482-0101-DF45-203149ABB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37" y="2011233"/>
            <a:ext cx="2437172" cy="3032799"/>
          </a:xfrm>
          <a:prstGeom prst="rect">
            <a:avLst/>
          </a:prstGeom>
        </p:spPr>
      </p:pic>
      <p:pic>
        <p:nvPicPr>
          <p:cNvPr id="13" name="Picture 12" descr="A sign in front of a building&#10;&#10;Description automatically generated">
            <a:extLst>
              <a:ext uri="{FF2B5EF4-FFF2-40B4-BE49-F238E27FC236}">
                <a16:creationId xmlns:a16="http://schemas.microsoft.com/office/drawing/2014/main" xmlns="" id="{D9FA94AD-92C4-5402-F283-670894B4C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11234"/>
            <a:ext cx="4848926" cy="2932242"/>
          </a:xfrm>
          <a:prstGeom prst="rect">
            <a:avLst/>
          </a:prstGeom>
        </p:spPr>
      </p:pic>
      <p:pic>
        <p:nvPicPr>
          <p:cNvPr id="15" name="Picture 14" descr="A group of people marching in military uniforms&#10;&#10;Description automatically generated">
            <a:extLst>
              <a:ext uri="{FF2B5EF4-FFF2-40B4-BE49-F238E27FC236}">
                <a16:creationId xmlns:a16="http://schemas.microsoft.com/office/drawing/2014/main" xmlns="" id="{6BDBE8E4-119A-D214-27CB-BA9489B5CB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509" y="1984602"/>
            <a:ext cx="4848926" cy="30327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05712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904" y="1937287"/>
            <a:ext cx="11727128" cy="4862007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4. </a:t>
            </a:r>
            <a:r>
              <a:rPr lang="bg-BG" sz="2800" b="1" dirty="0">
                <a:solidFill>
                  <a:srgbClr val="FF0000"/>
                </a:solidFill>
              </a:rPr>
              <a:t>Съвместно командване на специалните </a:t>
            </a:r>
            <a:r>
              <a:rPr lang="ru-RU" sz="2800" b="1" dirty="0">
                <a:solidFill>
                  <a:srgbClr val="FF0000"/>
                </a:solidFill>
              </a:rPr>
              <a:t>операции (СКСО)</a:t>
            </a:r>
          </a:p>
          <a:p>
            <a:pPr algn="just"/>
            <a:r>
              <a:rPr lang="bg-BG" sz="2800" dirty="0"/>
              <a:t>Силите за специални операции са елитният компонент, предназначен за високорискови </a:t>
            </a:r>
            <a:r>
              <a:rPr lang="ru-RU" sz="2800" dirty="0"/>
              <a:t>задачи.</a:t>
            </a:r>
            <a:endParaRPr lang="en-US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r>
              <a:rPr lang="bg-BG" b="1" u="sng" dirty="0"/>
              <a:t>Национален военен университет „Васил </a:t>
            </a:r>
            <a:r>
              <a:rPr lang="bg-BG" b="1" u="sng" dirty="0" smtClean="0"/>
              <a:t>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10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IV. ВИДОВЕ ВЪОРЪЖЕНИ СИЛИ – СТРУКТУРА И МОДЕРНИЗАЦИЯ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xmlns="" id="{7E11BCBF-3DA8-4B45-B8B8-311DBA7A1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86" y="3340113"/>
            <a:ext cx="4109276" cy="2739517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xmlns="" id="{0BEDFE7B-53E6-4A6C-B142-A748B2606F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646" y="2960896"/>
            <a:ext cx="4678101" cy="31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32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84213"/>
            <a:ext cx="12099925" cy="5073787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5. </a:t>
            </a:r>
            <a:r>
              <a:rPr lang="bg-BG" sz="2800" b="1" dirty="0">
                <a:solidFill>
                  <a:srgbClr val="FF0000"/>
                </a:solidFill>
              </a:rPr>
              <a:t>Новите домейни</a:t>
            </a:r>
            <a:r>
              <a:rPr lang="ru-RU" sz="2800" b="1" dirty="0">
                <a:solidFill>
                  <a:srgbClr val="FF0000"/>
                </a:solidFill>
              </a:rPr>
              <a:t>: Киберпространство и </a:t>
            </a:r>
            <a:r>
              <a:rPr lang="ru-RU" sz="2800" b="1" dirty="0" err="1">
                <a:solidFill>
                  <a:srgbClr val="FF0000"/>
                </a:solidFill>
              </a:rPr>
              <a:t>Комуникации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endParaRPr lang="bg-BG" sz="1900" b="1" u="sng" dirty="0" smtClean="0"/>
          </a:p>
          <a:p>
            <a:endParaRPr lang="bg-BG" sz="1900" b="1" u="sng" dirty="0"/>
          </a:p>
          <a:p>
            <a:endParaRPr lang="bg-BG" sz="1200" b="1" u="sng" dirty="0"/>
          </a:p>
          <a:p>
            <a:endParaRPr lang="bg-BG" sz="1900" b="1" u="sng" dirty="0"/>
          </a:p>
          <a:p>
            <a:endParaRPr lang="bg-BG" sz="1800" b="1" u="sng" dirty="0"/>
          </a:p>
          <a:p>
            <a:endParaRPr lang="bg-BG" sz="1900" b="1" u="sng" dirty="0"/>
          </a:p>
          <a:p>
            <a:r>
              <a:rPr lang="bg-BG" b="1" u="sng" dirty="0"/>
              <a:t>Национален военен университет „Васил Левски</a:t>
            </a:r>
            <a:r>
              <a:rPr lang="bg-BG" b="1" u="sng" dirty="0" smtClean="0"/>
              <a:t>“</a:t>
            </a:r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11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IV. ВИДОВЕ ВЪОРЪЖЕНИ СИЛИ – СТРУКТУРА И МОДЕРНИЗАЦИЯ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8" name="Обект 7">
            <a:extLst>
              <a:ext uri="{FF2B5EF4-FFF2-40B4-BE49-F238E27FC236}">
                <a16:creationId xmlns:a16="http://schemas.microsoft.com/office/drawing/2014/main" xmlns="" id="{94D4CC59-C595-44C6-8E9C-E9B8658DBF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Пакетиращ обект на обвивката" showAsIcon="1" r:id="rId6" imgW="5695743" imgH="526902" progId="Package">
                  <p:embed/>
                </p:oleObj>
              </mc:Choice>
              <mc:Fallback>
                <p:oleObj name="Пакетиращ обект на обвивката" showAsIcon="1" r:id="rId6" imgW="5695743" imgH="526902" progId="Package">
                  <p:embed/>
                  <p:pic>
                    <p:nvPicPr>
                      <p:cNvPr id="8" name="Обект 7">
                        <a:extLst>
                          <a:ext uri="{FF2B5EF4-FFF2-40B4-BE49-F238E27FC236}">
                            <a16:creationId xmlns:a16="http://schemas.microsoft.com/office/drawing/2014/main" xmlns="" id="{94D4CC59-C595-44C6-8E9C-E9B8658DBF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ект 9">
            <a:extLst>
              <a:ext uri="{FF2B5EF4-FFF2-40B4-BE49-F238E27FC236}">
                <a16:creationId xmlns:a16="http://schemas.microsoft.com/office/drawing/2014/main" xmlns="" id="{1C87ADDD-05E9-4B56-B3B8-C33B240E3F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Пакетиращ обект на обвивката" showAsIcon="1" r:id="rId8" imgW="5695743" imgH="526902" progId="Package">
                  <p:embed/>
                </p:oleObj>
              </mc:Choice>
              <mc:Fallback>
                <p:oleObj name="Пакетиращ обект на обвивката" showAsIcon="1" r:id="rId8" imgW="5695743" imgH="526902" progId="Package">
                  <p:embed/>
                  <p:pic>
                    <p:nvPicPr>
                      <p:cNvPr id="10" name="Обект 9">
                        <a:extLst>
                          <a:ext uri="{FF2B5EF4-FFF2-40B4-BE49-F238E27FC236}">
                            <a16:creationId xmlns:a16="http://schemas.microsoft.com/office/drawing/2014/main" xmlns="" id="{1C87ADDD-05E9-4B56-B3B8-C33B240E3F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Картина 16">
            <a:extLst>
              <a:ext uri="{FF2B5EF4-FFF2-40B4-BE49-F238E27FC236}">
                <a16:creationId xmlns:a16="http://schemas.microsoft.com/office/drawing/2014/main" xmlns="" id="{190E8D63-28CC-493A-B943-E59A1BE48B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30" y="2165092"/>
            <a:ext cx="6490977" cy="43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5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075" y="2244452"/>
            <a:ext cx="11933106" cy="461354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sz="2800" b="1" dirty="0" err="1">
                <a:solidFill>
                  <a:srgbClr val="FF0000"/>
                </a:solidFill>
              </a:rPr>
              <a:t>Обществено</a:t>
            </a:r>
            <a:r>
              <a:rPr lang="ru-RU" sz="2800" b="1" dirty="0">
                <a:solidFill>
                  <a:srgbClr val="FF0000"/>
                </a:solidFill>
              </a:rPr>
              <a:t> доверие и престиж на </a:t>
            </a:r>
            <a:r>
              <a:rPr lang="ru-RU" sz="2800" b="1" dirty="0" err="1">
                <a:solidFill>
                  <a:srgbClr val="FF0000"/>
                </a:solidFill>
              </a:rPr>
              <a:t>военната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професия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dirty="0" err="1">
                <a:solidFill>
                  <a:srgbClr val="FF0000"/>
                </a:solidFill>
              </a:rPr>
              <a:t>Критичното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предизвикателство</a:t>
            </a:r>
            <a:r>
              <a:rPr lang="ru-RU" sz="2800" b="1" dirty="0">
                <a:solidFill>
                  <a:srgbClr val="FF0000"/>
                </a:solidFill>
              </a:rPr>
              <a:t>: „Некомплект“ на </a:t>
            </a:r>
            <a:r>
              <a:rPr lang="ru-RU" sz="2800" b="1" dirty="0" err="1">
                <a:solidFill>
                  <a:srgbClr val="FF0000"/>
                </a:solidFill>
              </a:rPr>
              <a:t>личния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състав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dirty="0">
                <a:solidFill>
                  <a:srgbClr val="FF0000"/>
                </a:solidFill>
              </a:rPr>
              <a:t>Военно-патриотично </a:t>
            </a:r>
            <a:r>
              <a:rPr lang="ru-RU" sz="2800" b="1" dirty="0" err="1">
                <a:solidFill>
                  <a:srgbClr val="FF0000"/>
                </a:solidFill>
              </a:rPr>
              <a:t>възпитание</a:t>
            </a:r>
            <a:r>
              <a:rPr lang="ru-RU" sz="2800" b="1" dirty="0">
                <a:solidFill>
                  <a:srgbClr val="FF0000"/>
                </a:solidFill>
              </a:rPr>
              <a:t> и подготовка на </a:t>
            </a:r>
            <a:r>
              <a:rPr lang="ru-RU" sz="2800" b="1" dirty="0" err="1">
                <a:solidFill>
                  <a:srgbClr val="FF0000"/>
                </a:solidFill>
              </a:rPr>
              <a:t>гражданите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dirty="0">
                <a:solidFill>
                  <a:srgbClr val="FF0000"/>
                </a:solidFill>
              </a:rPr>
              <a:t>Гражданско-</a:t>
            </a:r>
            <a:r>
              <a:rPr lang="ru-RU" sz="2800" b="1" dirty="0" err="1">
                <a:solidFill>
                  <a:srgbClr val="FF0000"/>
                </a:solidFill>
              </a:rPr>
              <a:t>военно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сътрудничество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</a:rPr>
              <a:t>CIMIC)</a:t>
            </a:r>
            <a:r>
              <a:rPr lang="bg-BG" sz="2800" b="1" dirty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dirty="0" err="1">
                <a:solidFill>
                  <a:srgbClr val="FF0000"/>
                </a:solidFill>
              </a:rPr>
              <a:t>Ролята</a:t>
            </a:r>
            <a:r>
              <a:rPr lang="ru-RU" sz="2800" b="1" dirty="0">
                <a:solidFill>
                  <a:srgbClr val="FF0000"/>
                </a:solidFill>
              </a:rPr>
              <a:t> на ВМА и военно-</a:t>
            </a:r>
            <a:r>
              <a:rPr lang="ru-RU" sz="2800" b="1" dirty="0" err="1">
                <a:solidFill>
                  <a:srgbClr val="FF0000"/>
                </a:solidFill>
              </a:rPr>
              <a:t>образователната</a:t>
            </a:r>
            <a:r>
              <a:rPr lang="ru-RU" sz="2800" b="1" dirty="0">
                <a:solidFill>
                  <a:srgbClr val="FF0000"/>
                </a:solidFill>
              </a:rPr>
              <a:t> система.</a:t>
            </a:r>
          </a:p>
          <a:p>
            <a:pPr marL="514350" indent="-514350" algn="just">
              <a:buAutoNum type="arabicPeriod"/>
            </a:pPr>
            <a:endParaRPr lang="bg-BG" sz="1900" b="1" u="sng" dirty="0"/>
          </a:p>
          <a:p>
            <a:endParaRPr lang="bg-BG" sz="1900" b="1" u="sng" dirty="0"/>
          </a:p>
          <a:p>
            <a:endParaRPr lang="bg-BG" sz="1800" b="1" u="sng" dirty="0"/>
          </a:p>
          <a:p>
            <a:endParaRPr lang="bg-BG" sz="1900" b="1" u="sng" dirty="0"/>
          </a:p>
          <a:p>
            <a:r>
              <a:rPr lang="bg-BG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12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V. АРМИЯТА И ОБЩЕСТВОТО – ДОВЕРИЕ, ПРЕДИЗВИКАТЕЛСТВА И СОЦИАЛЕН СТАТУС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8" name="Обект 7">
            <a:extLst>
              <a:ext uri="{FF2B5EF4-FFF2-40B4-BE49-F238E27FC236}">
                <a16:creationId xmlns:a16="http://schemas.microsoft.com/office/drawing/2014/main" xmlns="" id="{94D4CC59-C595-44C6-8E9C-E9B8658DBF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Пакетиращ обект на обвивката" showAsIcon="1" r:id="rId6" imgW="5695743" imgH="526902" progId="Package">
                  <p:embed/>
                </p:oleObj>
              </mc:Choice>
              <mc:Fallback>
                <p:oleObj name="Пакетиращ обект на обвивката" showAsIcon="1" r:id="rId6" imgW="5695743" imgH="526902" progId="Package">
                  <p:embed/>
                  <p:pic>
                    <p:nvPicPr>
                      <p:cNvPr id="8" name="Обект 7">
                        <a:extLst>
                          <a:ext uri="{FF2B5EF4-FFF2-40B4-BE49-F238E27FC236}">
                            <a16:creationId xmlns:a16="http://schemas.microsoft.com/office/drawing/2014/main" xmlns="" id="{94D4CC59-C595-44C6-8E9C-E9B8658DBF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ект 9">
            <a:extLst>
              <a:ext uri="{FF2B5EF4-FFF2-40B4-BE49-F238E27FC236}">
                <a16:creationId xmlns:a16="http://schemas.microsoft.com/office/drawing/2014/main" xmlns="" id="{1C87ADDD-05E9-4B56-B3B8-C33B240E3F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Пакетиращ обект на обвивката" showAsIcon="1" r:id="rId8" imgW="5695743" imgH="526902" progId="Package">
                  <p:embed/>
                </p:oleObj>
              </mc:Choice>
              <mc:Fallback>
                <p:oleObj name="Пакетиращ обект на обвивката" showAsIcon="1" r:id="rId8" imgW="5695743" imgH="526902" progId="Package">
                  <p:embed/>
                  <p:pic>
                    <p:nvPicPr>
                      <p:cNvPr id="10" name="Обект 9">
                        <a:extLst>
                          <a:ext uri="{FF2B5EF4-FFF2-40B4-BE49-F238E27FC236}">
                            <a16:creationId xmlns:a16="http://schemas.microsoft.com/office/drawing/2014/main" xmlns="" id="{1C87ADDD-05E9-4B56-B3B8-C33B240E3F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F2BF3E2E-E9FF-42DA-B2C7-0E6C651094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819" y="4797429"/>
            <a:ext cx="2844967" cy="1599155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xmlns="" id="{8BC71867-B8D4-49AB-8418-DFD52165AC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5826" y="4831891"/>
            <a:ext cx="3389670" cy="1530229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B729253E-7C53-4F35-89ED-0F423D2678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9627" y="4765618"/>
            <a:ext cx="3117236" cy="166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8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784" y="2244452"/>
            <a:ext cx="11467397" cy="461354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sz="2800" b="1" dirty="0">
                <a:solidFill>
                  <a:srgbClr val="FF0000"/>
                </a:solidFill>
              </a:rPr>
              <a:t>Трансформация </a:t>
            </a:r>
            <a:r>
              <a:rPr lang="ru-RU" sz="2800" b="1" dirty="0" err="1">
                <a:solidFill>
                  <a:srgbClr val="FF0000"/>
                </a:solidFill>
              </a:rPr>
              <a:t>към</a:t>
            </a:r>
            <a:r>
              <a:rPr lang="ru-RU" sz="2800" b="1" dirty="0">
                <a:solidFill>
                  <a:srgbClr val="FF0000"/>
                </a:solidFill>
              </a:rPr>
              <a:t> 2032 г.</a:t>
            </a:r>
          </a:p>
          <a:p>
            <a:pPr marL="514350" indent="-514350" algn="just">
              <a:buAutoNum type="arabicPeriod"/>
            </a:pPr>
            <a:r>
              <a:rPr lang="ru-RU" sz="2800" b="1" dirty="0" err="1">
                <a:solidFill>
                  <a:srgbClr val="FF0000"/>
                </a:solidFill>
              </a:rPr>
              <a:t>Армията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като</a:t>
            </a:r>
            <a:r>
              <a:rPr lang="ru-RU" sz="2800" b="1" dirty="0">
                <a:solidFill>
                  <a:srgbClr val="FF0000"/>
                </a:solidFill>
              </a:rPr>
              <a:t> генератор на </a:t>
            </a:r>
            <a:r>
              <a:rPr lang="ru-RU" sz="2800" b="1" dirty="0" err="1">
                <a:solidFill>
                  <a:srgbClr val="FF0000"/>
                </a:solidFill>
              </a:rPr>
              <a:t>стабилност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b="1" dirty="0" err="1">
                <a:solidFill>
                  <a:srgbClr val="FF0000"/>
                </a:solidFill>
              </a:rPr>
              <a:t>Човешкият</a:t>
            </a:r>
            <a:r>
              <a:rPr lang="ru-RU" sz="2800" b="1" dirty="0">
                <a:solidFill>
                  <a:srgbClr val="FF0000"/>
                </a:solidFill>
              </a:rPr>
              <a:t> фактор.</a:t>
            </a:r>
          </a:p>
          <a:p>
            <a:pPr marL="514350" indent="-514350" algn="just">
              <a:buAutoNum type="arabicPeriod"/>
            </a:pPr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800" b="1" u="sng" dirty="0"/>
          </a:p>
          <a:p>
            <a:endParaRPr lang="bg-BG" sz="1900" b="1" u="sng" dirty="0"/>
          </a:p>
          <a:p>
            <a:r>
              <a:rPr lang="bg-BG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13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VI. ЗАКЛЮЧЕНИЕ: ВИЗИЯ ЗА МОДЕРНА И ЕФЕКТИВНА ОТБРАНА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8" name="Обект 7">
            <a:extLst>
              <a:ext uri="{FF2B5EF4-FFF2-40B4-BE49-F238E27FC236}">
                <a16:creationId xmlns:a16="http://schemas.microsoft.com/office/drawing/2014/main" xmlns="" id="{94D4CC59-C595-44C6-8E9C-E9B8658DBF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Пакетиращ обект на обвивката" showAsIcon="1" r:id="rId6" imgW="5695743" imgH="526902" progId="Package">
                  <p:embed/>
                </p:oleObj>
              </mc:Choice>
              <mc:Fallback>
                <p:oleObj name="Пакетиращ обект на обвивката" showAsIcon="1" r:id="rId6" imgW="5695743" imgH="526902" progId="Package">
                  <p:embed/>
                  <p:pic>
                    <p:nvPicPr>
                      <p:cNvPr id="8" name="Обект 7">
                        <a:extLst>
                          <a:ext uri="{FF2B5EF4-FFF2-40B4-BE49-F238E27FC236}">
                            <a16:creationId xmlns:a16="http://schemas.microsoft.com/office/drawing/2014/main" xmlns="" id="{94D4CC59-C595-44C6-8E9C-E9B8658DBF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ект 9">
            <a:extLst>
              <a:ext uri="{FF2B5EF4-FFF2-40B4-BE49-F238E27FC236}">
                <a16:creationId xmlns:a16="http://schemas.microsoft.com/office/drawing/2014/main" xmlns="" id="{1C87ADDD-05E9-4B56-B3B8-C33B240E3F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56959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Пакетиращ обект на обвивката" showAsIcon="1" r:id="rId8" imgW="5695743" imgH="526902" progId="Package">
                  <p:embed/>
                </p:oleObj>
              </mc:Choice>
              <mc:Fallback>
                <p:oleObj name="Пакетиращ обект на обвивката" showAsIcon="1" r:id="rId8" imgW="5695743" imgH="526902" progId="Package">
                  <p:embed/>
                  <p:pic>
                    <p:nvPicPr>
                      <p:cNvPr id="10" name="Обект 9">
                        <a:extLst>
                          <a:ext uri="{FF2B5EF4-FFF2-40B4-BE49-F238E27FC236}">
                            <a16:creationId xmlns:a16="http://schemas.microsoft.com/office/drawing/2014/main" xmlns="" id="{1C87ADDD-05E9-4B56-B3B8-C33B240E3F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6959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Картина 14">
            <a:extLst>
              <a:ext uri="{FF2B5EF4-FFF2-40B4-BE49-F238E27FC236}">
                <a16:creationId xmlns:a16="http://schemas.microsoft.com/office/drawing/2014/main" xmlns="" id="{E8DCD433-ABEB-4085-9FF9-AB9B706DFB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8585" y="3816723"/>
            <a:ext cx="4025794" cy="226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2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66686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bg-BG" sz="2800" b="1" u="sng" dirty="0">
                <a:solidFill>
                  <a:srgbClr val="C00000"/>
                </a:solidFill>
              </a:rPr>
              <a:t>Благодаря за </a:t>
            </a:r>
            <a:r>
              <a:rPr lang="bg-BG" sz="2800" b="1" u="sng" dirty="0" smtClean="0">
                <a:solidFill>
                  <a:srgbClr val="C00000"/>
                </a:solidFill>
              </a:rPr>
              <a:t>вниманието!</a:t>
            </a:r>
            <a:endParaRPr lang="bg-BG" sz="2800" b="1" u="sng" dirty="0">
              <a:solidFill>
                <a:srgbClr val="C00000"/>
              </a:solidFill>
            </a:endParaRPr>
          </a:p>
          <a:p>
            <a:endParaRPr lang="bg-BG" sz="2000" i="1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r>
              <a:rPr lang="bg-BG" sz="1600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8" name="Picture 7" descr="A person and person in uniform blowing a flag&#10;&#10;Description automatically generated">
            <a:extLst>
              <a:ext uri="{FF2B5EF4-FFF2-40B4-BE49-F238E27FC236}">
                <a16:creationId xmlns:a16="http://schemas.microsoft.com/office/drawing/2014/main" xmlns="" id="{BAB2B1D1-BA52-B051-6864-50C412E5E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" y="2230236"/>
            <a:ext cx="5457523" cy="3602977"/>
          </a:xfrm>
          <a:prstGeom prst="rect">
            <a:avLst/>
          </a:prstGeom>
        </p:spPr>
      </p:pic>
      <p:pic>
        <p:nvPicPr>
          <p:cNvPr id="11" name="Picture 10" descr="A group of soldiers marching on the street&#10;&#10;Description automatically generated">
            <a:extLst>
              <a:ext uri="{FF2B5EF4-FFF2-40B4-BE49-F238E27FC236}">
                <a16:creationId xmlns:a16="http://schemas.microsoft.com/office/drawing/2014/main" xmlns="" id="{BA1DE51B-47A1-D45C-6E7D-F8B826A7DC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06" y="2230235"/>
            <a:ext cx="5714971" cy="36029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887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671" y="1231641"/>
            <a:ext cx="11187953" cy="5626359"/>
          </a:xfrm>
        </p:spPr>
        <p:txBody>
          <a:bodyPr>
            <a:normAutofit/>
          </a:bodyPr>
          <a:lstStyle/>
          <a:p>
            <a:r>
              <a:rPr lang="bg-BG" sz="3200" b="1" u="sng" dirty="0">
                <a:solidFill>
                  <a:srgbClr val="FF0000"/>
                </a:solidFill>
              </a:rPr>
              <a:t>РАЗДЕЛ </a:t>
            </a:r>
            <a:r>
              <a:rPr lang="en-US" sz="3200" b="1" u="sng" dirty="0">
                <a:solidFill>
                  <a:srgbClr val="FF0000"/>
                </a:solidFill>
              </a:rPr>
              <a:t>I. </a:t>
            </a:r>
            <a:r>
              <a:rPr lang="bg-BG" sz="3200" b="1" u="sng" dirty="0">
                <a:solidFill>
                  <a:srgbClr val="FF0000"/>
                </a:solidFill>
              </a:rPr>
              <a:t>ВЪВЕДЕНИЕ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1. </a:t>
            </a:r>
            <a:r>
              <a:rPr lang="bg-BG" sz="3200" b="1" dirty="0">
                <a:solidFill>
                  <a:srgbClr val="FF0000"/>
                </a:solidFill>
              </a:rPr>
              <a:t>Конституционни основи и държавен </a:t>
            </a:r>
            <a:r>
              <a:rPr lang="ru-RU" sz="3200" b="1" dirty="0">
                <a:solidFill>
                  <a:srgbClr val="FF0000"/>
                </a:solidFill>
              </a:rPr>
              <a:t>суверенитет</a:t>
            </a:r>
            <a:endParaRPr lang="bg-BG" sz="3200" b="1" dirty="0">
              <a:solidFill>
                <a:srgbClr val="FF0000"/>
              </a:solidFill>
            </a:endParaRPr>
          </a:p>
          <a:p>
            <a:r>
              <a:rPr lang="ru-RU" i="1" dirty="0"/>
              <a:t>„Въоръжените сили гарантират суверенитета, сигурността и независимостта на страната и защитават нейната териториална цялост.“ </a:t>
            </a:r>
          </a:p>
          <a:p>
            <a:r>
              <a:rPr lang="ru-RU" sz="1800" dirty="0"/>
              <a:t>(</a:t>
            </a:r>
            <a:r>
              <a:rPr lang="bg-BG" sz="1800" dirty="0"/>
              <a:t>Конституцията</a:t>
            </a:r>
            <a:r>
              <a:rPr lang="ru-RU" sz="1800" dirty="0"/>
              <a:t> на Република България - Глава седма, член 9, алинея 1)</a:t>
            </a:r>
            <a:endParaRPr lang="bg-BG" sz="1800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r>
              <a:rPr lang="bg-BG" sz="1900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2</a:t>
            </a:fld>
            <a:endParaRPr lang="bg-BG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929" y="3634466"/>
            <a:ext cx="1662734" cy="26445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2091">
            <a:off x="8824535" y="3876234"/>
            <a:ext cx="1672791" cy="23599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6419">
            <a:off x="1737956" y="3819078"/>
            <a:ext cx="1754994" cy="2441037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27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62518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02287"/>
            <a:ext cx="12191999" cy="5626359"/>
          </a:xfrm>
        </p:spPr>
        <p:txBody>
          <a:bodyPr>
            <a:normAutofit fontScale="47500" lnSpcReduction="20000"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ru-RU" sz="6700" b="1" dirty="0">
                <a:solidFill>
                  <a:srgbClr val="FF0000"/>
                </a:solidFill>
              </a:rPr>
              <a:t>2. Динамика на средата на </a:t>
            </a:r>
            <a:r>
              <a:rPr lang="bg-BG" sz="6700" b="1" dirty="0">
                <a:solidFill>
                  <a:srgbClr val="FF0000"/>
                </a:solidFill>
              </a:rPr>
              <a:t>сигурност.</a:t>
            </a:r>
          </a:p>
          <a:p>
            <a:pPr indent="92075" algn="just">
              <a:lnSpc>
                <a:spcPct val="107000"/>
              </a:lnSpc>
              <a:spcAft>
                <a:spcPts val="0"/>
              </a:spcAft>
            </a:pPr>
            <a:r>
              <a:rPr lang="bg-BG" sz="5900" b="1" dirty="0"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bg-BG" sz="5100" b="1" dirty="0">
                <a:ea typeface="Calibri" panose="020F0502020204030204" pitchFamily="34" charset="0"/>
                <a:cs typeface="Arial" panose="020B0604020202020204" pitchFamily="34" charset="0"/>
              </a:rPr>
              <a:t>Ерозия на международната архитектура за сигурност;</a:t>
            </a:r>
            <a:r>
              <a:rPr lang="bg-BG" sz="51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5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92075" algn="just">
              <a:lnSpc>
                <a:spcPct val="107000"/>
              </a:lnSpc>
              <a:spcAft>
                <a:spcPts val="0"/>
              </a:spcAft>
            </a:pPr>
            <a:r>
              <a:rPr lang="bg-BG" sz="5100" b="1" dirty="0">
                <a:ea typeface="Calibri" panose="020F0502020204030204" pitchFamily="34" charset="0"/>
                <a:cs typeface="Arial" panose="020B0604020202020204" pitchFamily="34" charset="0"/>
              </a:rPr>
              <a:t>- Хибридни заплахи;</a:t>
            </a:r>
            <a:endParaRPr lang="en-US" sz="5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92075" algn="just">
              <a:lnSpc>
                <a:spcPct val="107000"/>
              </a:lnSpc>
              <a:spcAft>
                <a:spcPts val="0"/>
              </a:spcAft>
            </a:pPr>
            <a:r>
              <a:rPr lang="bg-BG" sz="5100" b="1" dirty="0">
                <a:ea typeface="Calibri" panose="020F0502020204030204" pitchFamily="34" charset="0"/>
                <a:cs typeface="Arial" panose="020B0604020202020204" pitchFamily="34" charset="0"/>
              </a:rPr>
              <a:t>- Трансгранични предизвикателства.</a:t>
            </a:r>
            <a:endParaRPr lang="en-US" sz="5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bg-BG" b="1" u="sng" dirty="0">
              <a:solidFill>
                <a:srgbClr val="FF0000"/>
              </a:solidFill>
            </a:endParaRPr>
          </a:p>
          <a:p>
            <a:pPr algn="l"/>
            <a:endParaRPr lang="bg-BG" sz="2000" b="1" u="sng" dirty="0"/>
          </a:p>
          <a:p>
            <a:endParaRPr lang="bg-BG" sz="2000" b="1" u="sng" dirty="0"/>
          </a:p>
          <a:p>
            <a:endParaRPr lang="bg-BG" sz="2000" b="1" u="sng" dirty="0"/>
          </a:p>
          <a:p>
            <a:endParaRPr lang="bg-BG" sz="2000" b="1" u="sng" dirty="0"/>
          </a:p>
          <a:p>
            <a:endParaRPr lang="bg-BG" sz="2000" b="1" u="sng" dirty="0"/>
          </a:p>
          <a:p>
            <a:endParaRPr lang="bg-BG" sz="5500" b="1" u="sng" dirty="0"/>
          </a:p>
          <a:p>
            <a:endParaRPr lang="en-US" sz="5500" b="1" u="sng" dirty="0"/>
          </a:p>
          <a:p>
            <a:endParaRPr lang="bg-BG" sz="5500" b="1" u="sng" dirty="0" smtClean="0"/>
          </a:p>
          <a:p>
            <a:endParaRPr lang="en-US" sz="5500" b="1" u="sng" dirty="0"/>
          </a:p>
          <a:p>
            <a:r>
              <a:rPr lang="bg-BG" sz="4000" b="1" u="sng" dirty="0"/>
              <a:t>Национален военен университет „Васил Левски“</a:t>
            </a:r>
          </a:p>
          <a:p>
            <a:endParaRPr lang="bg-BG" sz="1900" b="1" u="sng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3</a:t>
            </a:fld>
            <a:endParaRPr lang="bg-BG"/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xmlns="" id="{B705DAB3-7609-44C2-B0DE-3D5322FCC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221" y="3420802"/>
            <a:ext cx="5498543" cy="2935548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xmlns="" id="{4146AD2B-29E9-4E7F-9AEA-1CB2F3ACEB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57" y="3480876"/>
            <a:ext cx="6359047" cy="2834756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B1846842-1FFA-4080-893F-55DBACA69A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57" y="1912976"/>
            <a:ext cx="3286393" cy="180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02287"/>
            <a:ext cx="12191999" cy="5626359"/>
          </a:xfrm>
        </p:spPr>
        <p:txBody>
          <a:bodyPr>
            <a:normAutofit fontScale="47500" lnSpcReduction="20000"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ru-RU" sz="6700" b="1" dirty="0">
                <a:solidFill>
                  <a:srgbClr val="FF0000"/>
                </a:solidFill>
              </a:rPr>
              <a:t>3. </a:t>
            </a:r>
            <a:r>
              <a:rPr lang="bg-BG" sz="6700" b="1" dirty="0">
                <a:solidFill>
                  <a:srgbClr val="FF0000"/>
                </a:solidFill>
              </a:rPr>
              <a:t>Армията като инструмент на държавната мощ</a:t>
            </a:r>
            <a:r>
              <a:rPr lang="ru-RU" sz="6700" b="1" dirty="0">
                <a:solidFill>
                  <a:srgbClr val="FF0000"/>
                </a:solidFill>
              </a:rPr>
              <a:t>.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endParaRPr lang="ru-RU" sz="3200" b="1" dirty="0">
              <a:solidFill>
                <a:srgbClr val="FF0000"/>
              </a:solidFill>
            </a:endParaRPr>
          </a:p>
          <a:p>
            <a:endParaRPr lang="ru-RU" sz="3200" b="1" dirty="0">
              <a:solidFill>
                <a:srgbClr val="FF0000"/>
              </a:solidFill>
            </a:endParaRPr>
          </a:p>
          <a:p>
            <a:pPr marL="808038" algn="just">
              <a:lnSpc>
                <a:spcPct val="107000"/>
              </a:lnSpc>
              <a:spcAft>
                <a:spcPts val="1800"/>
              </a:spcAft>
            </a:pPr>
            <a:r>
              <a:rPr lang="bg-BG" sz="6700" b="1" dirty="0"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bg-BG" sz="5800" b="1" dirty="0">
                <a:ea typeface="Calibri" panose="020F0502020204030204" pitchFamily="34" charset="0"/>
                <a:cs typeface="Arial" panose="020B0604020202020204" pitchFamily="34" charset="0"/>
              </a:rPr>
              <a:t>Възпиране;</a:t>
            </a:r>
          </a:p>
          <a:p>
            <a:pPr marL="808038" algn="just">
              <a:lnSpc>
                <a:spcPct val="107000"/>
              </a:lnSpc>
              <a:spcAft>
                <a:spcPts val="1800"/>
              </a:spcAft>
            </a:pPr>
            <a:r>
              <a:rPr lang="bg-BG" sz="5800" b="1" dirty="0">
                <a:ea typeface="Calibri" panose="020F0502020204030204" pitchFamily="34" charset="0"/>
                <a:cs typeface="Arial" panose="020B0604020202020204" pitchFamily="34" charset="0"/>
              </a:rPr>
              <a:t>- Отбрана;</a:t>
            </a:r>
          </a:p>
          <a:p>
            <a:pPr marL="808038" algn="just">
              <a:lnSpc>
                <a:spcPct val="107000"/>
              </a:lnSpc>
              <a:spcAft>
                <a:spcPts val="1800"/>
              </a:spcAft>
            </a:pPr>
            <a:r>
              <a:rPr lang="bg-BG" sz="5800" b="1" dirty="0">
                <a:ea typeface="Calibri" panose="020F0502020204030204" pitchFamily="34" charset="0"/>
                <a:cs typeface="Arial" panose="020B0604020202020204" pitchFamily="34" charset="0"/>
              </a:rPr>
              <a:t>- Принос към международната стабилност; </a:t>
            </a:r>
          </a:p>
          <a:p>
            <a:pPr marL="808038" algn="just">
              <a:lnSpc>
                <a:spcPct val="107000"/>
              </a:lnSpc>
              <a:spcAft>
                <a:spcPts val="1800"/>
              </a:spcAft>
              <a:buFontTx/>
              <a:buChar char="-"/>
            </a:pPr>
            <a:r>
              <a:rPr lang="bg-BG" sz="5800" b="1" dirty="0">
                <a:ea typeface="Calibri" panose="020F0502020204030204" pitchFamily="34" charset="0"/>
                <a:cs typeface="Arial" panose="020B0604020202020204" pitchFamily="34" charset="0"/>
              </a:rPr>
              <a:t> Демократичен граждански контрол.</a:t>
            </a:r>
            <a:endParaRPr lang="en-US" sz="5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5500" b="1" u="sng" dirty="0"/>
          </a:p>
          <a:p>
            <a:r>
              <a:rPr lang="bg-BG" sz="4000" b="1" u="sng" dirty="0"/>
              <a:t>Национален военен университет „Васил Левски“</a:t>
            </a:r>
          </a:p>
          <a:p>
            <a:endParaRPr lang="bg-BG" sz="1900" b="1" u="sng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4</a:t>
            </a:fld>
            <a:endParaRPr lang="bg-BG"/>
          </a:p>
        </p:txBody>
      </p:sp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213F52CF-5D31-4EF6-89B6-0EFDC57A6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004" y="4312461"/>
            <a:ext cx="2659733" cy="2043889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xmlns="" id="{AE133A0B-9BCF-4B66-93C8-8024B6BDA8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1940188"/>
            <a:ext cx="3527961" cy="22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05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1231642"/>
            <a:ext cx="11548293" cy="5489834"/>
          </a:xfrm>
        </p:spPr>
        <p:txBody>
          <a:bodyPr>
            <a:normAutofit fontScale="32500" lnSpcReduction="20000"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ru-RU" sz="7400" b="1" u="sng" dirty="0">
                <a:solidFill>
                  <a:srgbClr val="FF0000"/>
                </a:solidFill>
              </a:rPr>
              <a:t>РАЗДЕЛ II. МИСИИ И ЦЕЛИ НА ВЪОРЪЖЕНИТЕ СИЛИ</a:t>
            </a:r>
            <a:endParaRPr lang="ru-RU" sz="7400" b="1" dirty="0">
              <a:solidFill>
                <a:srgbClr val="FF0000"/>
              </a:solidFill>
            </a:endParaRPr>
          </a:p>
          <a:p>
            <a:endParaRPr lang="bg-BG" sz="3700" b="1" u="sng" dirty="0"/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bg-BG" sz="7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Мисия „Отбрана</a:t>
            </a:r>
            <a:r>
              <a:rPr lang="bg-BG" sz="74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bg-BG" sz="7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bg-BG" sz="74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Колективната сигурност </a:t>
            </a:r>
            <a:r>
              <a:rPr lang="bg-BG" sz="7400" dirty="0">
                <a:ea typeface="Calibri" panose="020F0502020204030204" pitchFamily="34" charset="0"/>
                <a:cs typeface="Times New Roman" panose="02020603050405020304" pitchFamily="18" charset="0"/>
              </a:rPr>
              <a:t>като национален приоритет;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Възпиране и </a:t>
            </a:r>
            <a:r>
              <a:rPr lang="bg-BG" sz="7400" dirty="0">
                <a:ea typeface="Calibri" panose="020F0502020204030204" pitchFamily="34" charset="0"/>
                <a:cs typeface="Times New Roman" panose="02020603050405020304" pitchFamily="18" charset="0"/>
              </a:rPr>
              <a:t>отбрана;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Член 5 </a:t>
            </a:r>
            <a:r>
              <a:rPr lang="bg-BG" sz="7400" dirty="0">
                <a:ea typeface="Calibri" panose="020F0502020204030204" pitchFamily="34" charset="0"/>
                <a:cs typeface="Times New Roman" panose="02020603050405020304" pitchFamily="18" charset="0"/>
              </a:rPr>
              <a:t>от Вашингтонския договор;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Териториална цялост</a:t>
            </a:r>
            <a:r>
              <a:rPr lang="bg-BG" sz="7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bg-BG" sz="7400" b="1" dirty="0">
                <a:solidFill>
                  <a:srgbClr val="FF0000"/>
                </a:solidFill>
                <a:cs typeface="Times New Roman" panose="02020603050405020304" pitchFamily="18" charset="0"/>
              </a:rPr>
              <a:t>Мисия „Подкрепа на международния мир и сигурност“ </a:t>
            </a:r>
            <a:r>
              <a:rPr lang="bg-BG" sz="7400" b="1" dirty="0" smtClean="0">
                <a:cs typeface="Times New Roman" panose="02020603050405020304" pitchFamily="18" charset="0"/>
              </a:rPr>
              <a:t>– </a:t>
            </a:r>
            <a:r>
              <a:rPr lang="ru-RU" sz="7400" dirty="0" smtClean="0">
                <a:cs typeface="Times New Roman" panose="02020603050405020304" pitchFamily="18" charset="0"/>
              </a:rPr>
              <a:t>Операции под </a:t>
            </a:r>
            <a:r>
              <a:rPr lang="ru-RU" sz="7400" dirty="0">
                <a:cs typeface="Times New Roman" panose="02020603050405020304" pitchFamily="18" charset="0"/>
              </a:rPr>
              <a:t>мандат на ООН, НАТО и ЕС; </a:t>
            </a:r>
            <a:r>
              <a:rPr lang="bg-BG" sz="7400" dirty="0" smtClean="0">
                <a:cs typeface="Times New Roman" panose="02020603050405020304" pitchFamily="18" charset="0"/>
              </a:rPr>
              <a:t>Изграждане на </a:t>
            </a:r>
            <a:r>
              <a:rPr lang="bg-BG" sz="7400" dirty="0">
                <a:cs typeface="Times New Roman" panose="02020603050405020304" pitchFamily="18" charset="0"/>
              </a:rPr>
              <a:t>капацитет; </a:t>
            </a:r>
            <a:r>
              <a:rPr lang="bg-BG" sz="7400" dirty="0" smtClean="0">
                <a:cs typeface="Times New Roman" panose="02020603050405020304" pitchFamily="18" charset="0"/>
              </a:rPr>
              <a:t>Оперативна съвместимост</a:t>
            </a:r>
            <a:r>
              <a:rPr lang="bg-BG" sz="7400" dirty="0"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bg-BG" sz="7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Мисия „Принос към националната сигурност в мирно време</a:t>
            </a:r>
            <a:r>
              <a:rPr lang="ru-RU" sz="7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ru-RU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Помощ при </a:t>
            </a:r>
            <a:r>
              <a:rPr lang="bg-BG" sz="7400" dirty="0">
                <a:ea typeface="Calibri" panose="020F0502020204030204" pitchFamily="34" charset="0"/>
                <a:cs typeface="Times New Roman" panose="02020603050405020304" pitchFamily="18" charset="0"/>
              </a:rPr>
              <a:t>бедствия, аварии и катастрофи; Борба с тероризма и охрана на границата; Унищожаване на невзривени боеприпаси; Военномедицинската академия </a:t>
            </a:r>
            <a:r>
              <a:rPr lang="bg-BG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(В</a:t>
            </a:r>
            <a:r>
              <a:rPr lang="ru-RU" sz="7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МА).</a:t>
            </a:r>
            <a:endParaRPr lang="ru-RU" sz="7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900" b="1" u="sng" dirty="0"/>
          </a:p>
          <a:p>
            <a:endParaRPr lang="bg-BG" sz="1900" b="1" u="sng" dirty="0"/>
          </a:p>
          <a:p>
            <a:r>
              <a:rPr lang="bg-BG" sz="7200" b="1" u="sng" dirty="0"/>
              <a:t>Национален военен университет „Васил Левски“</a:t>
            </a:r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5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30332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" y="1813565"/>
            <a:ext cx="8556176" cy="5015083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800" b="1" dirty="0">
                <a:solidFill>
                  <a:srgbClr val="FF0000"/>
                </a:solidFill>
              </a:rPr>
              <a:t>Задачи в мирно </a:t>
            </a:r>
            <a:r>
              <a:rPr lang="bg-BG" sz="2800" b="1" dirty="0" smtClean="0">
                <a:solidFill>
                  <a:srgbClr val="FF0000"/>
                </a:solidFill>
              </a:rPr>
              <a:t>време</a:t>
            </a:r>
            <a:r>
              <a:rPr lang="bg-BG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bg-BG" sz="2800" b="1" dirty="0">
                <a:solidFill>
                  <a:srgbClr val="FF0000"/>
                </a:solidFill>
              </a:rPr>
              <a:t>Задачи при кризи от невоенен характер (Реакция при бедствия</a:t>
            </a:r>
            <a:r>
              <a:rPr lang="bg-BG" sz="2800" b="1" dirty="0" smtClean="0">
                <a:solidFill>
                  <a:srgbClr val="FF0000"/>
                </a:solidFill>
              </a:rPr>
              <a:t>).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bg-BG" sz="2800" b="1" dirty="0">
                <a:solidFill>
                  <a:srgbClr val="FF0000"/>
                </a:solidFill>
              </a:rPr>
              <a:t>Подкрепа на вътрешната сигурност и граничния </a:t>
            </a:r>
            <a:r>
              <a:rPr lang="bg-BG" sz="2800" b="1" dirty="0" smtClean="0">
                <a:solidFill>
                  <a:srgbClr val="FF0000"/>
                </a:solidFill>
              </a:rPr>
              <a:t>контрол.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bg-BG" sz="2800" b="1" dirty="0">
                <a:solidFill>
                  <a:srgbClr val="FF0000"/>
                </a:solidFill>
              </a:rPr>
              <a:t>Ролята на Военномедицинската </a:t>
            </a:r>
            <a:r>
              <a:rPr lang="ru-RU" sz="2800" b="1" dirty="0">
                <a:solidFill>
                  <a:srgbClr val="FF0000"/>
                </a:solidFill>
              </a:rPr>
              <a:t>академия (ВМА</a:t>
            </a:r>
            <a:r>
              <a:rPr lang="ru-RU" sz="2800" b="1" dirty="0" smtClean="0">
                <a:solidFill>
                  <a:srgbClr val="FF0000"/>
                </a:solidFill>
              </a:rPr>
              <a:t>)</a:t>
            </a:r>
            <a:r>
              <a:rPr lang="bg-BG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bg-BG" sz="2800" b="1" dirty="0">
                <a:solidFill>
                  <a:srgbClr val="FF0000"/>
                </a:solidFill>
              </a:rPr>
              <a:t>Логистична подкрепа и домакинска подкрепа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bg-BG" sz="20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r>
              <a:rPr lang="bg-BG" sz="1900" b="1" u="sng" dirty="0"/>
              <a:t>НВУ „Васил Левски“</a:t>
            </a:r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6</a:t>
            </a:fld>
            <a:endParaRPr lang="bg-BG" dirty="0"/>
          </a:p>
        </p:txBody>
      </p:sp>
      <p:pic>
        <p:nvPicPr>
          <p:cNvPr id="11" name="Картина 10">
            <a:extLst>
              <a:ext uri="{FF2B5EF4-FFF2-40B4-BE49-F238E27FC236}">
                <a16:creationId xmlns:a16="http://schemas.microsoft.com/office/drawing/2014/main" xmlns="" id="{CD3DB18A-64AE-4880-914F-82609774EB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138" y="1769428"/>
            <a:ext cx="3059899" cy="1879708"/>
          </a:xfrm>
          <a:prstGeom prst="rect">
            <a:avLst/>
          </a:prstGeom>
        </p:spPr>
      </p:pic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u="sng" dirty="0">
                <a:solidFill>
                  <a:srgbClr val="FF0000"/>
                </a:solidFill>
              </a:rPr>
              <a:t>РАЗДЕЛ III. ЗАДАЧИ НА БЪЛГАРСКАТА АРМИЯ В МИРНО ВРЕМЕ И ПРИ КРИЗИ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8AB805D3-C809-4EBA-9217-F6BE3EB1C4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9667" y="3969541"/>
            <a:ext cx="3343735" cy="1834237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xmlns="" id="{3B991476-13A6-4CF7-B1BE-AF3F4BA65B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24" y="5045823"/>
            <a:ext cx="2907536" cy="1744522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xmlns="" id="{D714402C-1AC1-4AB3-BF0A-907324A6D6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043" y="5045823"/>
            <a:ext cx="2382984" cy="178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1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7287"/>
            <a:ext cx="12102032" cy="48620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1. </a:t>
            </a:r>
            <a:r>
              <a:rPr lang="bg-BG" sz="2800" b="1" dirty="0">
                <a:solidFill>
                  <a:srgbClr val="FF0000"/>
                </a:solidFill>
              </a:rPr>
              <a:t>Сухопътни войски </a:t>
            </a:r>
            <a:r>
              <a:rPr lang="ru-RU" sz="2800" b="1" dirty="0">
                <a:solidFill>
                  <a:srgbClr val="FF0000"/>
                </a:solidFill>
              </a:rPr>
              <a:t>(СВ) – </a:t>
            </a:r>
            <a:r>
              <a:rPr lang="bg-BG" sz="2800" dirty="0"/>
              <a:t>Гръбнакът на отбраната</a:t>
            </a:r>
          </a:p>
          <a:p>
            <a:pPr indent="531813" algn="just"/>
            <a:r>
              <a:rPr lang="bg-BG" sz="2800" dirty="0"/>
              <a:t>СВ са най-големият компонент на БА и основен носител на бойната мощ на територията на страната</a:t>
            </a:r>
            <a:r>
              <a:rPr lang="ru-RU" sz="2800" dirty="0"/>
              <a:t>.</a:t>
            </a:r>
          </a:p>
          <a:p>
            <a:endParaRPr lang="bg-BG" sz="20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r>
              <a:rPr lang="bg-BG" sz="1900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7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IV. ВИДОВЕ ВЪОРЪЖЕНИ СИЛИ – СТРУКТУРА И МОДЕРНИЗАЦИЯ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18" name="Картина 17">
            <a:extLst>
              <a:ext uri="{FF2B5EF4-FFF2-40B4-BE49-F238E27FC236}">
                <a16:creationId xmlns:a16="http://schemas.microsoft.com/office/drawing/2014/main" xmlns="" id="{CD700BBB-70E1-4C87-A555-0B6652D60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2855559"/>
            <a:ext cx="5755079" cy="3233806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xmlns="" id="{A7FEA187-8695-4FEB-B8EE-F6B660B9EF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61" y="3611302"/>
            <a:ext cx="5114758" cy="208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8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7287"/>
            <a:ext cx="12102032" cy="4862007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2. </a:t>
            </a:r>
            <a:r>
              <a:rPr lang="ru-RU" sz="2800" b="1" dirty="0" err="1">
                <a:solidFill>
                  <a:srgbClr val="FF0000"/>
                </a:solidFill>
              </a:rPr>
              <a:t>Военновъздушни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сили</a:t>
            </a:r>
            <a:r>
              <a:rPr lang="ru-RU" sz="2800" b="1" dirty="0">
                <a:solidFill>
                  <a:srgbClr val="FF0000"/>
                </a:solidFill>
              </a:rPr>
              <a:t> (ВВС) – </a:t>
            </a:r>
            <a:r>
              <a:rPr lang="ru-RU" sz="2800" b="1" dirty="0" err="1">
                <a:solidFill>
                  <a:srgbClr val="FF0000"/>
                </a:solidFill>
              </a:rPr>
              <a:t>Властелините</a:t>
            </a:r>
            <a:r>
              <a:rPr lang="ru-RU" sz="2800" b="1" dirty="0">
                <a:solidFill>
                  <a:srgbClr val="FF0000"/>
                </a:solidFill>
              </a:rPr>
              <a:t> на </a:t>
            </a:r>
            <a:r>
              <a:rPr lang="ru-RU" sz="2800" b="1" dirty="0" err="1">
                <a:solidFill>
                  <a:srgbClr val="FF0000"/>
                </a:solidFill>
              </a:rPr>
              <a:t>небето</a:t>
            </a:r>
            <a:endParaRPr lang="en-US" sz="2800" b="1" dirty="0">
              <a:solidFill>
                <a:srgbClr val="FF0000"/>
              </a:solidFill>
            </a:endParaRPr>
          </a:p>
          <a:p>
            <a:pPr algn="just"/>
            <a:r>
              <a:rPr lang="ru-RU" sz="2800" dirty="0"/>
              <a:t>ВВС </a:t>
            </a:r>
            <a:r>
              <a:rPr lang="ru-RU" sz="2800" dirty="0" err="1"/>
              <a:t>осигуряват</a:t>
            </a:r>
            <a:r>
              <a:rPr lang="ru-RU" sz="2800" dirty="0"/>
              <a:t> </a:t>
            </a:r>
            <a:r>
              <a:rPr lang="ru-RU" sz="2800" dirty="0" err="1"/>
              <a:t>въздушния</a:t>
            </a:r>
            <a:r>
              <a:rPr lang="ru-RU" sz="2800" dirty="0"/>
              <a:t> суверенитет и </a:t>
            </a:r>
            <a:r>
              <a:rPr lang="ru-RU" sz="2800" dirty="0" err="1"/>
              <a:t>поддръжката</a:t>
            </a:r>
            <a:r>
              <a:rPr lang="ru-RU" sz="2800" dirty="0"/>
              <a:t> на </a:t>
            </a:r>
            <a:r>
              <a:rPr lang="ru-RU" sz="2800" dirty="0" err="1"/>
              <a:t>останалите</a:t>
            </a:r>
            <a:r>
              <a:rPr lang="ru-RU" sz="2800" dirty="0"/>
              <a:t> </a:t>
            </a:r>
            <a:r>
              <a:rPr lang="ru-RU" sz="2800" dirty="0" err="1"/>
              <a:t>видове</a:t>
            </a:r>
            <a:r>
              <a:rPr lang="ru-RU" sz="2800" dirty="0"/>
              <a:t> </a:t>
            </a:r>
            <a:r>
              <a:rPr lang="ru-RU" sz="2800" dirty="0" err="1"/>
              <a:t>сили</a:t>
            </a:r>
            <a:r>
              <a:rPr lang="ru-RU" sz="2800" dirty="0"/>
              <a:t>.</a:t>
            </a:r>
            <a:endParaRPr lang="bg-BG" sz="20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r>
              <a:rPr lang="bg-BG" sz="1900" b="1" u="sng" dirty="0"/>
              <a:t>Национален военен университет „Васил 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5510" y="6434169"/>
            <a:ext cx="2743200" cy="365125"/>
          </a:xfrm>
        </p:spPr>
        <p:txBody>
          <a:bodyPr/>
          <a:lstStyle/>
          <a:p>
            <a:fld id="{3293D340-9EBA-48A2-BA0D-1CB3F509D6E0}" type="slidenum">
              <a:rPr lang="bg-BG" smtClean="0"/>
              <a:t>8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IV. ВИДОВЕ ВЪОРЪЖЕНИ СИЛИ – СТРУКТУРА И МОДЕРНИЗАЦИЯ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xmlns="" id="{97F8E5DA-4F60-4792-B608-19610044FF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" y="3944479"/>
            <a:ext cx="3278265" cy="2284506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xmlns="" id="{7E9A9711-0D1B-487F-A9D9-73FE24CFA8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93" y="3028478"/>
            <a:ext cx="4225473" cy="2816982"/>
          </a:xfrm>
          <a:prstGeom prst="rect">
            <a:avLst/>
          </a:prstGeom>
        </p:spPr>
      </p:pic>
      <p:pic>
        <p:nvPicPr>
          <p:cNvPr id="21" name="Картина 20">
            <a:extLst>
              <a:ext uri="{FF2B5EF4-FFF2-40B4-BE49-F238E27FC236}">
                <a16:creationId xmlns:a16="http://schemas.microsoft.com/office/drawing/2014/main" xmlns="" id="{FEF65D46-947A-4282-9621-6755A2FB8D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354" y="3186000"/>
            <a:ext cx="4359811" cy="250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42919"/>
            <a:ext cx="12102032" cy="499386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3. </a:t>
            </a:r>
            <a:r>
              <a:rPr lang="ru-RU" sz="2800" b="1" dirty="0" err="1">
                <a:solidFill>
                  <a:srgbClr val="FF0000"/>
                </a:solidFill>
              </a:rPr>
              <a:t>Военноморски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сили</a:t>
            </a:r>
            <a:r>
              <a:rPr lang="ru-RU" sz="2800" b="1" dirty="0">
                <a:solidFill>
                  <a:srgbClr val="FF0000"/>
                </a:solidFill>
              </a:rPr>
              <a:t> (ВМС) – </a:t>
            </a:r>
            <a:r>
              <a:rPr lang="bg-BG" sz="2800" b="1" dirty="0">
                <a:solidFill>
                  <a:srgbClr val="FF0000"/>
                </a:solidFill>
              </a:rPr>
              <a:t>Стражът на морските граници</a:t>
            </a:r>
          </a:p>
          <a:p>
            <a:pPr algn="just"/>
            <a:r>
              <a:rPr lang="ru-RU" sz="2800" dirty="0"/>
              <a:t>Защита на </a:t>
            </a:r>
            <a:r>
              <a:rPr lang="bg-BG" sz="2800" dirty="0"/>
              <a:t>корабоплаването, противодействие на подводни и минни заплахи, морско разузнаване</a:t>
            </a:r>
            <a:endParaRPr lang="bg-BG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en-US" sz="1900" b="1" u="sng" dirty="0"/>
          </a:p>
          <a:p>
            <a:endParaRPr lang="bg-BG" sz="1900" b="1" u="sng" dirty="0"/>
          </a:p>
          <a:p>
            <a:endParaRPr lang="bg-BG" sz="1900" b="1" u="sng" dirty="0" smtClean="0"/>
          </a:p>
          <a:p>
            <a:endParaRPr lang="bg-BG" sz="1900" b="1" u="sng" dirty="0"/>
          </a:p>
          <a:p>
            <a:endParaRPr lang="bg-BG" sz="1900" b="1" u="sng" dirty="0" smtClean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b="1" u="sng" dirty="0" smtClean="0"/>
          </a:p>
          <a:p>
            <a:r>
              <a:rPr lang="bg-BG" b="1" u="sng" dirty="0" smtClean="0"/>
              <a:t>Национален </a:t>
            </a:r>
            <a:r>
              <a:rPr lang="bg-BG" b="1" u="sng" dirty="0"/>
              <a:t>военен университет „Васил </a:t>
            </a:r>
            <a:r>
              <a:rPr lang="bg-BG" b="1" u="sng" dirty="0" smtClean="0"/>
              <a:t>Левски“</a:t>
            </a:r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9</a:t>
            </a:fld>
            <a:endParaRPr lang="bg-BG" dirty="0"/>
          </a:p>
        </p:txBody>
      </p:sp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xmlns="" id="{D9D98F76-68DC-4874-A78E-5708D211F7F0}"/>
              </a:ext>
            </a:extLst>
          </p:cNvPr>
          <p:cNvSpPr/>
          <p:nvPr/>
        </p:nvSpPr>
        <p:spPr>
          <a:xfrm>
            <a:off x="-1" y="1260993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РАЗДЕЛ IV. ВИДОВЕ ВЪОРЪЖЕНИ СИЛИ – СТРУКТУРА И МОДЕРНИЗАЦИЯ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14" name="Картина 13">
            <a:extLst>
              <a:ext uri="{FF2B5EF4-FFF2-40B4-BE49-F238E27FC236}">
                <a16:creationId xmlns:a16="http://schemas.microsoft.com/office/drawing/2014/main" xmlns="" id="{57740569-A31F-4365-8247-1D2EFFF68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2" y="5138572"/>
            <a:ext cx="2547319" cy="1698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823" y="4698914"/>
            <a:ext cx="4195792" cy="1768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2" y="2764967"/>
            <a:ext cx="5490866" cy="23148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62" y="4419505"/>
            <a:ext cx="4858540" cy="20483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931" y="2602015"/>
            <a:ext cx="4809903" cy="20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78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608</Words>
  <Application>Microsoft Office PowerPoint</Application>
  <PresentationFormat>Широк екран</PresentationFormat>
  <Paragraphs>186</Paragraphs>
  <Slides>14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21" baseType="lpstr">
      <vt:lpstr>Aldhabi</vt:lpstr>
      <vt:lpstr>Arial</vt:lpstr>
      <vt:lpstr>Calibri</vt:lpstr>
      <vt:lpstr>Calibri Light</vt:lpstr>
      <vt:lpstr>Times New Roman</vt:lpstr>
      <vt:lpstr>Office Theme</vt:lpstr>
      <vt:lpstr>Пакетиращ обект на обвивката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Ивайло Недялков</dc:creator>
  <cp:lastModifiedBy>С.Т.Георгакиев</cp:lastModifiedBy>
  <cp:revision>43</cp:revision>
  <dcterms:created xsi:type="dcterms:W3CDTF">2023-09-05T09:24:04Z</dcterms:created>
  <dcterms:modified xsi:type="dcterms:W3CDTF">2026-09-08T07:25:58Z</dcterms:modified>
</cp:coreProperties>
</file>