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A9BCF-E8E1-4C02-BAA4-FBA4235F3C60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E7BEC4-47EA-429F-9B99-4AA48F822E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26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E7BEC4-47EA-429F-9B99-4AA48F822E4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491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dirty="0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7B525BC-519D-4BDA-97E0-6D0E0A7FF4B6}" type="datetimeFigureOut">
              <a:rPr lang="en-US" smtClean="0"/>
              <a:t>5/29/2026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E9C08B4-0B12-4545-B326-B2B4393A85B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54569" y="260648"/>
            <a:ext cx="8537911" cy="2441239"/>
          </a:xfrm>
        </p:spPr>
        <p:txBody>
          <a:bodyPr>
            <a:noAutofit/>
          </a:bodyPr>
          <a:lstStyle/>
          <a:p>
            <a:r>
              <a:rPr lang="ru-RU" sz="3400" dirty="0" smtClean="0"/>
              <a:t>ПАТРИОТИЗЪМ </a:t>
            </a:r>
            <a:r>
              <a:rPr lang="ru-RU" sz="3400" dirty="0"/>
              <a:t>В СЪВРЕМЕННОТО ОБЩЕСТВО – ПРАВА, ЗАДЪЛЖЕНИЯ И ГРАЖДАНСКА ОТГОВОРНОСТ</a:t>
            </a:r>
            <a:endParaRPr lang="en-US" sz="3400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899592" y="3356992"/>
            <a:ext cx="7344816" cy="2808312"/>
          </a:xfrm>
        </p:spPr>
        <p:txBody>
          <a:bodyPr/>
          <a:lstStyle/>
          <a:p>
            <a:pPr algn="just"/>
            <a:r>
              <a:rPr lang="ru-RU" sz="2800" dirty="0">
                <a:solidFill>
                  <a:schemeClr val="tx1"/>
                </a:solidFill>
              </a:rPr>
              <a:t>УЧЕБНИ ВЪПРОСИ: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1.  Същност </a:t>
            </a:r>
            <a:r>
              <a:rPr lang="ru-RU" dirty="0">
                <a:solidFill>
                  <a:schemeClr val="tx1"/>
                </a:solidFill>
              </a:rPr>
              <a:t>на патриотизма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2. Права </a:t>
            </a:r>
            <a:r>
              <a:rPr lang="ru-RU" dirty="0">
                <a:solidFill>
                  <a:schemeClr val="tx1"/>
                </a:solidFill>
              </a:rPr>
              <a:t>и задължения на гражданите по отбраната на страната</a:t>
            </a:r>
          </a:p>
        </p:txBody>
      </p:sp>
    </p:spTree>
    <p:extLst>
      <p:ext uri="{BB962C8B-B14F-4D97-AF65-F5344CB8AC3E}">
        <p14:creationId xmlns:p14="http://schemas.microsoft.com/office/powerpoint/2010/main" val="2575707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/>
          <a:lstStyle/>
          <a:p>
            <a:pPr marL="0" indent="0">
              <a:buNone/>
            </a:pPr>
            <a:r>
              <a:rPr lang="bg-BG" sz="2000" b="1" i="1" dirty="0" smtClean="0">
                <a:solidFill>
                  <a:schemeClr val="tx1"/>
                </a:solidFill>
              </a:rPr>
              <a:t>  Отбрана </a:t>
            </a:r>
            <a:r>
              <a:rPr lang="bg-BG" sz="2000" b="1" i="1" dirty="0">
                <a:solidFill>
                  <a:schemeClr val="tx1"/>
                </a:solidFill>
              </a:rPr>
              <a:t>на страната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  Съгласно Закона за отбраната и въоръжените сили на Република България – отбраната на страната представлява система от политически, икономически, военни, социални </a:t>
            </a:r>
            <a:r>
              <a:rPr lang="bg-BG" sz="2000" dirty="0">
                <a:solidFill>
                  <a:schemeClr val="tx1"/>
                </a:solidFill>
              </a:rPr>
              <a:t>и други дейности за осигуряване на стабилна среда на сигурност и за подготовка и осъществяване на въоръжена защита на териториалната цялост и независимостта на държавата.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Заглавие 1"/>
          <p:cNvSpPr>
            <a:spLocks noGrp="1"/>
          </p:cNvSpPr>
          <p:nvPr>
            <p:ph type="title"/>
          </p:nvPr>
        </p:nvSpPr>
        <p:spPr>
          <a:xfrm>
            <a:off x="457200" y="144016"/>
            <a:ext cx="8229600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/>
              <a:t>2. Права и задължения на гражданите по отбраната на страната</a:t>
            </a:r>
            <a:endParaRPr lang="en-US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47056"/>
            <a:ext cx="3543463" cy="493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286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144016"/>
            <a:ext cx="8229600" cy="10527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/>
              <a:t>2. Права и задължения на гражданите по отбраната на страната</a:t>
            </a:r>
            <a:endParaRPr lang="en-US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bg-BG" b="1" i="1" dirty="0" smtClean="0">
                <a:solidFill>
                  <a:schemeClr val="tx1"/>
                </a:solidFill>
              </a:rPr>
              <a:t>  Задължения </a:t>
            </a:r>
            <a:r>
              <a:rPr lang="bg-BG" b="1" i="1" dirty="0">
                <a:solidFill>
                  <a:schemeClr val="tx1"/>
                </a:solidFill>
              </a:rPr>
              <a:t>на гражданите по отбрана на страната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dirty="0" smtClean="0">
                <a:solidFill>
                  <a:schemeClr val="tx1"/>
                </a:solidFill>
              </a:rPr>
              <a:t>  Задълженията </a:t>
            </a:r>
            <a:r>
              <a:rPr lang="bg-BG" dirty="0">
                <a:solidFill>
                  <a:schemeClr val="tx1"/>
                </a:solidFill>
              </a:rPr>
              <a:t>на гражданите на Република България, свързани с отбраната на страната са определени от Конституцията на Република България, приета от Великото народно събрание на 12 юли 1991г.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b="1" dirty="0" smtClean="0">
                <a:solidFill>
                  <a:schemeClr val="tx1"/>
                </a:solidFill>
              </a:rPr>
              <a:t>  Основни </a:t>
            </a:r>
            <a:r>
              <a:rPr lang="bg-BG" b="1" dirty="0">
                <a:solidFill>
                  <a:schemeClr val="tx1"/>
                </a:solidFill>
              </a:rPr>
              <a:t>задължения: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dirty="0" smtClean="0">
                <a:solidFill>
                  <a:schemeClr val="tx1"/>
                </a:solidFill>
              </a:rPr>
              <a:t>• Конституцията </a:t>
            </a:r>
            <a:r>
              <a:rPr lang="bg-BG" dirty="0">
                <a:solidFill>
                  <a:schemeClr val="tx1"/>
                </a:solidFill>
              </a:rPr>
              <a:t>на Р. България задължава гражданите да спазват и изпълняват законите на държавата;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dirty="0" smtClean="0">
                <a:solidFill>
                  <a:schemeClr val="tx1"/>
                </a:solidFill>
              </a:rPr>
              <a:t>• Конституцията </a:t>
            </a:r>
            <a:r>
              <a:rPr lang="bg-BG" dirty="0">
                <a:solidFill>
                  <a:schemeClr val="tx1"/>
                </a:solidFill>
              </a:rPr>
              <a:t>постановява, че защитата на отечеството е въпрос на дълг и чест за всеки български гражданин;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dirty="0" smtClean="0">
                <a:solidFill>
                  <a:schemeClr val="tx1"/>
                </a:solidFill>
              </a:rPr>
              <a:t>• Гражданите </a:t>
            </a:r>
            <a:r>
              <a:rPr lang="bg-BG" dirty="0">
                <a:solidFill>
                  <a:schemeClr val="tx1"/>
                </a:solidFill>
              </a:rPr>
              <a:t>са длъжни да оказват съдействие на държавата и обществото в случай на природни и други бедствия при условия и по ред, определени със закон;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dirty="0" smtClean="0">
                <a:solidFill>
                  <a:schemeClr val="tx1"/>
                </a:solidFill>
              </a:rPr>
              <a:t>• Българските </a:t>
            </a:r>
            <a:r>
              <a:rPr lang="bg-BG" dirty="0">
                <a:solidFill>
                  <a:schemeClr val="tx1"/>
                </a:solidFill>
              </a:rPr>
              <a:t>граждани са носители на съответни задължения, чрез които се гарантират обществените и държавните интереси, и са взаимно обвързани с техните права.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592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36712"/>
          </a:xfrm>
        </p:spPr>
        <p:txBody>
          <a:bodyPr/>
          <a:lstStyle/>
          <a:p>
            <a:r>
              <a:rPr lang="bg-BG" sz="3200" dirty="0"/>
              <a:t>ЗАКЛЮЧЕНИЕ</a:t>
            </a:r>
            <a:endParaRPr lang="en-US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3124944"/>
          </a:xfrm>
        </p:spPr>
        <p:txBody>
          <a:bodyPr/>
          <a:lstStyle/>
          <a:p>
            <a:pPr marL="0" indent="0" algn="just">
              <a:buNone/>
            </a:pPr>
            <a:r>
              <a:rPr lang="bg-BG" dirty="0" smtClean="0"/>
              <a:t>  </a:t>
            </a:r>
            <a:r>
              <a:rPr lang="bg-BG" dirty="0" smtClean="0">
                <a:solidFill>
                  <a:schemeClr val="tx1"/>
                </a:solidFill>
              </a:rPr>
              <a:t>П</a:t>
            </a:r>
            <a:r>
              <a:rPr lang="en-US" dirty="0" smtClean="0">
                <a:solidFill>
                  <a:schemeClr val="tx1"/>
                </a:solidFill>
              </a:rPr>
              <a:t>атриотизмът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остава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ключов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фактор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за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изграждането</a:t>
            </a:r>
            <a:r>
              <a:rPr lang="en-US" dirty="0">
                <a:solidFill>
                  <a:schemeClr val="tx1"/>
                </a:solidFill>
              </a:rPr>
              <a:t> на </a:t>
            </a:r>
            <a:r>
              <a:rPr lang="en-US" dirty="0">
                <a:solidFill>
                  <a:schemeClr val="tx1"/>
                </a:solidFill>
              </a:rPr>
              <a:t>достойни</a:t>
            </a:r>
            <a:r>
              <a:rPr lang="en-US" dirty="0">
                <a:solidFill>
                  <a:schemeClr val="tx1"/>
                </a:solidFill>
              </a:rPr>
              <a:t> и </a:t>
            </a:r>
            <a:r>
              <a:rPr lang="en-US" dirty="0">
                <a:solidFill>
                  <a:schemeClr val="tx1"/>
                </a:solidFill>
              </a:rPr>
              <a:t>отговорни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граждани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За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bg-BG" dirty="0">
                <a:solidFill>
                  <a:schemeClr val="tx1"/>
                </a:solidFill>
              </a:rPr>
              <a:t>младото </a:t>
            </a:r>
            <a:r>
              <a:rPr lang="bg-BG" sz="2200" dirty="0">
                <a:solidFill>
                  <a:schemeClr val="tx1"/>
                </a:solidFill>
              </a:rPr>
              <a:t>поколение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той</a:t>
            </a:r>
            <a:r>
              <a:rPr lang="en-US" dirty="0">
                <a:solidFill>
                  <a:schemeClr val="tx1"/>
                </a:solidFill>
              </a:rPr>
              <a:t> е </a:t>
            </a:r>
            <a:r>
              <a:rPr lang="en-US" dirty="0">
                <a:solidFill>
                  <a:schemeClr val="tx1"/>
                </a:solidFill>
              </a:rPr>
              <a:t>основа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</a:rPr>
              <a:t>върху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която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се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изграждат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bg-BG" dirty="0">
                <a:solidFill>
                  <a:schemeClr val="tx1"/>
                </a:solidFill>
              </a:rPr>
              <a:t>гражданските и </a:t>
            </a:r>
            <a:r>
              <a:rPr lang="en-US" dirty="0">
                <a:solidFill>
                  <a:schemeClr val="tx1"/>
                </a:solidFill>
              </a:rPr>
              <a:t>воинските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ценности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>
                <a:solidFill>
                  <a:schemeClr val="tx1"/>
                </a:solidFill>
              </a:rPr>
              <a:t>чест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</a:rPr>
              <a:t>дълг</a:t>
            </a:r>
            <a:r>
              <a:rPr lang="en-US" dirty="0">
                <a:solidFill>
                  <a:schemeClr val="tx1"/>
                </a:solidFill>
              </a:rPr>
              <a:t> и </a:t>
            </a:r>
            <a:r>
              <a:rPr lang="en-US" dirty="0">
                <a:solidFill>
                  <a:schemeClr val="tx1"/>
                </a:solidFill>
              </a:rPr>
              <a:t>вярност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към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родината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</a:rPr>
              <a:t>Само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чрез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съчетаване</a:t>
            </a:r>
            <a:r>
              <a:rPr lang="en-US" dirty="0">
                <a:solidFill>
                  <a:schemeClr val="tx1"/>
                </a:solidFill>
              </a:rPr>
              <a:t> на </a:t>
            </a:r>
            <a:r>
              <a:rPr lang="en-US" dirty="0">
                <a:solidFill>
                  <a:schemeClr val="tx1"/>
                </a:solidFill>
              </a:rPr>
              <a:t>тези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качества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може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да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се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постигне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успешна</a:t>
            </a:r>
            <a:r>
              <a:rPr lang="en-US" dirty="0">
                <a:solidFill>
                  <a:schemeClr val="tx1"/>
                </a:solidFill>
              </a:rPr>
              <a:t> и </a:t>
            </a:r>
            <a:r>
              <a:rPr lang="en-US" dirty="0">
                <a:solidFill>
                  <a:schemeClr val="tx1"/>
                </a:solidFill>
              </a:rPr>
              <a:t>достойна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служба</a:t>
            </a:r>
            <a:r>
              <a:rPr lang="en-US" dirty="0">
                <a:solidFill>
                  <a:schemeClr val="tx1"/>
                </a:solidFill>
              </a:rPr>
              <a:t> в </a:t>
            </a:r>
            <a:r>
              <a:rPr lang="en-US" dirty="0">
                <a:solidFill>
                  <a:schemeClr val="tx1"/>
                </a:solidFill>
              </a:rPr>
              <a:t>полза</a:t>
            </a:r>
            <a:r>
              <a:rPr lang="en-US" dirty="0">
                <a:solidFill>
                  <a:schemeClr val="tx1"/>
                </a:solidFill>
              </a:rPr>
              <a:t> на </a:t>
            </a:r>
            <a:r>
              <a:rPr lang="en-US" dirty="0">
                <a:solidFill>
                  <a:schemeClr val="tx1"/>
                </a:solidFill>
              </a:rPr>
              <a:t>обществото</a:t>
            </a:r>
            <a:r>
              <a:rPr lang="en-US" dirty="0">
                <a:solidFill>
                  <a:schemeClr val="tx1"/>
                </a:solidFill>
              </a:rPr>
              <a:t> и </a:t>
            </a:r>
            <a:r>
              <a:rPr lang="en-US" dirty="0">
                <a:solidFill>
                  <a:schemeClr val="tx1"/>
                </a:solidFill>
              </a:rPr>
              <a:t>държавата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49080"/>
            <a:ext cx="6520568" cy="2403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ово поле 3"/>
          <p:cNvSpPr txBox="1"/>
          <p:nvPr/>
        </p:nvSpPr>
        <p:spPr>
          <a:xfrm>
            <a:off x="1547664" y="4221088"/>
            <a:ext cx="2972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 smtClean="0"/>
              <a:t>БЪЛГАРИЯ</a:t>
            </a:r>
            <a:endParaRPr lang="en-US" sz="3200" b="1" dirty="0"/>
          </a:p>
        </p:txBody>
      </p:sp>
      <p:sp>
        <p:nvSpPr>
          <p:cNvPr id="6" name="Текстово поле 5"/>
          <p:cNvSpPr txBox="1"/>
          <p:nvPr/>
        </p:nvSpPr>
        <p:spPr>
          <a:xfrm>
            <a:off x="2924200" y="4994012"/>
            <a:ext cx="1431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 smtClean="0">
                <a:solidFill>
                  <a:srgbClr val="FF0000"/>
                </a:solidFill>
              </a:rPr>
              <a:t>НАД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2879812" y="5877272"/>
            <a:ext cx="2052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 smtClean="0"/>
              <a:t>ВСИЧКО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26478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85161"/>
          </a:xfrm>
        </p:spPr>
        <p:txBody>
          <a:bodyPr/>
          <a:lstStyle/>
          <a:p>
            <a:r>
              <a:rPr lang="bg-BG" sz="3600" dirty="0"/>
              <a:t>УВОД</a:t>
            </a:r>
            <a:endParaRPr lang="en-US" sz="36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3040360"/>
            <a:ext cx="8229600" cy="32689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 Патриотизмът </a:t>
            </a:r>
            <a:r>
              <a:rPr lang="ru-RU" sz="2000" dirty="0">
                <a:solidFill>
                  <a:schemeClr val="tx1"/>
                </a:solidFill>
              </a:rPr>
              <a:t>е едно от най-значимите качества, които формират личността и </a:t>
            </a:r>
            <a:r>
              <a:rPr lang="ru-RU" sz="2000" dirty="0">
                <a:solidFill>
                  <a:schemeClr val="tx1"/>
                </a:solidFill>
              </a:rPr>
              <a:t>нейното</a:t>
            </a:r>
            <a:r>
              <a:rPr lang="ru-RU" sz="2000" dirty="0">
                <a:solidFill>
                  <a:schemeClr val="tx1"/>
                </a:solidFill>
              </a:rPr>
              <a:t> отношение </a:t>
            </a:r>
            <a:r>
              <a:rPr lang="ru-RU" sz="2000" dirty="0">
                <a:solidFill>
                  <a:schemeClr val="tx1"/>
                </a:solidFill>
              </a:rPr>
              <a:t>към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родината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  <a:r>
              <a:rPr lang="ru-RU" sz="2000" dirty="0">
                <a:solidFill>
                  <a:schemeClr val="tx1"/>
                </a:solidFill>
              </a:rPr>
              <a:t>Още</a:t>
            </a:r>
            <a:r>
              <a:rPr lang="ru-RU" sz="2000" dirty="0">
                <a:solidFill>
                  <a:schemeClr val="tx1"/>
                </a:solidFill>
              </a:rPr>
              <a:t> от </a:t>
            </a:r>
            <a:r>
              <a:rPr lang="ru-RU" sz="2000" dirty="0">
                <a:solidFill>
                  <a:schemeClr val="tx1"/>
                </a:solidFill>
              </a:rPr>
              <a:t>древността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хората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са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свързвали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любовта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към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отечеството</a:t>
            </a:r>
            <a:r>
              <a:rPr lang="ru-RU" sz="2000" dirty="0">
                <a:solidFill>
                  <a:schemeClr val="tx1"/>
                </a:solidFill>
              </a:rPr>
              <a:t> с чувство за </a:t>
            </a:r>
            <a:r>
              <a:rPr lang="ru-RU" sz="2000" dirty="0">
                <a:solidFill>
                  <a:schemeClr val="tx1"/>
                </a:solidFill>
              </a:rPr>
              <a:t>чест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>
                <a:solidFill>
                  <a:schemeClr val="tx1"/>
                </a:solidFill>
              </a:rPr>
              <a:t>дълг</a:t>
            </a:r>
            <a:r>
              <a:rPr lang="ru-RU" sz="2000" dirty="0">
                <a:solidFill>
                  <a:schemeClr val="tx1"/>
                </a:solidFill>
              </a:rPr>
              <a:t> и </a:t>
            </a:r>
            <a:r>
              <a:rPr lang="ru-RU" sz="2000" dirty="0">
                <a:solidFill>
                  <a:schemeClr val="tx1"/>
                </a:solidFill>
              </a:rPr>
              <a:t>готовност</a:t>
            </a:r>
            <a:r>
              <a:rPr lang="ru-RU" sz="2000" dirty="0">
                <a:solidFill>
                  <a:schemeClr val="tx1"/>
                </a:solidFill>
              </a:rPr>
              <a:t> за защита на народа и </a:t>
            </a:r>
            <a:r>
              <a:rPr lang="ru-RU" sz="2000" dirty="0">
                <a:solidFill>
                  <a:schemeClr val="tx1"/>
                </a:solidFill>
              </a:rPr>
              <a:t>държавата</a:t>
            </a:r>
            <a:r>
              <a:rPr lang="ru-RU" sz="2000" dirty="0">
                <a:solidFill>
                  <a:schemeClr val="tx1"/>
                </a:solidFill>
              </a:rPr>
              <a:t>. В </a:t>
            </a:r>
            <a:r>
              <a:rPr lang="ru-RU" sz="2000" dirty="0">
                <a:solidFill>
                  <a:schemeClr val="tx1"/>
                </a:solidFill>
              </a:rPr>
              <a:t>съвременното</a:t>
            </a:r>
            <a:r>
              <a:rPr lang="ru-RU" sz="2000" dirty="0">
                <a:solidFill>
                  <a:schemeClr val="tx1"/>
                </a:solidFill>
              </a:rPr>
              <a:t> общество </a:t>
            </a:r>
            <a:r>
              <a:rPr lang="ru-RU" sz="2000" dirty="0">
                <a:solidFill>
                  <a:schemeClr val="tx1"/>
                </a:solidFill>
              </a:rPr>
              <a:t>патриотизмът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има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по-широко</a:t>
            </a:r>
            <a:r>
              <a:rPr lang="ru-RU" sz="2000" dirty="0">
                <a:solidFill>
                  <a:schemeClr val="tx1"/>
                </a:solidFill>
              </a:rPr>
              <a:t> значение – той не се </a:t>
            </a:r>
            <a:r>
              <a:rPr lang="ru-RU" sz="2000" dirty="0">
                <a:solidFill>
                  <a:schemeClr val="tx1"/>
                </a:solidFill>
              </a:rPr>
              <a:t>изразява</a:t>
            </a:r>
            <a:r>
              <a:rPr lang="ru-RU" sz="2000" dirty="0">
                <a:solidFill>
                  <a:schemeClr val="tx1"/>
                </a:solidFill>
              </a:rPr>
              <a:t> само в уважение </a:t>
            </a:r>
            <a:r>
              <a:rPr lang="ru-RU" sz="2000" dirty="0">
                <a:solidFill>
                  <a:schemeClr val="tx1"/>
                </a:solidFill>
              </a:rPr>
              <a:t>към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националните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символи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>
                <a:solidFill>
                  <a:schemeClr val="tx1"/>
                </a:solidFill>
              </a:rPr>
              <a:t>историята</a:t>
            </a:r>
            <a:r>
              <a:rPr lang="ru-RU" sz="2000" dirty="0">
                <a:solidFill>
                  <a:schemeClr val="tx1"/>
                </a:solidFill>
              </a:rPr>
              <a:t> и </a:t>
            </a:r>
            <a:r>
              <a:rPr lang="ru-RU" sz="2000" dirty="0">
                <a:solidFill>
                  <a:schemeClr val="tx1"/>
                </a:solidFill>
              </a:rPr>
              <a:t>традициите</a:t>
            </a:r>
            <a:r>
              <a:rPr lang="ru-RU" sz="2000" dirty="0">
                <a:solidFill>
                  <a:schemeClr val="tx1"/>
                </a:solidFill>
              </a:rPr>
              <a:t>, а и в активно участие в </a:t>
            </a:r>
            <a:r>
              <a:rPr lang="ru-RU" sz="2000" dirty="0">
                <a:solidFill>
                  <a:schemeClr val="tx1"/>
                </a:solidFill>
              </a:rPr>
              <a:t>обществения</a:t>
            </a:r>
            <a:r>
              <a:rPr lang="ru-RU" sz="2000" dirty="0">
                <a:solidFill>
                  <a:schemeClr val="tx1"/>
                </a:solidFill>
              </a:rPr>
              <a:t> живот, </a:t>
            </a:r>
            <a:r>
              <a:rPr lang="ru-RU" sz="2000" dirty="0">
                <a:solidFill>
                  <a:schemeClr val="tx1"/>
                </a:solidFill>
              </a:rPr>
              <a:t>спазване</a:t>
            </a:r>
            <a:r>
              <a:rPr lang="ru-RU" sz="2000" dirty="0">
                <a:solidFill>
                  <a:schemeClr val="tx1"/>
                </a:solidFill>
              </a:rPr>
              <a:t> на </a:t>
            </a:r>
            <a:r>
              <a:rPr lang="ru-RU" sz="2000" dirty="0">
                <a:solidFill>
                  <a:schemeClr val="tx1"/>
                </a:solidFill>
              </a:rPr>
              <a:t>законите</a:t>
            </a:r>
            <a:r>
              <a:rPr lang="ru-RU" sz="2000" dirty="0">
                <a:solidFill>
                  <a:schemeClr val="tx1"/>
                </a:solidFill>
              </a:rPr>
              <a:t> и </a:t>
            </a:r>
            <a:r>
              <a:rPr lang="ru-RU" sz="2000" dirty="0">
                <a:solidFill>
                  <a:schemeClr val="tx1"/>
                </a:solidFill>
              </a:rPr>
              <a:t>носене</a:t>
            </a:r>
            <a:r>
              <a:rPr lang="ru-RU" sz="2000" dirty="0">
                <a:solidFill>
                  <a:schemeClr val="tx1"/>
                </a:solidFill>
              </a:rPr>
              <a:t> на </a:t>
            </a:r>
            <a:r>
              <a:rPr lang="ru-RU" sz="2000" dirty="0">
                <a:solidFill>
                  <a:schemeClr val="tx1"/>
                </a:solidFill>
              </a:rPr>
              <a:t>гражданска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отговорност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46" y="1124744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Borislav\Desktop\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72344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70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16024"/>
            <a:ext cx="8229600" cy="908720"/>
          </a:xfrm>
        </p:spPr>
        <p:txBody>
          <a:bodyPr/>
          <a:lstStyle/>
          <a:p>
            <a:r>
              <a:rPr lang="bg-BG" sz="3200" dirty="0"/>
              <a:t>1. Същност на патриотизма</a:t>
            </a:r>
            <a:endParaRPr lang="en-US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23528" y="1744216"/>
            <a:ext cx="5554960" cy="355699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По </a:t>
            </a:r>
            <a:r>
              <a:rPr lang="ru-RU" dirty="0">
                <a:solidFill>
                  <a:schemeClr val="tx1"/>
                </a:solidFill>
              </a:rPr>
              <a:t>своята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същност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патриотизмът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представлява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любов</a:t>
            </a:r>
            <a:r>
              <a:rPr lang="ru-RU" dirty="0">
                <a:solidFill>
                  <a:schemeClr val="tx1"/>
                </a:solidFill>
              </a:rPr>
              <a:t>, уважение и </a:t>
            </a:r>
            <a:r>
              <a:rPr lang="ru-RU" dirty="0">
                <a:solidFill>
                  <a:schemeClr val="tx1"/>
                </a:solidFill>
              </a:rPr>
              <a:t>преданост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към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родината</a:t>
            </a:r>
            <a:r>
              <a:rPr lang="ru-RU" dirty="0">
                <a:solidFill>
                  <a:schemeClr val="tx1"/>
                </a:solidFill>
              </a:rPr>
              <a:t>. Той е чувство, </a:t>
            </a:r>
            <a:r>
              <a:rPr lang="ru-RU" dirty="0">
                <a:solidFill>
                  <a:schemeClr val="tx1"/>
                </a:solidFill>
              </a:rPr>
              <a:t>което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свързва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човека</a:t>
            </a:r>
            <a:r>
              <a:rPr lang="ru-RU" dirty="0">
                <a:solidFill>
                  <a:schemeClr val="tx1"/>
                </a:solidFill>
              </a:rPr>
              <a:t> с </a:t>
            </a:r>
            <a:r>
              <a:rPr lang="ru-RU" dirty="0">
                <a:solidFill>
                  <a:schemeClr val="tx1"/>
                </a:solidFill>
              </a:rPr>
              <a:t>неговия</a:t>
            </a:r>
            <a:r>
              <a:rPr lang="ru-RU" dirty="0">
                <a:solidFill>
                  <a:schemeClr val="tx1"/>
                </a:solidFill>
              </a:rPr>
              <a:t> народ, </a:t>
            </a:r>
            <a:r>
              <a:rPr lang="ru-RU" dirty="0">
                <a:solidFill>
                  <a:schemeClr val="tx1"/>
                </a:solidFill>
              </a:rPr>
              <a:t>език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култура</a:t>
            </a:r>
            <a:r>
              <a:rPr lang="ru-RU" dirty="0">
                <a:solidFill>
                  <a:schemeClr val="tx1"/>
                </a:solidFill>
              </a:rPr>
              <a:t> и история. </a:t>
            </a:r>
            <a:r>
              <a:rPr lang="ru-RU" dirty="0">
                <a:solidFill>
                  <a:schemeClr val="tx1"/>
                </a:solidFill>
              </a:rPr>
              <a:t>Истинският</a:t>
            </a:r>
            <a:r>
              <a:rPr lang="ru-RU" dirty="0">
                <a:solidFill>
                  <a:schemeClr val="tx1"/>
                </a:solidFill>
              </a:rPr>
              <a:t> патриот не само се </a:t>
            </a:r>
            <a:r>
              <a:rPr lang="ru-RU" dirty="0">
                <a:solidFill>
                  <a:schemeClr val="tx1"/>
                </a:solidFill>
              </a:rPr>
              <a:t>гордее</a:t>
            </a:r>
            <a:r>
              <a:rPr lang="ru-RU" dirty="0">
                <a:solidFill>
                  <a:schemeClr val="tx1"/>
                </a:solidFill>
              </a:rPr>
              <a:t> с </a:t>
            </a:r>
            <a:r>
              <a:rPr lang="ru-RU" dirty="0">
                <a:solidFill>
                  <a:schemeClr val="tx1"/>
                </a:solidFill>
              </a:rPr>
              <a:t>миналото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>
                <a:solidFill>
                  <a:schemeClr val="tx1"/>
                </a:solidFill>
              </a:rPr>
              <a:t>своята</a:t>
            </a:r>
            <a:r>
              <a:rPr lang="ru-RU" dirty="0">
                <a:solidFill>
                  <a:schemeClr val="tx1"/>
                </a:solidFill>
              </a:rPr>
              <a:t> страна, но и </a:t>
            </a:r>
            <a:r>
              <a:rPr lang="ru-RU" dirty="0">
                <a:solidFill>
                  <a:schemeClr val="tx1"/>
                </a:solidFill>
              </a:rPr>
              <a:t>работи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>
                <a:solidFill>
                  <a:schemeClr val="tx1"/>
                </a:solidFill>
              </a:rPr>
              <a:t>нейното</a:t>
            </a:r>
            <a:r>
              <a:rPr lang="ru-RU" dirty="0">
                <a:solidFill>
                  <a:schemeClr val="tx1"/>
                </a:solidFill>
              </a:rPr>
              <a:t> развитие и </a:t>
            </a:r>
            <a:r>
              <a:rPr lang="ru-RU" dirty="0">
                <a:solidFill>
                  <a:schemeClr val="tx1"/>
                </a:solidFill>
              </a:rPr>
              <a:t>бъдеще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16615"/>
            <a:ext cx="2448272" cy="326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91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21168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В </a:t>
            </a:r>
            <a:r>
              <a:rPr lang="ru-RU" dirty="0">
                <a:solidFill>
                  <a:schemeClr val="tx1"/>
                </a:solidFill>
              </a:rPr>
              <a:t>миналото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патриотизмът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най-често</a:t>
            </a:r>
            <a:r>
              <a:rPr lang="ru-RU" dirty="0">
                <a:solidFill>
                  <a:schemeClr val="tx1"/>
                </a:solidFill>
              </a:rPr>
              <a:t> се е </a:t>
            </a:r>
            <a:r>
              <a:rPr lang="ru-RU" dirty="0">
                <a:solidFill>
                  <a:schemeClr val="tx1"/>
                </a:solidFill>
              </a:rPr>
              <a:t>проявявал</a:t>
            </a:r>
            <a:r>
              <a:rPr lang="ru-RU" dirty="0">
                <a:solidFill>
                  <a:schemeClr val="tx1"/>
                </a:solidFill>
              </a:rPr>
              <a:t> чрез участие </a:t>
            </a:r>
            <a:r>
              <a:rPr lang="ru-RU" dirty="0">
                <a:solidFill>
                  <a:schemeClr val="tx1"/>
                </a:solidFill>
              </a:rPr>
              <a:t>във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войни</a:t>
            </a:r>
            <a:r>
              <a:rPr lang="ru-RU" dirty="0">
                <a:solidFill>
                  <a:schemeClr val="tx1"/>
                </a:solidFill>
              </a:rPr>
              <a:t> и </a:t>
            </a:r>
            <a:r>
              <a:rPr lang="ru-RU" dirty="0">
                <a:solidFill>
                  <a:schemeClr val="tx1"/>
                </a:solidFill>
              </a:rPr>
              <a:t>борби</a:t>
            </a:r>
            <a:r>
              <a:rPr lang="ru-RU" dirty="0">
                <a:solidFill>
                  <a:schemeClr val="tx1"/>
                </a:solidFill>
              </a:rPr>
              <a:t> за свобода и </a:t>
            </a:r>
            <a:r>
              <a:rPr lang="ru-RU" dirty="0">
                <a:solidFill>
                  <a:schemeClr val="tx1"/>
                </a:solidFill>
              </a:rPr>
              <a:t>независимост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Български</a:t>
            </a:r>
            <a:r>
              <a:rPr lang="ru-RU" dirty="0">
                <a:solidFill>
                  <a:schemeClr val="tx1"/>
                </a:solidFill>
              </a:rPr>
              <a:t> герои </a:t>
            </a:r>
            <a:r>
              <a:rPr lang="ru-RU" dirty="0">
                <a:solidFill>
                  <a:schemeClr val="tx1"/>
                </a:solidFill>
              </a:rPr>
              <a:t>като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Васил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Левски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Христо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Ботев</a:t>
            </a:r>
            <a:r>
              <a:rPr lang="ru-RU" dirty="0">
                <a:solidFill>
                  <a:schemeClr val="tx1"/>
                </a:solidFill>
              </a:rPr>
              <a:t> и Георги </a:t>
            </a:r>
            <a:r>
              <a:rPr lang="ru-RU" dirty="0">
                <a:solidFill>
                  <a:schemeClr val="tx1"/>
                </a:solidFill>
              </a:rPr>
              <a:t>Бенковски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са</a:t>
            </a:r>
            <a:r>
              <a:rPr lang="ru-RU" dirty="0">
                <a:solidFill>
                  <a:schemeClr val="tx1"/>
                </a:solidFill>
              </a:rPr>
              <a:t> пример за </a:t>
            </a:r>
            <a:r>
              <a:rPr lang="ru-RU" dirty="0">
                <a:solidFill>
                  <a:schemeClr val="tx1"/>
                </a:solidFill>
              </a:rPr>
              <a:t>саможертва</a:t>
            </a:r>
            <a:r>
              <a:rPr lang="ru-RU" dirty="0">
                <a:solidFill>
                  <a:schemeClr val="tx1"/>
                </a:solidFill>
              </a:rPr>
              <a:t> и безусловна </a:t>
            </a:r>
            <a:r>
              <a:rPr lang="ru-RU" dirty="0">
                <a:solidFill>
                  <a:schemeClr val="tx1"/>
                </a:solidFill>
              </a:rPr>
              <a:t>любов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към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отечеството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Заглавие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bg-BG" sz="3200" dirty="0"/>
              <a:t>1. Същност на патриотизма</a:t>
            </a:r>
            <a:endParaRPr lang="en-US" sz="3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237626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429000"/>
            <a:ext cx="2304256" cy="287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3429001"/>
            <a:ext cx="2378429" cy="287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163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23528" y="620688"/>
            <a:ext cx="8496944" cy="30963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bg-BG" sz="2200" dirty="0" smtClean="0"/>
              <a:t>  </a:t>
            </a:r>
            <a:r>
              <a:rPr lang="bg-BG" sz="2200" dirty="0" smtClean="0">
                <a:solidFill>
                  <a:schemeClr val="tx1"/>
                </a:solidFill>
              </a:rPr>
              <a:t>Съвременното </a:t>
            </a:r>
            <a:r>
              <a:rPr lang="bg-BG" sz="2200" dirty="0">
                <a:solidFill>
                  <a:schemeClr val="tx1"/>
                </a:solidFill>
              </a:rPr>
              <a:t>разбиране за патриотизъм има различни измерения. Той се заключава в: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200" dirty="0" smtClean="0">
                <a:solidFill>
                  <a:schemeClr val="tx1"/>
                </a:solidFill>
              </a:rPr>
              <a:t>• уважение </a:t>
            </a:r>
            <a:r>
              <a:rPr lang="bg-BG" sz="2200" dirty="0">
                <a:solidFill>
                  <a:schemeClr val="tx1"/>
                </a:solidFill>
              </a:rPr>
              <a:t>към законите и институциите на страната;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200" dirty="0" smtClean="0">
                <a:solidFill>
                  <a:schemeClr val="tx1"/>
                </a:solidFill>
              </a:rPr>
              <a:t>• грижа </a:t>
            </a:r>
            <a:r>
              <a:rPr lang="bg-BG" sz="2200" dirty="0">
                <a:solidFill>
                  <a:schemeClr val="tx1"/>
                </a:solidFill>
              </a:rPr>
              <a:t>за обществото и природата;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200" dirty="0" smtClean="0">
                <a:solidFill>
                  <a:schemeClr val="tx1"/>
                </a:solidFill>
              </a:rPr>
              <a:t>• участие </a:t>
            </a:r>
            <a:r>
              <a:rPr lang="bg-BG" sz="2200" dirty="0">
                <a:solidFill>
                  <a:schemeClr val="tx1"/>
                </a:solidFill>
              </a:rPr>
              <a:t>в доброволчески и благотворителни дейности;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200" dirty="0" smtClean="0">
                <a:solidFill>
                  <a:schemeClr val="tx1"/>
                </a:solidFill>
              </a:rPr>
              <a:t>• стремеж </a:t>
            </a:r>
            <a:r>
              <a:rPr lang="bg-BG" sz="2200" dirty="0">
                <a:solidFill>
                  <a:schemeClr val="tx1"/>
                </a:solidFill>
              </a:rPr>
              <a:t>към образование и професионално развитие;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200" dirty="0" smtClean="0">
                <a:solidFill>
                  <a:schemeClr val="tx1"/>
                </a:solidFill>
              </a:rPr>
              <a:t>• защита </a:t>
            </a:r>
            <a:r>
              <a:rPr lang="bg-BG" sz="2200" dirty="0">
                <a:solidFill>
                  <a:schemeClr val="tx1"/>
                </a:solidFill>
              </a:rPr>
              <a:t>на националните интереси и културни ценности.</a:t>
            </a:r>
            <a:endParaRPr lang="en-US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Заглавие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bg-BG" sz="3200" dirty="0"/>
              <a:t>1. Същност на патриотизма</a:t>
            </a:r>
            <a:endParaRPr 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396" y="3429000"/>
            <a:ext cx="4777876" cy="3179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355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bg-BG" sz="3200" dirty="0"/>
              <a:t>1. Същност на патриотизма</a:t>
            </a:r>
            <a:endParaRPr lang="en-US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23528" y="908721"/>
            <a:ext cx="8496944" cy="30963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/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При </a:t>
            </a:r>
            <a:r>
              <a:rPr lang="ru-RU" sz="1800" dirty="0">
                <a:solidFill>
                  <a:schemeClr val="tx1"/>
                </a:solidFill>
              </a:rPr>
              <a:t>младите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хора </a:t>
            </a:r>
            <a:r>
              <a:rPr lang="ru-RU" sz="1800" dirty="0">
                <a:solidFill>
                  <a:schemeClr val="tx1"/>
                </a:solidFill>
              </a:rPr>
              <a:t>патриотизмът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често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има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по-модерно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изражение</a:t>
            </a:r>
            <a:r>
              <a:rPr lang="ru-RU" sz="1800" dirty="0">
                <a:solidFill>
                  <a:schemeClr val="tx1"/>
                </a:solidFill>
              </a:rPr>
              <a:t>. Той </a:t>
            </a:r>
            <a:r>
              <a:rPr lang="ru-RU" sz="1800" dirty="0">
                <a:solidFill>
                  <a:schemeClr val="tx1"/>
                </a:solidFill>
              </a:rPr>
              <a:t>може</a:t>
            </a:r>
            <a:r>
              <a:rPr lang="ru-RU" sz="1800" dirty="0">
                <a:solidFill>
                  <a:schemeClr val="tx1"/>
                </a:solidFill>
              </a:rPr>
              <a:t> да се </a:t>
            </a:r>
            <a:r>
              <a:rPr lang="ru-RU" sz="1800" dirty="0">
                <a:solidFill>
                  <a:schemeClr val="tx1"/>
                </a:solidFill>
              </a:rPr>
              <a:t>проявява</a:t>
            </a:r>
            <a:r>
              <a:rPr lang="ru-RU" sz="1800" dirty="0">
                <a:solidFill>
                  <a:schemeClr val="tx1"/>
                </a:solidFill>
              </a:rPr>
              <a:t> чрез: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• интерес </a:t>
            </a:r>
            <a:r>
              <a:rPr lang="ru-RU" sz="1800" dirty="0">
                <a:solidFill>
                  <a:schemeClr val="tx1"/>
                </a:solidFill>
              </a:rPr>
              <a:t>към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българската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култура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>
                <a:solidFill>
                  <a:schemeClr val="tx1"/>
                </a:solidFill>
              </a:rPr>
              <a:t>музика</a:t>
            </a:r>
            <a:r>
              <a:rPr lang="ru-RU" sz="1800" dirty="0">
                <a:solidFill>
                  <a:schemeClr val="tx1"/>
                </a:solidFill>
              </a:rPr>
              <a:t> и </a:t>
            </a:r>
            <a:r>
              <a:rPr lang="ru-RU" sz="1800" dirty="0">
                <a:solidFill>
                  <a:schemeClr val="tx1"/>
                </a:solidFill>
              </a:rPr>
              <a:t>изкуство</a:t>
            </a:r>
            <a:r>
              <a:rPr lang="ru-RU" sz="1800" dirty="0">
                <a:solidFill>
                  <a:schemeClr val="tx1"/>
                </a:solidFill>
              </a:rPr>
              <a:t> в </a:t>
            </a:r>
            <a:r>
              <a:rPr lang="ru-RU" sz="1800" dirty="0">
                <a:solidFill>
                  <a:schemeClr val="tx1"/>
                </a:solidFill>
              </a:rPr>
              <a:t>съвременен</a:t>
            </a:r>
            <a:r>
              <a:rPr lang="ru-RU" sz="1800" dirty="0">
                <a:solidFill>
                  <a:schemeClr val="tx1"/>
                </a:solidFill>
              </a:rPr>
              <a:t> контекст;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• желание </a:t>
            </a:r>
            <a:r>
              <a:rPr lang="ru-RU" sz="1800" dirty="0">
                <a:solidFill>
                  <a:schemeClr val="tx1"/>
                </a:solidFill>
              </a:rPr>
              <a:t>за развитие на страната чрез образование, </a:t>
            </a:r>
            <a:r>
              <a:rPr lang="ru-RU" sz="1800" dirty="0">
                <a:solidFill>
                  <a:schemeClr val="tx1"/>
                </a:solidFill>
              </a:rPr>
              <a:t>иновации</a:t>
            </a:r>
            <a:r>
              <a:rPr lang="ru-RU" sz="1800" dirty="0">
                <a:solidFill>
                  <a:schemeClr val="tx1"/>
                </a:solidFill>
              </a:rPr>
              <a:t> и </a:t>
            </a:r>
            <a:r>
              <a:rPr lang="ru-RU" sz="1800" dirty="0">
                <a:solidFill>
                  <a:schemeClr val="tx1"/>
                </a:solidFill>
              </a:rPr>
              <a:t>предприемачество</a:t>
            </a:r>
            <a:r>
              <a:rPr lang="ru-RU" sz="1800" dirty="0">
                <a:solidFill>
                  <a:schemeClr val="tx1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• активна </a:t>
            </a:r>
            <a:r>
              <a:rPr lang="ru-RU" sz="1800" dirty="0">
                <a:solidFill>
                  <a:schemeClr val="tx1"/>
                </a:solidFill>
              </a:rPr>
              <a:t>гражданска</a:t>
            </a:r>
            <a:r>
              <a:rPr lang="ru-RU" sz="1800" dirty="0">
                <a:solidFill>
                  <a:schemeClr val="tx1"/>
                </a:solidFill>
              </a:rPr>
              <a:t> позиция – участие в </a:t>
            </a:r>
            <a:r>
              <a:rPr lang="ru-RU" sz="1800" dirty="0">
                <a:solidFill>
                  <a:schemeClr val="tx1"/>
                </a:solidFill>
              </a:rPr>
              <a:t>доброволчески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инициативи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>
                <a:solidFill>
                  <a:schemeClr val="tx1"/>
                </a:solidFill>
              </a:rPr>
              <a:t>каузи</a:t>
            </a:r>
            <a:r>
              <a:rPr lang="ru-RU" sz="1800" dirty="0">
                <a:solidFill>
                  <a:schemeClr val="tx1"/>
                </a:solidFill>
              </a:rPr>
              <a:t> и </a:t>
            </a:r>
            <a:r>
              <a:rPr lang="ru-RU" sz="1800" dirty="0">
                <a:solidFill>
                  <a:schemeClr val="tx1"/>
                </a:solidFill>
              </a:rPr>
              <a:t>обществени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дебати</a:t>
            </a:r>
            <a:r>
              <a:rPr lang="ru-RU" sz="1800" dirty="0">
                <a:solidFill>
                  <a:schemeClr val="tx1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•  критично </a:t>
            </a:r>
            <a:r>
              <a:rPr lang="ru-RU" sz="1800" dirty="0">
                <a:solidFill>
                  <a:schemeClr val="tx1"/>
                </a:solidFill>
              </a:rPr>
              <a:t>мислене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към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проблемите</a:t>
            </a:r>
            <a:r>
              <a:rPr lang="ru-RU" sz="1800" dirty="0">
                <a:solidFill>
                  <a:schemeClr val="tx1"/>
                </a:solidFill>
              </a:rPr>
              <a:t> в </a:t>
            </a:r>
            <a:r>
              <a:rPr lang="ru-RU" sz="1800" dirty="0">
                <a:solidFill>
                  <a:schemeClr val="tx1"/>
                </a:solidFill>
              </a:rPr>
              <a:t>държавата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>
                <a:solidFill>
                  <a:schemeClr val="tx1"/>
                </a:solidFill>
              </a:rPr>
              <a:t>което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също</a:t>
            </a:r>
            <a:r>
              <a:rPr lang="ru-RU" sz="1800" dirty="0">
                <a:solidFill>
                  <a:schemeClr val="tx1"/>
                </a:solidFill>
              </a:rPr>
              <a:t> е форма на </a:t>
            </a:r>
            <a:r>
              <a:rPr lang="ru-RU" sz="1800" dirty="0">
                <a:solidFill>
                  <a:schemeClr val="tx1"/>
                </a:solidFill>
              </a:rPr>
              <a:t>загриженост</a:t>
            </a:r>
            <a:r>
              <a:rPr lang="ru-RU" sz="18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2" r="11592"/>
          <a:stretch/>
        </p:blipFill>
        <p:spPr bwMode="auto">
          <a:xfrm>
            <a:off x="467544" y="4077072"/>
            <a:ext cx="275254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9" r="23553"/>
          <a:stretch/>
        </p:blipFill>
        <p:spPr bwMode="auto">
          <a:xfrm>
            <a:off x="6300192" y="4077072"/>
            <a:ext cx="244827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5" r="26237"/>
          <a:stretch/>
        </p:blipFill>
        <p:spPr bwMode="auto">
          <a:xfrm>
            <a:off x="3347864" y="4077073"/>
            <a:ext cx="280831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02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/>
              <a:t>2. Права и задължения на гражданите по отбраната на страната</a:t>
            </a:r>
            <a:endParaRPr lang="en-US" sz="32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51520" y="1600201"/>
            <a:ext cx="5410944" cy="3701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000" b="1" i="1" dirty="0" smtClean="0">
                <a:solidFill>
                  <a:schemeClr val="tx1"/>
                </a:solidFill>
              </a:rPr>
              <a:t>  Права и </a:t>
            </a:r>
            <a:r>
              <a:rPr lang="bg-BG" sz="2000" b="1" i="1" dirty="0">
                <a:solidFill>
                  <a:schemeClr val="tx1"/>
                </a:solidFill>
              </a:rPr>
              <a:t>задължения на гражданите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  Всеки </a:t>
            </a:r>
            <a:r>
              <a:rPr lang="bg-BG" sz="2000" dirty="0">
                <a:solidFill>
                  <a:schemeClr val="tx1"/>
                </a:solidFill>
              </a:rPr>
              <a:t>гражданин има определени права, гарантирани от Конституцията и законите на Република България. Сред основните права са: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право </a:t>
            </a:r>
            <a:r>
              <a:rPr lang="bg-BG" sz="2000" dirty="0">
                <a:solidFill>
                  <a:schemeClr val="tx1"/>
                </a:solidFill>
              </a:rPr>
              <a:t>на живот и лична свобода; 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право </a:t>
            </a:r>
            <a:r>
              <a:rPr lang="bg-BG" sz="2000" dirty="0">
                <a:solidFill>
                  <a:schemeClr val="tx1"/>
                </a:solidFill>
              </a:rPr>
              <a:t>на образование; 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право </a:t>
            </a:r>
            <a:r>
              <a:rPr lang="bg-BG" sz="2000" dirty="0">
                <a:solidFill>
                  <a:schemeClr val="tx1"/>
                </a:solidFill>
              </a:rPr>
              <a:t>на труд; 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право </a:t>
            </a:r>
            <a:r>
              <a:rPr lang="bg-BG" sz="2000" dirty="0">
                <a:solidFill>
                  <a:schemeClr val="tx1"/>
                </a:solidFill>
              </a:rPr>
              <a:t>на свободно изразяване; 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право </a:t>
            </a:r>
            <a:r>
              <a:rPr lang="bg-BG" sz="2000" dirty="0">
                <a:solidFill>
                  <a:schemeClr val="tx1"/>
                </a:solidFill>
              </a:rPr>
              <a:t>на защита и сигурност. 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sz="20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008" y="1428694"/>
            <a:ext cx="2707463" cy="430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366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80920" cy="2620888"/>
          </a:xfrm>
        </p:spPr>
        <p:txBody>
          <a:bodyPr/>
          <a:lstStyle/>
          <a:p>
            <a:pPr marL="0" indent="0" algn="just">
              <a:buNone/>
            </a:pPr>
            <a:r>
              <a:rPr lang="bg-BG" sz="1800" dirty="0" smtClean="0"/>
              <a:t>  </a:t>
            </a:r>
            <a:r>
              <a:rPr lang="bg-BG" sz="1800" dirty="0" smtClean="0">
                <a:solidFill>
                  <a:schemeClr val="tx1"/>
                </a:solidFill>
              </a:rPr>
              <a:t>Тези </a:t>
            </a:r>
            <a:r>
              <a:rPr lang="bg-BG" sz="1800" dirty="0">
                <a:solidFill>
                  <a:schemeClr val="tx1"/>
                </a:solidFill>
              </a:rPr>
              <a:t>права осигуряват свободата и достойнството на човека. Но всяко право е свързано и със съответни задължения. Гражданите трябва: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1800" dirty="0" smtClean="0">
                <a:solidFill>
                  <a:schemeClr val="tx1"/>
                </a:solidFill>
              </a:rPr>
              <a:t>• да </a:t>
            </a:r>
            <a:r>
              <a:rPr lang="bg-BG" sz="1800" dirty="0">
                <a:solidFill>
                  <a:schemeClr val="tx1"/>
                </a:solidFill>
              </a:rPr>
              <a:t>спазват законите;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1800" dirty="0" smtClean="0">
                <a:solidFill>
                  <a:schemeClr val="tx1"/>
                </a:solidFill>
              </a:rPr>
              <a:t>• да </a:t>
            </a:r>
            <a:r>
              <a:rPr lang="bg-BG" sz="1800" dirty="0">
                <a:solidFill>
                  <a:schemeClr val="tx1"/>
                </a:solidFill>
              </a:rPr>
              <a:t>плащат данъци;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1800" dirty="0" smtClean="0">
                <a:solidFill>
                  <a:schemeClr val="tx1"/>
                </a:solidFill>
              </a:rPr>
              <a:t>• да </a:t>
            </a:r>
            <a:r>
              <a:rPr lang="bg-BG" sz="1800" dirty="0">
                <a:solidFill>
                  <a:schemeClr val="tx1"/>
                </a:solidFill>
              </a:rPr>
              <a:t>уважават правата на другите;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1800" dirty="0" smtClean="0">
                <a:solidFill>
                  <a:schemeClr val="tx1"/>
                </a:solidFill>
              </a:rPr>
              <a:t>• да пазят </a:t>
            </a:r>
            <a:r>
              <a:rPr lang="bg-BG" sz="1800" dirty="0">
                <a:solidFill>
                  <a:schemeClr val="tx1"/>
                </a:solidFill>
              </a:rPr>
              <a:t>обществения ред;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1800" dirty="0" smtClean="0">
                <a:solidFill>
                  <a:schemeClr val="tx1"/>
                </a:solidFill>
              </a:rPr>
              <a:t>• да </a:t>
            </a:r>
            <a:r>
              <a:rPr lang="bg-BG" sz="1800" dirty="0">
                <a:solidFill>
                  <a:schemeClr val="tx1"/>
                </a:solidFill>
              </a:rPr>
              <a:t>защитават родината </a:t>
            </a:r>
            <a:r>
              <a:rPr lang="bg-BG" sz="2000" dirty="0">
                <a:solidFill>
                  <a:schemeClr val="tx1"/>
                </a:solidFill>
              </a:rPr>
              <a:t>при необходимост.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Заглавие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/>
              <a:t>2. Права и задължения на гражданите по отбраната на страната</a:t>
            </a:r>
            <a:endParaRPr lang="en-US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4091" r="3636" b="12879"/>
          <a:stretch/>
        </p:blipFill>
        <p:spPr bwMode="auto">
          <a:xfrm>
            <a:off x="2195736" y="3769148"/>
            <a:ext cx="4464496" cy="297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580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3351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000" b="1" i="1" dirty="0" smtClean="0">
                <a:solidFill>
                  <a:schemeClr val="tx1"/>
                </a:solidFill>
              </a:rPr>
              <a:t>  Гражданска </a:t>
            </a:r>
            <a:r>
              <a:rPr lang="bg-BG" sz="2000" b="1" i="1" dirty="0">
                <a:solidFill>
                  <a:schemeClr val="tx1"/>
                </a:solidFill>
              </a:rPr>
              <a:t>отговорност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  Гражданската </a:t>
            </a:r>
            <a:r>
              <a:rPr lang="bg-BG" sz="2000" dirty="0">
                <a:solidFill>
                  <a:schemeClr val="tx1"/>
                </a:solidFill>
              </a:rPr>
              <a:t>отговорност може да се проявява по различни начини: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участие </a:t>
            </a:r>
            <a:r>
              <a:rPr lang="bg-BG" sz="2000" dirty="0">
                <a:solidFill>
                  <a:schemeClr val="tx1"/>
                </a:solidFill>
              </a:rPr>
              <a:t>в избори;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помощ </a:t>
            </a:r>
            <a:r>
              <a:rPr lang="bg-BG" sz="2000" dirty="0">
                <a:solidFill>
                  <a:schemeClr val="tx1"/>
                </a:solidFill>
              </a:rPr>
              <a:t>при бедствия и кризи;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доброволчество</a:t>
            </a:r>
            <a:r>
              <a:rPr lang="bg-BG" sz="2000" dirty="0">
                <a:solidFill>
                  <a:schemeClr val="tx1"/>
                </a:solidFill>
              </a:rPr>
              <a:t>;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опазване </a:t>
            </a:r>
            <a:r>
              <a:rPr lang="bg-BG" sz="2000" dirty="0">
                <a:solidFill>
                  <a:schemeClr val="tx1"/>
                </a:solidFill>
              </a:rPr>
              <a:t>на обществения ред;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грижа </a:t>
            </a:r>
            <a:r>
              <a:rPr lang="bg-BG" sz="2000" dirty="0">
                <a:solidFill>
                  <a:schemeClr val="tx1"/>
                </a:solidFill>
              </a:rPr>
              <a:t>за околната среда;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sz="2000" dirty="0" smtClean="0">
                <a:solidFill>
                  <a:schemeClr val="tx1"/>
                </a:solidFill>
              </a:rPr>
              <a:t>• уважение </a:t>
            </a:r>
            <a:r>
              <a:rPr lang="bg-BG" sz="2000" dirty="0">
                <a:solidFill>
                  <a:schemeClr val="tx1"/>
                </a:solidFill>
              </a:rPr>
              <a:t>към държавните институции.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Заглавие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/>
              <a:t>2. Права и задължения на гражданите по отбраната на страната</a:t>
            </a:r>
            <a:endParaRPr lang="en-US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0" r="6644"/>
          <a:stretch/>
        </p:blipFill>
        <p:spPr bwMode="auto">
          <a:xfrm>
            <a:off x="251520" y="4581128"/>
            <a:ext cx="2602516" cy="2082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9" r="5052" b="6859"/>
          <a:stretch/>
        </p:blipFill>
        <p:spPr bwMode="auto">
          <a:xfrm>
            <a:off x="3059832" y="4581127"/>
            <a:ext cx="2897659" cy="2082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4" b="12974"/>
          <a:stretch/>
        </p:blipFill>
        <p:spPr bwMode="auto">
          <a:xfrm>
            <a:off x="6156176" y="4568967"/>
            <a:ext cx="2794499" cy="2094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0978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Ръководител">
  <a:themeElements>
    <a:clrScheme name="Ръководител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Ръководител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Ръководител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108</TotalTime>
  <Words>818</Words>
  <Application>Microsoft Office PowerPoint</Application>
  <PresentationFormat>Презентация на цял екран (4:3)</PresentationFormat>
  <Paragraphs>64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3" baseType="lpstr">
      <vt:lpstr>Ръководител</vt:lpstr>
      <vt:lpstr>ПАТРИОТИЗЪМ В СЪВРЕМЕННОТО ОБЩЕСТВО – ПРАВА, ЗАДЪЛЖЕНИЯ И ГРАЖДАНСКА ОТГОВОРНОСТ</vt:lpstr>
      <vt:lpstr>УВОД</vt:lpstr>
      <vt:lpstr>1. Същност на патриотизма</vt:lpstr>
      <vt:lpstr>1. Същност на патриотизма</vt:lpstr>
      <vt:lpstr>1. Същност на патриотизма</vt:lpstr>
      <vt:lpstr>1. Същност на патриотизма</vt:lpstr>
      <vt:lpstr>2. Права и задължения на гражданите по отбраната на страната</vt:lpstr>
      <vt:lpstr>2. Права и задължения на гражданите по отбраната на страната</vt:lpstr>
      <vt:lpstr>2. Права и задължения на гражданите по отбраната на страната</vt:lpstr>
      <vt:lpstr>2. Права и задължения на гражданите по отбраната на страната</vt:lpstr>
      <vt:lpstr>2. Права и задължения на гражданите по отбраната на страната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ПАТРИОТИЗЪМ В СЪВРЕМЕННОТО ОБЩЕСТВО – ПРАВА, ЗАДЪЛЖЕНИЯ И ГРАЖДАНСКА ОТГОВОРНОСТ</dc:title>
  <dc:creator>Borislav</dc:creator>
  <cp:lastModifiedBy>Borislav</cp:lastModifiedBy>
  <cp:revision>19</cp:revision>
  <dcterms:created xsi:type="dcterms:W3CDTF">2026-05-29T04:52:31Z</dcterms:created>
  <dcterms:modified xsi:type="dcterms:W3CDTF">2026-05-29T06:44:27Z</dcterms:modified>
</cp:coreProperties>
</file>