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8" r:id="rId3"/>
    <p:sldId id="257" r:id="rId4"/>
    <p:sldId id="266" r:id="rId5"/>
    <p:sldId id="276" r:id="rId6"/>
    <p:sldId id="277" r:id="rId7"/>
    <p:sldId id="270" r:id="rId8"/>
    <p:sldId id="271" r:id="rId9"/>
    <p:sldId id="272" r:id="rId10"/>
    <p:sldId id="273" r:id="rId11"/>
    <p:sldId id="274" r:id="rId12"/>
    <p:sldId id="275" r:id="rId13"/>
  </p:sldIdLst>
  <p:sldSz cx="18288000" cy="10287000"/>
  <p:notesSz cx="6858000" cy="9144000"/>
  <p:embeddedFontLst>
    <p:embeddedFont>
      <p:font typeface="Red Hat Display" panose="020B0604020202020204" charset="0"/>
      <p:regular r:id="rId15"/>
      <p:bold r:id="rId16"/>
      <p:italic r:id="rId17"/>
      <p:boldItalic r:id="rId18"/>
    </p:embeddedFont>
    <p:embeddedFont>
      <p:font typeface="Red Hat Display SemiBold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3029"/>
    <a:srgbClr val="D6F8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80" autoAdjust="0"/>
  </p:normalViewPr>
  <p:slideViewPr>
    <p:cSldViewPr snapToGrid="0">
      <p:cViewPr varScale="1">
        <p:scale>
          <a:sx n="49" d="100"/>
          <a:sy n="49" d="100"/>
        </p:scale>
        <p:origin x="756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>
          <a:extLst>
            <a:ext uri="{FF2B5EF4-FFF2-40B4-BE49-F238E27FC236}">
              <a16:creationId xmlns:a16="http://schemas.microsoft.com/office/drawing/2014/main" id="{AF935E3D-E0A9-3152-1A5A-355DC9768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>
            <a:extLst>
              <a:ext uri="{FF2B5EF4-FFF2-40B4-BE49-F238E27FC236}">
                <a16:creationId xmlns:a16="http://schemas.microsoft.com/office/drawing/2014/main" id="{9E3287B0-FA7B-2A20-A848-9438A9C4B95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>
            <a:extLst>
              <a:ext uri="{FF2B5EF4-FFF2-40B4-BE49-F238E27FC236}">
                <a16:creationId xmlns:a16="http://schemas.microsoft.com/office/drawing/2014/main" id="{BE714236-922A-568C-7093-BBE49B5C71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3786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>
          <a:extLst>
            <a:ext uri="{FF2B5EF4-FFF2-40B4-BE49-F238E27FC236}">
              <a16:creationId xmlns:a16="http://schemas.microsoft.com/office/drawing/2014/main" id="{C116BD76-1CFA-764D-1D13-F9C11E3ED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>
            <a:extLst>
              <a:ext uri="{FF2B5EF4-FFF2-40B4-BE49-F238E27FC236}">
                <a16:creationId xmlns:a16="http://schemas.microsoft.com/office/drawing/2014/main" id="{724451F2-E725-6666-10D2-81A49EF017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>
            <a:extLst>
              <a:ext uri="{FF2B5EF4-FFF2-40B4-BE49-F238E27FC236}">
                <a16:creationId xmlns:a16="http://schemas.microsoft.com/office/drawing/2014/main" id="{06C7EB33-9BCF-F56E-C3F3-95E67798B2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2242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>
          <a:extLst>
            <a:ext uri="{FF2B5EF4-FFF2-40B4-BE49-F238E27FC236}">
              <a16:creationId xmlns:a16="http://schemas.microsoft.com/office/drawing/2014/main" id="{75F7D4F9-B6D0-EEB1-4A6F-3C795AE22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>
            <a:extLst>
              <a:ext uri="{FF2B5EF4-FFF2-40B4-BE49-F238E27FC236}">
                <a16:creationId xmlns:a16="http://schemas.microsoft.com/office/drawing/2014/main" id="{BD71B1CF-0E64-7347-4284-AB5BC390C1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>
            <a:extLst>
              <a:ext uri="{FF2B5EF4-FFF2-40B4-BE49-F238E27FC236}">
                <a16:creationId xmlns:a16="http://schemas.microsoft.com/office/drawing/2014/main" id="{4DC9D9BB-5075-D5A6-00A1-32620EFE71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173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>
          <a:extLst>
            <a:ext uri="{FF2B5EF4-FFF2-40B4-BE49-F238E27FC236}">
              <a16:creationId xmlns:a16="http://schemas.microsoft.com/office/drawing/2014/main" id="{570FE52C-7AFE-B0CC-9444-03ECCCDDA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>
            <a:extLst>
              <a:ext uri="{FF2B5EF4-FFF2-40B4-BE49-F238E27FC236}">
                <a16:creationId xmlns:a16="http://schemas.microsoft.com/office/drawing/2014/main" id="{F28F9540-D071-EFFB-0A31-995EC4DDDF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>
            <a:extLst>
              <a:ext uri="{FF2B5EF4-FFF2-40B4-BE49-F238E27FC236}">
                <a16:creationId xmlns:a16="http://schemas.microsoft.com/office/drawing/2014/main" id="{964C9F05-D334-E17E-532C-770294D555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843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>
          <a:extLst>
            <a:ext uri="{FF2B5EF4-FFF2-40B4-BE49-F238E27FC236}">
              <a16:creationId xmlns:a16="http://schemas.microsoft.com/office/drawing/2014/main" id="{6981E1EE-5B5E-F81B-C8D4-F75ED0A32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>
            <a:extLst>
              <a:ext uri="{FF2B5EF4-FFF2-40B4-BE49-F238E27FC236}">
                <a16:creationId xmlns:a16="http://schemas.microsoft.com/office/drawing/2014/main" id="{A4BD93AD-B086-4958-41EF-53D2B8262E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>
            <a:extLst>
              <a:ext uri="{FF2B5EF4-FFF2-40B4-BE49-F238E27FC236}">
                <a16:creationId xmlns:a16="http://schemas.microsoft.com/office/drawing/2014/main" id="{C8E40CAF-1F3E-E8AF-E04F-DBCC6CED66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2859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>
          <a:extLst>
            <a:ext uri="{FF2B5EF4-FFF2-40B4-BE49-F238E27FC236}">
              <a16:creationId xmlns:a16="http://schemas.microsoft.com/office/drawing/2014/main" id="{E9C839DC-37CB-B77A-EC3A-3BBA49E5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>
            <a:extLst>
              <a:ext uri="{FF2B5EF4-FFF2-40B4-BE49-F238E27FC236}">
                <a16:creationId xmlns:a16="http://schemas.microsoft.com/office/drawing/2014/main" id="{E7D2535D-0C1D-E680-144C-970DFF6375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>
            <a:extLst>
              <a:ext uri="{FF2B5EF4-FFF2-40B4-BE49-F238E27FC236}">
                <a16:creationId xmlns:a16="http://schemas.microsoft.com/office/drawing/2014/main" id="{C29D53DB-F63F-B970-F5BF-96AADF6595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6273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>
          <a:extLst>
            <a:ext uri="{FF2B5EF4-FFF2-40B4-BE49-F238E27FC236}">
              <a16:creationId xmlns:a16="http://schemas.microsoft.com/office/drawing/2014/main" id="{B7D512FB-E1A4-0D1C-A6B1-46C4DC98F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>
            <a:extLst>
              <a:ext uri="{FF2B5EF4-FFF2-40B4-BE49-F238E27FC236}">
                <a16:creationId xmlns:a16="http://schemas.microsoft.com/office/drawing/2014/main" id="{0F46D803-57E2-7343-7BCF-609671E3D7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>
            <a:extLst>
              <a:ext uri="{FF2B5EF4-FFF2-40B4-BE49-F238E27FC236}">
                <a16:creationId xmlns:a16="http://schemas.microsoft.com/office/drawing/2014/main" id="{6AF99CD3-38C5-1386-2735-9A983FC5A1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68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>
          <a:extLst>
            <a:ext uri="{FF2B5EF4-FFF2-40B4-BE49-F238E27FC236}">
              <a16:creationId xmlns:a16="http://schemas.microsoft.com/office/drawing/2014/main" id="{887690F7-FF45-8D85-25B8-86BA9EB3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:notes">
            <a:extLst>
              <a:ext uri="{FF2B5EF4-FFF2-40B4-BE49-F238E27FC236}">
                <a16:creationId xmlns:a16="http://schemas.microsoft.com/office/drawing/2014/main" id="{4FB8D3AE-D1DE-2401-31D3-82956FCB73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:notes">
            <a:extLst>
              <a:ext uri="{FF2B5EF4-FFF2-40B4-BE49-F238E27FC236}">
                <a16:creationId xmlns:a16="http://schemas.microsoft.com/office/drawing/2014/main" id="{CB09511A-F713-8D62-1DA0-1EBBC3FC0F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6029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bg>
      <p:bgPr>
        <a:solidFill>
          <a:srgbClr val="FFF7E8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1"/>
          <p:cNvGrpSpPr/>
          <p:nvPr/>
        </p:nvGrpSpPr>
        <p:grpSpPr>
          <a:xfrm>
            <a:off x="0" y="-144662"/>
            <a:ext cx="6010922" cy="4402771"/>
            <a:chOff x="0" y="-38100"/>
            <a:chExt cx="1583113" cy="1159570"/>
          </a:xfrm>
        </p:grpSpPr>
        <p:sp>
          <p:nvSpPr>
            <p:cNvPr id="84" name="Google Shape;84;p11"/>
            <p:cNvSpPr/>
            <p:nvPr/>
          </p:nvSpPr>
          <p:spPr>
            <a:xfrm>
              <a:off x="0" y="0"/>
              <a:ext cx="1583113" cy="1121470"/>
            </a:xfrm>
            <a:custGeom>
              <a:avLst/>
              <a:gdLst/>
              <a:ahLst/>
              <a:cxnLst/>
              <a:rect l="l" t="t" r="r" b="b"/>
              <a:pathLst>
                <a:path w="1583113" h="1121470" extrusionOk="0">
                  <a:moveTo>
                    <a:pt x="0" y="0"/>
                  </a:moveTo>
                  <a:lnTo>
                    <a:pt x="1583113" y="0"/>
                  </a:lnTo>
                  <a:lnTo>
                    <a:pt x="1583113" y="1121470"/>
                  </a:lnTo>
                  <a:lnTo>
                    <a:pt x="0" y="1121470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85" name="Google Shape;85;p11"/>
            <p:cNvSpPr txBox="1"/>
            <p:nvPr/>
          </p:nvSpPr>
          <p:spPr>
            <a:xfrm>
              <a:off x="0" y="-38100"/>
              <a:ext cx="1583100" cy="115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" name="Google Shape;86;p11"/>
          <p:cNvGrpSpPr/>
          <p:nvPr/>
        </p:nvGrpSpPr>
        <p:grpSpPr>
          <a:xfrm>
            <a:off x="0" y="4113418"/>
            <a:ext cx="6010922" cy="6533816"/>
            <a:chOff x="0" y="-38100"/>
            <a:chExt cx="1583113" cy="1720829"/>
          </a:xfrm>
        </p:grpSpPr>
        <p:sp>
          <p:nvSpPr>
            <p:cNvPr id="87" name="Google Shape;87;p11"/>
            <p:cNvSpPr/>
            <p:nvPr/>
          </p:nvSpPr>
          <p:spPr>
            <a:xfrm>
              <a:off x="0" y="0"/>
              <a:ext cx="1583113" cy="1682729"/>
            </a:xfrm>
            <a:custGeom>
              <a:avLst/>
              <a:gdLst/>
              <a:ahLst/>
              <a:cxnLst/>
              <a:rect l="l" t="t" r="r" b="b"/>
              <a:pathLst>
                <a:path w="1583113" h="1682729" extrusionOk="0">
                  <a:moveTo>
                    <a:pt x="0" y="0"/>
                  </a:moveTo>
                  <a:lnTo>
                    <a:pt x="1583113" y="0"/>
                  </a:lnTo>
                  <a:lnTo>
                    <a:pt x="1583113" y="1682729"/>
                  </a:lnTo>
                  <a:lnTo>
                    <a:pt x="0" y="1682729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88" name="Google Shape;88;p11"/>
            <p:cNvSpPr txBox="1"/>
            <p:nvPr/>
          </p:nvSpPr>
          <p:spPr>
            <a:xfrm>
              <a:off x="0" y="-38100"/>
              <a:ext cx="1583100" cy="172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p11"/>
          <p:cNvSpPr/>
          <p:nvPr/>
        </p:nvSpPr>
        <p:spPr>
          <a:xfrm>
            <a:off x="0" y="4268270"/>
            <a:ext cx="6007787" cy="6018730"/>
          </a:xfrm>
          <a:custGeom>
            <a:avLst/>
            <a:gdLst/>
            <a:ahLst/>
            <a:cxnLst/>
            <a:rect l="l" t="t" r="r" b="b"/>
            <a:pathLst>
              <a:path w="6007787" h="6018730" extrusionOk="0">
                <a:moveTo>
                  <a:pt x="0" y="0"/>
                </a:moveTo>
                <a:lnTo>
                  <a:pt x="6007787" y="0"/>
                </a:lnTo>
                <a:lnTo>
                  <a:pt x="6007787" y="6018730"/>
                </a:lnTo>
                <a:lnTo>
                  <a:pt x="0" y="6018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bg>
      <p:bgPr>
        <a:solidFill>
          <a:srgbClr val="FFF7E8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2"/>
          <p:cNvGrpSpPr/>
          <p:nvPr/>
        </p:nvGrpSpPr>
        <p:grpSpPr>
          <a:xfrm>
            <a:off x="0" y="-144662"/>
            <a:ext cx="6010922" cy="6176038"/>
            <a:chOff x="0" y="-38100"/>
            <a:chExt cx="1583113" cy="1626600"/>
          </a:xfrm>
        </p:grpSpPr>
        <p:sp>
          <p:nvSpPr>
            <p:cNvPr id="92" name="Google Shape;92;p12"/>
            <p:cNvSpPr/>
            <p:nvPr/>
          </p:nvSpPr>
          <p:spPr>
            <a:xfrm>
              <a:off x="0" y="0"/>
              <a:ext cx="1583113" cy="1588434"/>
            </a:xfrm>
            <a:custGeom>
              <a:avLst/>
              <a:gdLst/>
              <a:ahLst/>
              <a:cxnLst/>
              <a:rect l="l" t="t" r="r" b="b"/>
              <a:pathLst>
                <a:path w="1583113" h="1588434" extrusionOk="0">
                  <a:moveTo>
                    <a:pt x="0" y="0"/>
                  </a:moveTo>
                  <a:lnTo>
                    <a:pt x="1583113" y="0"/>
                  </a:lnTo>
                  <a:lnTo>
                    <a:pt x="1583113" y="1588434"/>
                  </a:lnTo>
                  <a:lnTo>
                    <a:pt x="0" y="1588434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93" name="Google Shape;93;p12"/>
            <p:cNvSpPr txBox="1"/>
            <p:nvPr/>
          </p:nvSpPr>
          <p:spPr>
            <a:xfrm>
              <a:off x="0" y="-38100"/>
              <a:ext cx="1583100" cy="162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2"/>
          <p:cNvSpPr txBox="1"/>
          <p:nvPr/>
        </p:nvSpPr>
        <p:spPr>
          <a:xfrm>
            <a:off x="727518" y="6399023"/>
            <a:ext cx="4365300" cy="22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You receive an unverified email that looks like it was sent by the company’s IT team. It reads:</a:t>
            </a:r>
            <a:endParaRPr/>
          </a:p>
        </p:txBody>
      </p:sp>
      <p:grpSp>
        <p:nvGrpSpPr>
          <p:cNvPr id="95" name="Google Shape;95;p12"/>
          <p:cNvGrpSpPr/>
          <p:nvPr/>
        </p:nvGrpSpPr>
        <p:grpSpPr>
          <a:xfrm>
            <a:off x="0" y="5886424"/>
            <a:ext cx="6010922" cy="4727141"/>
            <a:chOff x="0" y="-38100"/>
            <a:chExt cx="1583113" cy="1245000"/>
          </a:xfrm>
        </p:grpSpPr>
        <p:sp>
          <p:nvSpPr>
            <p:cNvPr id="96" name="Google Shape;96;p12"/>
            <p:cNvSpPr/>
            <p:nvPr/>
          </p:nvSpPr>
          <p:spPr>
            <a:xfrm>
              <a:off x="0" y="0"/>
              <a:ext cx="1583113" cy="1206771"/>
            </a:xfrm>
            <a:custGeom>
              <a:avLst/>
              <a:gdLst/>
              <a:ahLst/>
              <a:cxnLst/>
              <a:rect l="l" t="t" r="r" b="b"/>
              <a:pathLst>
                <a:path w="1583113" h="1206771" extrusionOk="0">
                  <a:moveTo>
                    <a:pt x="0" y="0"/>
                  </a:moveTo>
                  <a:lnTo>
                    <a:pt x="1583113" y="0"/>
                  </a:lnTo>
                  <a:lnTo>
                    <a:pt x="1583113" y="1206771"/>
                  </a:lnTo>
                  <a:lnTo>
                    <a:pt x="0" y="1206771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97" name="Google Shape;97;p12"/>
            <p:cNvSpPr txBox="1"/>
            <p:nvPr/>
          </p:nvSpPr>
          <p:spPr>
            <a:xfrm>
              <a:off x="0" y="-38100"/>
              <a:ext cx="1583100" cy="124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" name="Google Shape;98;p12"/>
          <p:cNvSpPr/>
          <p:nvPr/>
        </p:nvSpPr>
        <p:spPr>
          <a:xfrm>
            <a:off x="-20203" y="0"/>
            <a:ext cx="6031086" cy="6031086"/>
          </a:xfrm>
          <a:custGeom>
            <a:avLst/>
            <a:gdLst/>
            <a:ahLst/>
            <a:cxnLst/>
            <a:rect l="l" t="t" r="r" b="b"/>
            <a:pathLst>
              <a:path w="6031086" h="6031086" extrusionOk="0">
                <a:moveTo>
                  <a:pt x="0" y="0"/>
                </a:moveTo>
                <a:lnTo>
                  <a:pt x="6031085" y="0"/>
                </a:lnTo>
                <a:lnTo>
                  <a:pt x="6031085" y="6031086"/>
                </a:lnTo>
                <a:lnTo>
                  <a:pt x="0" y="60310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343029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4269958" y="1028700"/>
            <a:ext cx="2989342" cy="1076163"/>
          </a:xfrm>
          <a:custGeom>
            <a:avLst/>
            <a:gdLst/>
            <a:ahLst/>
            <a:cxnLst/>
            <a:rect l="l" t="t" r="r" b="b"/>
            <a:pathLst>
              <a:path w="2989342" h="1076163" extrusionOk="0">
                <a:moveTo>
                  <a:pt x="0" y="0"/>
                </a:moveTo>
                <a:lnTo>
                  <a:pt x="2989342" y="0"/>
                </a:lnTo>
                <a:lnTo>
                  <a:pt x="2989342" y="1076163"/>
                </a:lnTo>
                <a:lnTo>
                  <a:pt x="0" y="1076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>
            <a:off x="1028700" y="1028700"/>
            <a:ext cx="658593" cy="658593"/>
          </a:xfrm>
          <a:custGeom>
            <a:avLst/>
            <a:gdLst/>
            <a:ahLst/>
            <a:cxnLst/>
            <a:rect l="l" t="t" r="r" b="b"/>
            <a:pathLst>
              <a:path w="658593" h="658593" extrusionOk="0">
                <a:moveTo>
                  <a:pt x="0" y="0"/>
                </a:moveTo>
                <a:lnTo>
                  <a:pt x="658593" y="0"/>
                </a:lnTo>
                <a:lnTo>
                  <a:pt x="658593" y="658593"/>
                </a:lnTo>
                <a:lnTo>
                  <a:pt x="0" y="658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cxnSp>
        <p:nvCxnSpPr>
          <p:cNvPr id="18" name="Google Shape;18;p3"/>
          <p:cNvCxnSpPr/>
          <p:nvPr/>
        </p:nvCxnSpPr>
        <p:spPr>
          <a:xfrm>
            <a:off x="0" y="8748243"/>
            <a:ext cx="18288000" cy="0"/>
          </a:xfrm>
          <a:prstGeom prst="straightConnector1">
            <a:avLst/>
          </a:prstGeom>
          <a:noFill/>
          <a:ln w="19050" cap="flat" cmpd="sng">
            <a:solidFill>
              <a:srgbClr val="D6F8A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1028700" y="3326525"/>
            <a:ext cx="16230600" cy="37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300"/>
              <a:buFont typeface="Red Hat Display SemiBold"/>
              <a:buNone/>
              <a:defRPr sz="14300" i="0" u="none" strike="noStrike" cap="none">
                <a:solidFill>
                  <a:srgbClr val="D6F8A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/>
          </p:nvPr>
        </p:nvSpPr>
        <p:spPr>
          <a:xfrm>
            <a:off x="1028700" y="9154550"/>
            <a:ext cx="43113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3"/>
          </p:nvPr>
        </p:nvSpPr>
        <p:spPr>
          <a:xfrm>
            <a:off x="12855900" y="9154550"/>
            <a:ext cx="43113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4"/>
          </p:nvPr>
        </p:nvSpPr>
        <p:spPr>
          <a:xfrm>
            <a:off x="1950900" y="1170500"/>
            <a:ext cx="4311300" cy="3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2000"/>
              <a:buFont typeface="Red Hat Display"/>
              <a:buNone/>
              <a:defRPr sz="2000" i="0" u="none" strike="noStrike" cap="non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Red Hat Display"/>
              <a:buNone/>
              <a:defRPr sz="2500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rgbClr val="FFF7E8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>
            <a:spLocks noGrp="1"/>
          </p:cNvSpPr>
          <p:nvPr>
            <p:ph type="pic" idx="2"/>
          </p:nvPr>
        </p:nvSpPr>
        <p:spPr>
          <a:xfrm>
            <a:off x="9611975" y="-53875"/>
            <a:ext cx="8676000" cy="10341000"/>
          </a:xfrm>
          <a:prstGeom prst="rect">
            <a:avLst/>
          </a:prstGeom>
          <a:noFill/>
          <a:ln>
            <a:noFill/>
          </a:ln>
        </p:spPr>
      </p:sp>
      <p:sp>
        <p:nvSpPr>
          <p:cNvPr id="25" name="Google Shape;25;p4"/>
          <p:cNvSpPr/>
          <p:nvPr/>
        </p:nvSpPr>
        <p:spPr>
          <a:xfrm>
            <a:off x="8498456" y="8544153"/>
            <a:ext cx="3485682" cy="1742841"/>
          </a:xfrm>
          <a:custGeom>
            <a:avLst/>
            <a:gdLst/>
            <a:ahLst/>
            <a:cxnLst/>
            <a:rect l="l" t="t" r="r" b="b"/>
            <a:pathLst>
              <a:path w="3485682" h="1742841" extrusionOk="0">
                <a:moveTo>
                  <a:pt x="0" y="0"/>
                </a:moveTo>
                <a:lnTo>
                  <a:pt x="3485682" y="0"/>
                </a:lnTo>
                <a:lnTo>
                  <a:pt x="3485682" y="1742841"/>
                </a:lnTo>
                <a:lnTo>
                  <a:pt x="0" y="17428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827975" y="169475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Red Hat Display SemiBold"/>
              <a:buNone/>
              <a:defRPr sz="7000" i="0" u="none" strike="noStrike" cap="none">
                <a:solidFill>
                  <a:schemeClr val="dk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827975" y="4066138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marR="0" lvl="1" indent="-355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marR="0" lvl="2" indent="-355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343029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>
            <a:spLocks noGrp="1"/>
          </p:cNvSpPr>
          <p:nvPr>
            <p:ph type="pic" idx="2"/>
          </p:nvPr>
        </p:nvSpPr>
        <p:spPr>
          <a:xfrm>
            <a:off x="-9500" y="5260750"/>
            <a:ext cx="18297600" cy="5026200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5"/>
          <p:cNvSpPr/>
          <p:nvPr/>
        </p:nvSpPr>
        <p:spPr>
          <a:xfrm>
            <a:off x="17281950" y="3657517"/>
            <a:ext cx="1082341" cy="3252936"/>
          </a:xfrm>
          <a:custGeom>
            <a:avLst/>
            <a:gdLst/>
            <a:ahLst/>
            <a:cxnLst/>
            <a:rect l="l" t="t" r="r" b="b"/>
            <a:pathLst>
              <a:path w="1082341" h="3252936" extrusionOk="0">
                <a:moveTo>
                  <a:pt x="0" y="0"/>
                </a:moveTo>
                <a:lnTo>
                  <a:pt x="1082341" y="0"/>
                </a:lnTo>
                <a:lnTo>
                  <a:pt x="1082341" y="3252937"/>
                </a:lnTo>
                <a:lnTo>
                  <a:pt x="0" y="3252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1103700" y="896125"/>
            <a:ext cx="113511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7000"/>
              <a:buFont typeface="Red Hat Display SemiBold"/>
              <a:buNone/>
              <a:defRPr sz="7000" i="0" u="none" strike="noStrike" cap="none">
                <a:solidFill>
                  <a:srgbClr val="D6F8A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1103700" y="3267525"/>
            <a:ext cx="15943200" cy="12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marR="0" lvl="1" indent="-3556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marR="0" lvl="2" indent="-3556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»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solidFill>
          <a:srgbClr val="FFF7E8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6"/>
          <p:cNvGrpSpPr/>
          <p:nvPr/>
        </p:nvGrpSpPr>
        <p:grpSpPr>
          <a:xfrm>
            <a:off x="0" y="-144662"/>
            <a:ext cx="6010922" cy="10431728"/>
            <a:chOff x="0" y="-38100"/>
            <a:chExt cx="1583113" cy="2747433"/>
          </a:xfrm>
        </p:grpSpPr>
        <p:sp>
          <p:nvSpPr>
            <p:cNvPr id="35" name="Google Shape;35;p6"/>
            <p:cNvSpPr/>
            <p:nvPr/>
          </p:nvSpPr>
          <p:spPr>
            <a:xfrm>
              <a:off x="0" y="0"/>
              <a:ext cx="1583113" cy="2709333"/>
            </a:xfrm>
            <a:custGeom>
              <a:avLst/>
              <a:gdLst/>
              <a:ahLst/>
              <a:cxnLst/>
              <a:rect l="l" t="t" r="r" b="b"/>
              <a:pathLst>
                <a:path w="1583113" h="2709333" extrusionOk="0">
                  <a:moveTo>
                    <a:pt x="0" y="0"/>
                  </a:moveTo>
                  <a:lnTo>
                    <a:pt x="1583113" y="0"/>
                  </a:lnTo>
                  <a:lnTo>
                    <a:pt x="158311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36" name="Google Shape;36;p6"/>
            <p:cNvSpPr txBox="1"/>
            <p:nvPr/>
          </p:nvSpPr>
          <p:spPr>
            <a:xfrm>
              <a:off x="0" y="-38100"/>
              <a:ext cx="15831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" name="Google Shape;37;p6"/>
          <p:cNvSpPr/>
          <p:nvPr/>
        </p:nvSpPr>
        <p:spPr>
          <a:xfrm rot="10800000">
            <a:off x="-11" y="8909102"/>
            <a:ext cx="3960057" cy="1425621"/>
          </a:xfrm>
          <a:custGeom>
            <a:avLst/>
            <a:gdLst/>
            <a:ahLst/>
            <a:cxnLst/>
            <a:rect l="l" t="t" r="r" b="b"/>
            <a:pathLst>
              <a:path w="3960057" h="1425621" extrusionOk="0">
                <a:moveTo>
                  <a:pt x="0" y="0"/>
                </a:moveTo>
                <a:lnTo>
                  <a:pt x="3960057" y="0"/>
                </a:lnTo>
                <a:lnTo>
                  <a:pt x="3960057" y="1425620"/>
                </a:lnTo>
                <a:lnTo>
                  <a:pt x="0" y="14256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27975" y="1694750"/>
            <a:ext cx="45057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Red Hat Display SemiBold"/>
              <a:buNone/>
              <a:defRPr sz="7000" i="0" u="none" strike="noStrike" cap="none">
                <a:solidFill>
                  <a:schemeClr val="dk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7006950" y="1758875"/>
            <a:ext cx="10277400" cy="71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marR="0" lvl="1" indent="-355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marR="0" lvl="2" indent="-355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>
            <a:spLocks noGrp="1"/>
          </p:cNvSpPr>
          <p:nvPr>
            <p:ph type="pic" idx="2"/>
          </p:nvPr>
        </p:nvSpPr>
        <p:spPr>
          <a:xfrm>
            <a:off x="12185613" y="6202000"/>
            <a:ext cx="6102300" cy="40851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2" name="Google Shape;42;p7"/>
          <p:cNvGrpSpPr/>
          <p:nvPr/>
        </p:nvGrpSpPr>
        <p:grpSpPr>
          <a:xfrm>
            <a:off x="-65600" y="-154187"/>
            <a:ext cx="18419324" cy="2398099"/>
            <a:chOff x="0" y="-38100"/>
            <a:chExt cx="4851148" cy="631594"/>
          </a:xfrm>
        </p:grpSpPr>
        <p:sp>
          <p:nvSpPr>
            <p:cNvPr id="43" name="Google Shape;43;p7"/>
            <p:cNvSpPr/>
            <p:nvPr/>
          </p:nvSpPr>
          <p:spPr>
            <a:xfrm>
              <a:off x="0" y="0"/>
              <a:ext cx="4851148" cy="593494"/>
            </a:xfrm>
            <a:custGeom>
              <a:avLst/>
              <a:gdLst/>
              <a:ahLst/>
              <a:cxnLst/>
              <a:rect l="l" t="t" r="r" b="b"/>
              <a:pathLst>
                <a:path w="4851148" h="593494" extrusionOk="0">
                  <a:moveTo>
                    <a:pt x="0" y="0"/>
                  </a:moveTo>
                  <a:lnTo>
                    <a:pt x="4851148" y="0"/>
                  </a:lnTo>
                  <a:lnTo>
                    <a:pt x="4851148" y="593494"/>
                  </a:lnTo>
                  <a:lnTo>
                    <a:pt x="0" y="593494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44" name="Google Shape;44;p7"/>
            <p:cNvSpPr txBox="1"/>
            <p:nvPr/>
          </p:nvSpPr>
          <p:spPr>
            <a:xfrm>
              <a:off x="0" y="-38100"/>
              <a:ext cx="4851000" cy="63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" name="Google Shape;45;p7"/>
          <p:cNvGrpSpPr/>
          <p:nvPr/>
        </p:nvGrpSpPr>
        <p:grpSpPr>
          <a:xfrm>
            <a:off x="0" y="2097035"/>
            <a:ext cx="6102426" cy="4160763"/>
            <a:chOff x="0" y="-38100"/>
            <a:chExt cx="1583113" cy="1079400"/>
          </a:xfrm>
        </p:grpSpPr>
        <p:sp>
          <p:nvSpPr>
            <p:cNvPr id="46" name="Google Shape;46;p7"/>
            <p:cNvSpPr/>
            <p:nvPr/>
          </p:nvSpPr>
          <p:spPr>
            <a:xfrm>
              <a:off x="0" y="0"/>
              <a:ext cx="1583113" cy="1041184"/>
            </a:xfrm>
            <a:custGeom>
              <a:avLst/>
              <a:gdLst/>
              <a:ahLst/>
              <a:cxnLst/>
              <a:rect l="l" t="t" r="r" b="b"/>
              <a:pathLst>
                <a:path w="1583113" h="1041184" extrusionOk="0">
                  <a:moveTo>
                    <a:pt x="0" y="0"/>
                  </a:moveTo>
                  <a:lnTo>
                    <a:pt x="1583113" y="0"/>
                  </a:lnTo>
                  <a:lnTo>
                    <a:pt x="1583113" y="1041184"/>
                  </a:lnTo>
                  <a:lnTo>
                    <a:pt x="0" y="1041184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47" name="Google Shape;47;p7"/>
            <p:cNvSpPr txBox="1"/>
            <p:nvPr/>
          </p:nvSpPr>
          <p:spPr>
            <a:xfrm>
              <a:off x="0" y="-38100"/>
              <a:ext cx="1583100" cy="107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" name="Google Shape;48;p7"/>
          <p:cNvGrpSpPr/>
          <p:nvPr/>
        </p:nvGrpSpPr>
        <p:grpSpPr>
          <a:xfrm>
            <a:off x="6092777" y="5301980"/>
            <a:ext cx="6102426" cy="5154119"/>
            <a:chOff x="0" y="-38100"/>
            <a:chExt cx="1583113" cy="1337100"/>
          </a:xfrm>
        </p:grpSpPr>
        <p:sp>
          <p:nvSpPr>
            <p:cNvPr id="49" name="Google Shape;49;p7"/>
            <p:cNvSpPr/>
            <p:nvPr/>
          </p:nvSpPr>
          <p:spPr>
            <a:xfrm>
              <a:off x="0" y="0"/>
              <a:ext cx="1583113" cy="1298889"/>
            </a:xfrm>
            <a:custGeom>
              <a:avLst/>
              <a:gdLst/>
              <a:ahLst/>
              <a:cxnLst/>
              <a:rect l="l" t="t" r="r" b="b"/>
              <a:pathLst>
                <a:path w="1583113" h="1298889" extrusionOk="0">
                  <a:moveTo>
                    <a:pt x="0" y="0"/>
                  </a:moveTo>
                  <a:lnTo>
                    <a:pt x="1583113" y="0"/>
                  </a:lnTo>
                  <a:lnTo>
                    <a:pt x="1583113" y="1298889"/>
                  </a:lnTo>
                  <a:lnTo>
                    <a:pt x="0" y="1298889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50" name="Google Shape;50;p7"/>
            <p:cNvSpPr txBox="1"/>
            <p:nvPr/>
          </p:nvSpPr>
          <p:spPr>
            <a:xfrm>
              <a:off x="0" y="-38100"/>
              <a:ext cx="1583100" cy="133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" name="Google Shape;51;p7"/>
          <p:cNvGrpSpPr/>
          <p:nvPr/>
        </p:nvGrpSpPr>
        <p:grpSpPr>
          <a:xfrm>
            <a:off x="12185550" y="2097027"/>
            <a:ext cx="6102426" cy="4365567"/>
            <a:chOff x="0" y="-38100"/>
            <a:chExt cx="1583113" cy="1254329"/>
          </a:xfrm>
        </p:grpSpPr>
        <p:sp>
          <p:nvSpPr>
            <p:cNvPr id="52" name="Google Shape;52;p7"/>
            <p:cNvSpPr/>
            <p:nvPr/>
          </p:nvSpPr>
          <p:spPr>
            <a:xfrm>
              <a:off x="0" y="0"/>
              <a:ext cx="1583113" cy="1216229"/>
            </a:xfrm>
            <a:custGeom>
              <a:avLst/>
              <a:gdLst/>
              <a:ahLst/>
              <a:cxnLst/>
              <a:rect l="l" t="t" r="r" b="b"/>
              <a:pathLst>
                <a:path w="1583113" h="1216229" extrusionOk="0">
                  <a:moveTo>
                    <a:pt x="0" y="0"/>
                  </a:moveTo>
                  <a:lnTo>
                    <a:pt x="1583113" y="0"/>
                  </a:lnTo>
                  <a:lnTo>
                    <a:pt x="1583113" y="1216229"/>
                  </a:lnTo>
                  <a:lnTo>
                    <a:pt x="0" y="1216229"/>
                  </a:lnTo>
                  <a:close/>
                </a:path>
              </a:pathLst>
            </a:custGeom>
            <a:solidFill>
              <a:srgbClr val="FFF7E8"/>
            </a:solidFill>
            <a:ln>
              <a:noFill/>
            </a:ln>
          </p:spPr>
        </p:sp>
        <p:sp>
          <p:nvSpPr>
            <p:cNvPr id="53" name="Google Shape;53;p7"/>
            <p:cNvSpPr txBox="1"/>
            <p:nvPr/>
          </p:nvSpPr>
          <p:spPr>
            <a:xfrm>
              <a:off x="0" y="-38100"/>
              <a:ext cx="1583100" cy="125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Google Shape;54;p7"/>
          <p:cNvSpPr/>
          <p:nvPr/>
        </p:nvSpPr>
        <p:spPr>
          <a:xfrm>
            <a:off x="11938597" y="6462625"/>
            <a:ext cx="1023327" cy="2364832"/>
          </a:xfrm>
          <a:custGeom>
            <a:avLst/>
            <a:gdLst/>
            <a:ahLst/>
            <a:cxnLst/>
            <a:rect l="l" t="t" r="r" b="b"/>
            <a:pathLst>
              <a:path w="1023327" h="2364832" extrusionOk="0">
                <a:moveTo>
                  <a:pt x="0" y="0"/>
                </a:moveTo>
                <a:lnTo>
                  <a:pt x="1023328" y="0"/>
                </a:lnTo>
                <a:lnTo>
                  <a:pt x="1023328" y="2364832"/>
                </a:lnTo>
                <a:lnTo>
                  <a:pt x="0" y="23648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5" name="Google Shape;55;p7"/>
          <p:cNvSpPr/>
          <p:nvPr/>
        </p:nvSpPr>
        <p:spPr>
          <a:xfrm rot="5400000">
            <a:off x="-191640" y="4807428"/>
            <a:ext cx="1210274" cy="1912789"/>
          </a:xfrm>
          <a:custGeom>
            <a:avLst/>
            <a:gdLst/>
            <a:ahLst/>
            <a:cxnLst/>
            <a:rect l="l" t="t" r="r" b="b"/>
            <a:pathLst>
              <a:path w="1210274" h="1912789" extrusionOk="0">
                <a:moveTo>
                  <a:pt x="0" y="0"/>
                </a:moveTo>
                <a:lnTo>
                  <a:pt x="1210273" y="0"/>
                </a:lnTo>
                <a:lnTo>
                  <a:pt x="1210273" y="1912789"/>
                </a:lnTo>
                <a:lnTo>
                  <a:pt x="0" y="19127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6" name="Google Shape;56;p7"/>
          <p:cNvSpPr txBox="1">
            <a:spLocks noGrp="1"/>
          </p:cNvSpPr>
          <p:nvPr>
            <p:ph type="title"/>
          </p:nvPr>
        </p:nvSpPr>
        <p:spPr>
          <a:xfrm>
            <a:off x="1103700" y="587475"/>
            <a:ext cx="16000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7000"/>
              <a:buFont typeface="Red Hat Display SemiBold"/>
              <a:buNone/>
              <a:defRPr sz="7000" i="0" u="none" strike="noStrike" cap="none">
                <a:solidFill>
                  <a:srgbClr val="D6F8A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1"/>
          </p:nvPr>
        </p:nvSpPr>
        <p:spPr>
          <a:xfrm>
            <a:off x="873300" y="2795175"/>
            <a:ext cx="4355700" cy="2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marR="0" lvl="1" indent="-355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marR="0" lvl="2" indent="-355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3"/>
          </p:nvPr>
        </p:nvSpPr>
        <p:spPr>
          <a:xfrm>
            <a:off x="6853450" y="6617150"/>
            <a:ext cx="4355700" cy="2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marR="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marR="0" lvl="2" indent="-3556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»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lt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4"/>
          </p:nvPr>
        </p:nvSpPr>
        <p:spPr>
          <a:xfrm>
            <a:off x="13058975" y="2795175"/>
            <a:ext cx="4355700" cy="2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marR="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marR="0" lvl="2" indent="-355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60" name="Google Shape;60;p7"/>
          <p:cNvSpPr>
            <a:spLocks noGrp="1"/>
          </p:cNvSpPr>
          <p:nvPr>
            <p:ph type="pic" idx="5"/>
          </p:nvPr>
        </p:nvSpPr>
        <p:spPr>
          <a:xfrm>
            <a:off x="6103750" y="2246925"/>
            <a:ext cx="6081900" cy="3204000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7"/>
          <p:cNvSpPr>
            <a:spLocks noGrp="1"/>
          </p:cNvSpPr>
          <p:nvPr>
            <p:ph type="pic" idx="6"/>
          </p:nvPr>
        </p:nvSpPr>
        <p:spPr>
          <a:xfrm>
            <a:off x="-10325" y="6202000"/>
            <a:ext cx="6102300" cy="408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FFF7E8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8"/>
          <p:cNvGrpSpPr/>
          <p:nvPr/>
        </p:nvGrpSpPr>
        <p:grpSpPr>
          <a:xfrm>
            <a:off x="0" y="-144662"/>
            <a:ext cx="6687480" cy="10431728"/>
            <a:chOff x="0" y="-38100"/>
            <a:chExt cx="1761300" cy="2747433"/>
          </a:xfrm>
        </p:grpSpPr>
        <p:sp>
          <p:nvSpPr>
            <p:cNvPr id="64" name="Google Shape;64;p8"/>
            <p:cNvSpPr/>
            <p:nvPr/>
          </p:nvSpPr>
          <p:spPr>
            <a:xfrm>
              <a:off x="0" y="0"/>
              <a:ext cx="1761229" cy="2709333"/>
            </a:xfrm>
            <a:custGeom>
              <a:avLst/>
              <a:gdLst/>
              <a:ahLst/>
              <a:cxnLst/>
              <a:rect l="l" t="t" r="r" b="b"/>
              <a:pathLst>
                <a:path w="1761229" h="2709333" extrusionOk="0">
                  <a:moveTo>
                    <a:pt x="0" y="0"/>
                  </a:moveTo>
                  <a:lnTo>
                    <a:pt x="1761229" y="0"/>
                  </a:lnTo>
                  <a:lnTo>
                    <a:pt x="176122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65" name="Google Shape;65;p8"/>
            <p:cNvSpPr txBox="1"/>
            <p:nvPr/>
          </p:nvSpPr>
          <p:spPr>
            <a:xfrm>
              <a:off x="0" y="-38100"/>
              <a:ext cx="17613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8"/>
          <p:cNvSpPr/>
          <p:nvPr/>
        </p:nvSpPr>
        <p:spPr>
          <a:xfrm>
            <a:off x="3190838" y="8415770"/>
            <a:ext cx="3657600" cy="1995055"/>
          </a:xfrm>
          <a:custGeom>
            <a:avLst/>
            <a:gdLst/>
            <a:ahLst/>
            <a:cxnLst/>
            <a:rect l="l" t="t" r="r" b="b"/>
            <a:pathLst>
              <a:path w="3657600" h="1995055" extrusionOk="0">
                <a:moveTo>
                  <a:pt x="0" y="0"/>
                </a:moveTo>
                <a:lnTo>
                  <a:pt x="3657600" y="0"/>
                </a:lnTo>
                <a:lnTo>
                  <a:pt x="3657600" y="1995055"/>
                </a:lnTo>
                <a:lnTo>
                  <a:pt x="0" y="19950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827975" y="1694750"/>
            <a:ext cx="45057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7000"/>
              <a:buFont typeface="Red Hat Display SemiBold"/>
              <a:buNone/>
              <a:defRPr sz="7000" i="0" u="none" strike="noStrike" cap="none">
                <a:solidFill>
                  <a:srgbClr val="D6F8A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D6F8A1"/>
              </a:buClr>
              <a:buSzPts val="1400"/>
              <a:buNone/>
              <a:defRPr sz="1800">
                <a:solidFill>
                  <a:srgbClr val="D6F8A1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body" idx="1"/>
          </p:nvPr>
        </p:nvSpPr>
        <p:spPr>
          <a:xfrm>
            <a:off x="7006950" y="1758875"/>
            <a:ext cx="10277400" cy="71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marR="0" lvl="1" indent="-355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marR="0" lvl="2" indent="-355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bg>
      <p:bgPr>
        <a:solidFill>
          <a:srgbClr val="FFF7E8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/>
          <p:nvPr/>
        </p:nvSpPr>
        <p:spPr>
          <a:xfrm rot="10800000" flipH="1">
            <a:off x="14269958" y="8182137"/>
            <a:ext cx="2989342" cy="1076163"/>
          </a:xfrm>
          <a:custGeom>
            <a:avLst/>
            <a:gdLst/>
            <a:ahLst/>
            <a:cxnLst/>
            <a:rect l="l" t="t" r="r" b="b"/>
            <a:pathLst>
              <a:path w="2989342" h="1076163" extrusionOk="0">
                <a:moveTo>
                  <a:pt x="0" y="1076163"/>
                </a:moveTo>
                <a:lnTo>
                  <a:pt x="2989342" y="1076163"/>
                </a:lnTo>
                <a:lnTo>
                  <a:pt x="2989342" y="0"/>
                </a:lnTo>
                <a:lnTo>
                  <a:pt x="0" y="0"/>
                </a:lnTo>
                <a:lnTo>
                  <a:pt x="0" y="1076163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1028700" y="3326525"/>
            <a:ext cx="16230600" cy="37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300"/>
              <a:buFont typeface="Red Hat Display SemiBold"/>
              <a:buNone/>
              <a:defRPr sz="14300" i="0" u="none" strike="noStrike" cap="none">
                <a:solidFill>
                  <a:srgbClr val="343029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43029"/>
              </a:buClr>
              <a:buSzPts val="1400"/>
              <a:buNone/>
              <a:defRPr sz="1800">
                <a:solidFill>
                  <a:srgbClr val="34302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bg>
      <p:bgPr>
        <a:solidFill>
          <a:srgbClr val="FFF7E8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10"/>
          <p:cNvGrpSpPr/>
          <p:nvPr/>
        </p:nvGrpSpPr>
        <p:grpSpPr>
          <a:xfrm>
            <a:off x="0" y="-144662"/>
            <a:ext cx="6010922" cy="6176038"/>
            <a:chOff x="0" y="-38100"/>
            <a:chExt cx="1583113" cy="1626600"/>
          </a:xfrm>
        </p:grpSpPr>
        <p:sp>
          <p:nvSpPr>
            <p:cNvPr id="74" name="Google Shape;74;p10"/>
            <p:cNvSpPr/>
            <p:nvPr/>
          </p:nvSpPr>
          <p:spPr>
            <a:xfrm>
              <a:off x="0" y="0"/>
              <a:ext cx="1583113" cy="1588434"/>
            </a:xfrm>
            <a:custGeom>
              <a:avLst/>
              <a:gdLst/>
              <a:ahLst/>
              <a:cxnLst/>
              <a:rect l="l" t="t" r="r" b="b"/>
              <a:pathLst>
                <a:path w="1583113" h="1588434" extrusionOk="0">
                  <a:moveTo>
                    <a:pt x="0" y="0"/>
                  </a:moveTo>
                  <a:lnTo>
                    <a:pt x="1583113" y="0"/>
                  </a:lnTo>
                  <a:lnTo>
                    <a:pt x="1583113" y="1588434"/>
                  </a:lnTo>
                  <a:lnTo>
                    <a:pt x="0" y="1588434"/>
                  </a:lnTo>
                  <a:close/>
                </a:path>
              </a:pathLst>
            </a:custGeom>
            <a:solidFill>
              <a:srgbClr val="D6F8A1"/>
            </a:solidFill>
            <a:ln>
              <a:noFill/>
            </a:ln>
          </p:spPr>
        </p:sp>
        <p:sp>
          <p:nvSpPr>
            <p:cNvPr id="75" name="Google Shape;75;p10"/>
            <p:cNvSpPr txBox="1"/>
            <p:nvPr/>
          </p:nvSpPr>
          <p:spPr>
            <a:xfrm>
              <a:off x="0" y="-38100"/>
              <a:ext cx="1583100" cy="162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" name="Google Shape;76;p10"/>
          <p:cNvGrpSpPr/>
          <p:nvPr/>
        </p:nvGrpSpPr>
        <p:grpSpPr>
          <a:xfrm>
            <a:off x="0" y="5698033"/>
            <a:ext cx="6010922" cy="4949259"/>
            <a:chOff x="0" y="-38100"/>
            <a:chExt cx="1583113" cy="1303500"/>
          </a:xfrm>
        </p:grpSpPr>
        <p:sp>
          <p:nvSpPr>
            <p:cNvPr id="77" name="Google Shape;77;p10"/>
            <p:cNvSpPr/>
            <p:nvPr/>
          </p:nvSpPr>
          <p:spPr>
            <a:xfrm>
              <a:off x="0" y="0"/>
              <a:ext cx="1583113" cy="1265382"/>
            </a:xfrm>
            <a:custGeom>
              <a:avLst/>
              <a:gdLst/>
              <a:ahLst/>
              <a:cxnLst/>
              <a:rect l="l" t="t" r="r" b="b"/>
              <a:pathLst>
                <a:path w="1583113" h="1265382" extrusionOk="0">
                  <a:moveTo>
                    <a:pt x="0" y="0"/>
                  </a:moveTo>
                  <a:lnTo>
                    <a:pt x="1583113" y="0"/>
                  </a:lnTo>
                  <a:lnTo>
                    <a:pt x="1583113" y="1265382"/>
                  </a:lnTo>
                  <a:lnTo>
                    <a:pt x="0" y="126538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78" name="Google Shape;78;p10"/>
            <p:cNvSpPr txBox="1"/>
            <p:nvPr/>
          </p:nvSpPr>
          <p:spPr>
            <a:xfrm>
              <a:off x="0" y="-38100"/>
              <a:ext cx="1583100" cy="130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10"/>
          <p:cNvSpPr txBox="1"/>
          <p:nvPr/>
        </p:nvSpPr>
        <p:spPr>
          <a:xfrm>
            <a:off x="9071881" y="2829325"/>
            <a:ext cx="6597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FFF7E8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Open the link provided</a:t>
            </a:r>
            <a:endParaRPr sz="1200"/>
          </a:p>
        </p:txBody>
      </p:sp>
      <p:sp>
        <p:nvSpPr>
          <p:cNvPr id="80" name="Google Shape;80;p10"/>
          <p:cNvSpPr/>
          <p:nvPr/>
        </p:nvSpPr>
        <p:spPr>
          <a:xfrm>
            <a:off x="0" y="5842695"/>
            <a:ext cx="6010882" cy="4415266"/>
          </a:xfrm>
          <a:custGeom>
            <a:avLst/>
            <a:gdLst/>
            <a:ahLst/>
            <a:cxnLst/>
            <a:rect l="l" t="t" r="r" b="b"/>
            <a:pathLst>
              <a:path w="6010882" h="4415266" extrusionOk="0">
                <a:moveTo>
                  <a:pt x="0" y="0"/>
                </a:moveTo>
                <a:lnTo>
                  <a:pt x="6010882" y="0"/>
                </a:lnTo>
                <a:lnTo>
                  <a:pt x="6010882" y="4415267"/>
                </a:lnTo>
                <a:lnTo>
                  <a:pt x="0" y="44152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1" name="Google Shape;81;p10"/>
          <p:cNvSpPr txBox="1">
            <a:spLocks noGrp="1"/>
          </p:cNvSpPr>
          <p:nvPr>
            <p:ph type="body" idx="1"/>
          </p:nvPr>
        </p:nvSpPr>
        <p:spPr>
          <a:xfrm>
            <a:off x="7006950" y="1758875"/>
            <a:ext cx="10277400" cy="71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marR="0" lvl="1" indent="-3556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marR="0" lvl="2" indent="-355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Red Hat Display SemiBold"/>
              <a:buNone/>
              <a:defRPr sz="7000" i="0" u="none" strike="noStrike" cap="none">
                <a:solidFill>
                  <a:schemeClr val="dk1"/>
                </a:solidFill>
                <a:latin typeface="Red Hat Display SemiBold"/>
                <a:ea typeface="Red Hat Display SemiBold"/>
                <a:cs typeface="Red Hat Display SemiBold"/>
                <a:sym typeface="Red Hat Display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26460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marL="914400" marR="0" lvl="1" indent="-355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2pPr>
            <a:lvl3pPr marL="1371600" marR="0" lvl="2" indent="-355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–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»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ed Hat Display"/>
              <a:buChar char="•"/>
              <a:defRPr sz="2000" i="0" u="none" strike="noStrike" cap="none">
                <a:solidFill>
                  <a:schemeClr val="dk1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3029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3"/>
          <p:cNvSpPr txBox="1"/>
          <p:nvPr/>
        </p:nvSpPr>
        <p:spPr>
          <a:xfrm>
            <a:off x="1028700" y="2311351"/>
            <a:ext cx="1653390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0" i="0" u="none" strike="noStrike" cap="none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ДЕЗИНФОРМАЦИЯТА И НЕЙНОТО ВЛИЯНИЕ ВЪРХУ ВЗАИМООТНОШЕНИЯТА МЕЖДУ АРМИЯТА И ОБЩЕСТВОТО</a:t>
            </a:r>
            <a:endParaRPr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14269958" y="1028700"/>
            <a:ext cx="2989342" cy="1076163"/>
          </a:xfrm>
          <a:custGeom>
            <a:avLst/>
            <a:gdLst/>
            <a:ahLst/>
            <a:cxnLst/>
            <a:rect l="l" t="t" r="r" b="b"/>
            <a:pathLst>
              <a:path w="2989342" h="1076163" extrusionOk="0">
                <a:moveTo>
                  <a:pt x="0" y="0"/>
                </a:moveTo>
                <a:lnTo>
                  <a:pt x="2989342" y="0"/>
                </a:lnTo>
                <a:lnTo>
                  <a:pt x="2989342" y="1076163"/>
                </a:lnTo>
                <a:lnTo>
                  <a:pt x="0" y="1076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5" name="Google Shape;105;p13"/>
          <p:cNvSpPr/>
          <p:nvPr/>
        </p:nvSpPr>
        <p:spPr>
          <a:xfrm>
            <a:off x="1028700" y="1028700"/>
            <a:ext cx="658593" cy="658593"/>
          </a:xfrm>
          <a:custGeom>
            <a:avLst/>
            <a:gdLst/>
            <a:ahLst/>
            <a:cxnLst/>
            <a:rect l="l" t="t" r="r" b="b"/>
            <a:pathLst>
              <a:path w="658593" h="658593" extrusionOk="0">
                <a:moveTo>
                  <a:pt x="0" y="0"/>
                </a:moveTo>
                <a:lnTo>
                  <a:pt x="658593" y="0"/>
                </a:lnTo>
                <a:lnTo>
                  <a:pt x="658593" y="658593"/>
                </a:lnTo>
                <a:lnTo>
                  <a:pt x="0" y="6585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cxnSp>
        <p:nvCxnSpPr>
          <p:cNvPr id="106" name="Google Shape;106;p13"/>
          <p:cNvCxnSpPr/>
          <p:nvPr/>
        </p:nvCxnSpPr>
        <p:spPr>
          <a:xfrm>
            <a:off x="0" y="8748243"/>
            <a:ext cx="18288000" cy="0"/>
          </a:xfrm>
          <a:prstGeom prst="straightConnector1">
            <a:avLst/>
          </a:prstGeom>
          <a:noFill/>
          <a:ln w="19050" cap="flat" cmpd="sng">
            <a:solidFill>
              <a:srgbClr val="D6F8A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7" name="Google Shape;107;p13"/>
          <p:cNvSpPr txBox="1"/>
          <p:nvPr/>
        </p:nvSpPr>
        <p:spPr>
          <a:xfrm>
            <a:off x="1891861" y="1169084"/>
            <a:ext cx="2418531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D6F8A1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COMPANY HERE</a:t>
            </a:r>
            <a:endParaRPr/>
          </a:p>
        </p:txBody>
      </p:sp>
      <p:sp>
        <p:nvSpPr>
          <p:cNvPr id="108" name="Google Shape;108;p13"/>
          <p:cNvSpPr txBox="1"/>
          <p:nvPr/>
        </p:nvSpPr>
        <p:spPr>
          <a:xfrm>
            <a:off x="1028700" y="9220200"/>
            <a:ext cx="2735461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PRESENTER NAME</a:t>
            </a:r>
            <a:endParaRPr/>
          </a:p>
        </p:txBody>
      </p:sp>
      <p:sp>
        <p:nvSpPr>
          <p:cNvPr id="109" name="Google Shape;109;p13"/>
          <p:cNvSpPr txBox="1"/>
          <p:nvPr/>
        </p:nvSpPr>
        <p:spPr>
          <a:xfrm>
            <a:off x="14510593" y="9220200"/>
            <a:ext cx="2770510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Red Hat Display"/>
                <a:ea typeface="Red Hat Display"/>
                <a:cs typeface="Red Hat Display"/>
                <a:sym typeface="Red Hat Display"/>
              </a:rPr>
              <a:t>JANUARY 31, 2030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>
          <a:extLst>
            <a:ext uri="{FF2B5EF4-FFF2-40B4-BE49-F238E27FC236}">
              <a16:creationId xmlns:a16="http://schemas.microsoft.com/office/drawing/2014/main" id="{8799F14F-0915-D9A2-F897-8E2D013F3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>
            <a:extLst>
              <a:ext uri="{FF2B5EF4-FFF2-40B4-BE49-F238E27FC236}">
                <a16:creationId xmlns:a16="http://schemas.microsoft.com/office/drawing/2014/main" id="{EE69E6A1-90E0-B60F-F627-EF368EC28F65}"/>
              </a:ext>
            </a:extLst>
          </p:cNvPr>
          <p:cNvGrpSpPr/>
          <p:nvPr/>
        </p:nvGrpSpPr>
        <p:grpSpPr>
          <a:xfrm>
            <a:off x="-128819" y="-144661"/>
            <a:ext cx="18545639" cy="3201722"/>
            <a:chOff x="0" y="-38100"/>
            <a:chExt cx="4884448" cy="843252"/>
          </a:xfrm>
        </p:grpSpPr>
        <p:sp>
          <p:nvSpPr>
            <p:cNvPr id="286" name="Google Shape;286;p23">
              <a:extLst>
                <a:ext uri="{FF2B5EF4-FFF2-40B4-BE49-F238E27FC236}">
                  <a16:creationId xmlns:a16="http://schemas.microsoft.com/office/drawing/2014/main" id="{21CFEFEC-D2DC-6951-5A21-5B5D40152F54}"/>
                </a:ext>
              </a:extLst>
            </p:cNvPr>
            <p:cNvSpPr/>
            <p:nvPr/>
          </p:nvSpPr>
          <p:spPr>
            <a:xfrm>
              <a:off x="0" y="0"/>
              <a:ext cx="4884448" cy="805152"/>
            </a:xfrm>
            <a:custGeom>
              <a:avLst/>
              <a:gdLst/>
              <a:ahLst/>
              <a:cxnLst/>
              <a:rect l="l" t="t" r="r" b="b"/>
              <a:pathLst>
                <a:path w="4884448" h="805152" extrusionOk="0">
                  <a:moveTo>
                    <a:pt x="0" y="0"/>
                  </a:moveTo>
                  <a:lnTo>
                    <a:pt x="4884448" y="0"/>
                  </a:lnTo>
                  <a:lnTo>
                    <a:pt x="4884448" y="805152"/>
                  </a:lnTo>
                  <a:lnTo>
                    <a:pt x="0" y="80515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87" name="Google Shape;287;p23">
              <a:extLst>
                <a:ext uri="{FF2B5EF4-FFF2-40B4-BE49-F238E27FC236}">
                  <a16:creationId xmlns:a16="http://schemas.microsoft.com/office/drawing/2014/main" id="{C6F1A922-D5E3-C9F5-0A75-E8592B50D5FF}"/>
                </a:ext>
              </a:extLst>
            </p:cNvPr>
            <p:cNvSpPr txBox="1"/>
            <p:nvPr/>
          </p:nvSpPr>
          <p:spPr>
            <a:xfrm>
              <a:off x="0" y="-38100"/>
              <a:ext cx="4884448" cy="843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23">
            <a:extLst>
              <a:ext uri="{FF2B5EF4-FFF2-40B4-BE49-F238E27FC236}">
                <a16:creationId xmlns:a16="http://schemas.microsoft.com/office/drawing/2014/main" id="{3E010475-437D-8DC2-E07D-4D3A66C1FC20}"/>
              </a:ext>
            </a:extLst>
          </p:cNvPr>
          <p:cNvSpPr txBox="1"/>
          <p:nvPr/>
        </p:nvSpPr>
        <p:spPr>
          <a:xfrm>
            <a:off x="350197" y="282035"/>
            <a:ext cx="17937803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b="1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Примери</a:t>
            </a:r>
            <a:r>
              <a:rPr lang="ru-RU" sz="5400" b="1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за дезинформация, </a:t>
            </a:r>
            <a:r>
              <a:rPr lang="ru-RU" sz="5400" b="1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свързана</a:t>
            </a:r>
            <a:r>
              <a:rPr lang="ru-RU" sz="5400" b="1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с </a:t>
            </a:r>
            <a:r>
              <a:rPr lang="ru-RU" sz="5400" b="1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националната</a:t>
            </a:r>
            <a:r>
              <a:rPr lang="ru-RU" sz="5400" b="1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</a:t>
            </a:r>
            <a:r>
              <a:rPr lang="ru-RU" sz="5400" b="1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сигурност</a:t>
            </a:r>
            <a:endParaRPr lang="ru-RU" sz="5400" b="1" dirty="0">
              <a:solidFill>
                <a:srgbClr val="D6F8A1"/>
              </a:solidFill>
              <a:latin typeface="Times New Roman" panose="02020603050405020304" pitchFamily="18" charset="0"/>
              <a:ea typeface="Red Hat Display"/>
              <a:cs typeface="Times New Roman" panose="02020603050405020304" pitchFamily="18" charset="0"/>
              <a:sym typeface="Red Hat Display"/>
            </a:endParaRPr>
          </a:p>
        </p:txBody>
      </p:sp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26D5CDF2-44D4-FEDE-FBA3-8AA74BDC6329}"/>
              </a:ext>
            </a:extLst>
          </p:cNvPr>
          <p:cNvSpPr txBox="1"/>
          <p:nvPr/>
        </p:nvSpPr>
        <p:spPr>
          <a:xfrm>
            <a:off x="1342417" y="3943171"/>
            <a:ext cx="156031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 (напр.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войната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Украйна)</a:t>
            </a:r>
            <a:endParaRPr lang="bg-BG" sz="3000" b="1" dirty="0">
              <a:solidFill>
                <a:srgbClr val="343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>
            <a:extLst>
              <a:ext uri="{FF2B5EF4-FFF2-40B4-BE49-F238E27FC236}">
                <a16:creationId xmlns:a16="http://schemas.microsoft.com/office/drawing/2014/main" id="{D37FE9AC-E606-D455-80B4-F6EEC6C04E1D}"/>
              </a:ext>
            </a:extLst>
          </p:cNvPr>
          <p:cNvSpPr txBox="1"/>
          <p:nvPr/>
        </p:nvSpPr>
        <p:spPr>
          <a:xfrm>
            <a:off x="1342417" y="4589502"/>
            <a:ext cx="92801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Фалшиви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новини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мобилизация и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служба</a:t>
            </a:r>
            <a:endParaRPr lang="bg-BG" sz="3000" b="1" dirty="0">
              <a:solidFill>
                <a:srgbClr val="343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65E48C38-F338-ECB1-E4E2-77264B159FFB}"/>
              </a:ext>
            </a:extLst>
          </p:cNvPr>
          <p:cNvSpPr txBox="1"/>
          <p:nvPr/>
        </p:nvSpPr>
        <p:spPr>
          <a:xfrm>
            <a:off x="1342417" y="5235833"/>
            <a:ext cx="92801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3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Дезинформация за НАТО и международни съюзи</a:t>
            </a:r>
            <a:endParaRPr lang="bg-BG" sz="3000" dirty="0">
              <a:solidFill>
                <a:srgbClr val="343029"/>
              </a:solidFill>
            </a:endParaRPr>
          </a:p>
        </p:txBody>
      </p:sp>
      <p:sp>
        <p:nvSpPr>
          <p:cNvPr id="10" name="Текстово поле 9">
            <a:extLst>
              <a:ext uri="{FF2B5EF4-FFF2-40B4-BE49-F238E27FC236}">
                <a16:creationId xmlns:a16="http://schemas.microsoft.com/office/drawing/2014/main" id="{6E401D61-5A97-255D-A601-2AF691782F80}"/>
              </a:ext>
            </a:extLst>
          </p:cNvPr>
          <p:cNvSpPr txBox="1"/>
          <p:nvPr/>
        </p:nvSpPr>
        <p:spPr>
          <a:xfrm>
            <a:off x="1342417" y="5882164"/>
            <a:ext cx="92801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3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Паника чрез фалшиви сигнали за заплаха</a:t>
            </a:r>
            <a:endParaRPr lang="bg-BG" sz="3000" dirty="0">
              <a:solidFill>
                <a:srgbClr val="343029"/>
              </a:solidFill>
            </a:endParaRPr>
          </a:p>
        </p:txBody>
      </p:sp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id="{C7976244-B566-68F4-6EF9-AB629E1DFD45}"/>
              </a:ext>
            </a:extLst>
          </p:cNvPr>
          <p:cNvSpPr txBox="1"/>
          <p:nvPr/>
        </p:nvSpPr>
        <p:spPr>
          <a:xfrm>
            <a:off x="1342416" y="6528495"/>
            <a:ext cx="92801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Киберсигурност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„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фалшиви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хакерски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атаки“</a:t>
            </a:r>
            <a:endParaRPr lang="bg-BG" sz="3000" b="1" dirty="0">
              <a:solidFill>
                <a:srgbClr val="343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Текстово поле 15">
            <a:extLst>
              <a:ext uri="{FF2B5EF4-FFF2-40B4-BE49-F238E27FC236}">
                <a16:creationId xmlns:a16="http://schemas.microsoft.com/office/drawing/2014/main" id="{107A6BCD-4DBB-57C2-81D1-641889D11FF8}"/>
              </a:ext>
            </a:extLst>
          </p:cNvPr>
          <p:cNvSpPr txBox="1"/>
          <p:nvPr/>
        </p:nvSpPr>
        <p:spPr>
          <a:xfrm>
            <a:off x="1342415" y="7174826"/>
            <a:ext cx="1149809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3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Избори и политическа стабилност като елемент на сигурността</a:t>
            </a:r>
            <a:endParaRPr lang="bg-BG" sz="3000" dirty="0">
              <a:solidFill>
                <a:srgbClr val="3430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523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>
          <a:extLst>
            <a:ext uri="{FF2B5EF4-FFF2-40B4-BE49-F238E27FC236}">
              <a16:creationId xmlns:a16="http://schemas.microsoft.com/office/drawing/2014/main" id="{83195BE1-605D-FB5F-580C-CA3B50BDE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>
            <a:extLst>
              <a:ext uri="{FF2B5EF4-FFF2-40B4-BE49-F238E27FC236}">
                <a16:creationId xmlns:a16="http://schemas.microsoft.com/office/drawing/2014/main" id="{0EC964F7-EFE7-8386-88E6-C2C32104C716}"/>
              </a:ext>
            </a:extLst>
          </p:cNvPr>
          <p:cNvGrpSpPr/>
          <p:nvPr/>
        </p:nvGrpSpPr>
        <p:grpSpPr>
          <a:xfrm>
            <a:off x="-128819" y="-144661"/>
            <a:ext cx="18545639" cy="3201722"/>
            <a:chOff x="0" y="-38100"/>
            <a:chExt cx="4884448" cy="843252"/>
          </a:xfrm>
        </p:grpSpPr>
        <p:sp>
          <p:nvSpPr>
            <p:cNvPr id="286" name="Google Shape;286;p23">
              <a:extLst>
                <a:ext uri="{FF2B5EF4-FFF2-40B4-BE49-F238E27FC236}">
                  <a16:creationId xmlns:a16="http://schemas.microsoft.com/office/drawing/2014/main" id="{856B59C1-1B14-5249-6B69-B6DA44F8A4D7}"/>
                </a:ext>
              </a:extLst>
            </p:cNvPr>
            <p:cNvSpPr/>
            <p:nvPr/>
          </p:nvSpPr>
          <p:spPr>
            <a:xfrm>
              <a:off x="0" y="0"/>
              <a:ext cx="4884448" cy="805152"/>
            </a:xfrm>
            <a:custGeom>
              <a:avLst/>
              <a:gdLst/>
              <a:ahLst/>
              <a:cxnLst/>
              <a:rect l="l" t="t" r="r" b="b"/>
              <a:pathLst>
                <a:path w="4884448" h="805152" extrusionOk="0">
                  <a:moveTo>
                    <a:pt x="0" y="0"/>
                  </a:moveTo>
                  <a:lnTo>
                    <a:pt x="4884448" y="0"/>
                  </a:lnTo>
                  <a:lnTo>
                    <a:pt x="4884448" y="805152"/>
                  </a:lnTo>
                  <a:lnTo>
                    <a:pt x="0" y="80515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87" name="Google Shape;287;p23">
              <a:extLst>
                <a:ext uri="{FF2B5EF4-FFF2-40B4-BE49-F238E27FC236}">
                  <a16:creationId xmlns:a16="http://schemas.microsoft.com/office/drawing/2014/main" id="{962175B5-EC5B-F134-EFFE-EDC7D9EC913D}"/>
                </a:ext>
              </a:extLst>
            </p:cNvPr>
            <p:cNvSpPr txBox="1"/>
            <p:nvPr/>
          </p:nvSpPr>
          <p:spPr>
            <a:xfrm>
              <a:off x="0" y="-38100"/>
              <a:ext cx="4884448" cy="843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23">
            <a:extLst>
              <a:ext uri="{FF2B5EF4-FFF2-40B4-BE49-F238E27FC236}">
                <a16:creationId xmlns:a16="http://schemas.microsoft.com/office/drawing/2014/main" id="{53C584D5-BE8E-68F2-BB9E-BEF512EDAAE7}"/>
              </a:ext>
            </a:extLst>
          </p:cNvPr>
          <p:cNvSpPr txBox="1"/>
          <p:nvPr/>
        </p:nvSpPr>
        <p:spPr>
          <a:xfrm>
            <a:off x="3317132" y="660877"/>
            <a:ext cx="11653736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bg-BG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Противодействие на дезинформацията</a:t>
            </a:r>
          </a:p>
        </p:txBody>
      </p:sp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24FA2699-840E-D411-5FA7-DDE3C99FCA5A}"/>
              </a:ext>
            </a:extLst>
          </p:cNvPr>
          <p:cNvSpPr txBox="1"/>
          <p:nvPr/>
        </p:nvSpPr>
        <p:spPr>
          <a:xfrm>
            <a:off x="1342417" y="3943171"/>
            <a:ext cx="156031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Медийна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</a:t>
            </a:r>
            <a:endParaRPr lang="bg-BG" sz="3000" b="1" dirty="0">
              <a:solidFill>
                <a:srgbClr val="343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>
            <a:extLst>
              <a:ext uri="{FF2B5EF4-FFF2-40B4-BE49-F238E27FC236}">
                <a16:creationId xmlns:a16="http://schemas.microsoft.com/office/drawing/2014/main" id="{C587CF2D-5F13-B14C-D2FA-B5A2F9CC076F}"/>
              </a:ext>
            </a:extLst>
          </p:cNvPr>
          <p:cNvSpPr txBox="1"/>
          <p:nvPr/>
        </p:nvSpPr>
        <p:spPr>
          <a:xfrm>
            <a:off x="1342417" y="4589502"/>
            <a:ext cx="92801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Прозрачност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институциите</a:t>
            </a:r>
            <a:endParaRPr lang="bg-BG" sz="3000" b="1" dirty="0">
              <a:solidFill>
                <a:srgbClr val="343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5B0ABE2B-2D35-4D5C-4277-5FBA99A5D48F}"/>
              </a:ext>
            </a:extLst>
          </p:cNvPr>
          <p:cNvSpPr txBox="1"/>
          <p:nvPr/>
        </p:nvSpPr>
        <p:spPr>
          <a:xfrm>
            <a:off x="1342417" y="5235833"/>
            <a:ext cx="92801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3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Технологични решения</a:t>
            </a:r>
            <a:endParaRPr lang="bg-BG" sz="3000" dirty="0">
              <a:solidFill>
                <a:srgbClr val="343029"/>
              </a:solidFill>
            </a:endParaRPr>
          </a:p>
        </p:txBody>
      </p:sp>
      <p:sp>
        <p:nvSpPr>
          <p:cNvPr id="10" name="Текстово поле 9">
            <a:extLst>
              <a:ext uri="{FF2B5EF4-FFF2-40B4-BE49-F238E27FC236}">
                <a16:creationId xmlns:a16="http://schemas.microsoft.com/office/drawing/2014/main" id="{C9D9C9ED-0570-64D1-C563-24CE53FE4451}"/>
              </a:ext>
            </a:extLst>
          </p:cNvPr>
          <p:cNvSpPr txBox="1"/>
          <p:nvPr/>
        </p:nvSpPr>
        <p:spPr>
          <a:xfrm>
            <a:off x="1342417" y="5882164"/>
            <a:ext cx="92801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3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Международно сътрудничество</a:t>
            </a:r>
            <a:endParaRPr lang="bg-BG" sz="3000" dirty="0">
              <a:solidFill>
                <a:srgbClr val="343029"/>
              </a:solidFill>
            </a:endParaRPr>
          </a:p>
        </p:txBody>
      </p:sp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id="{4414DBE3-0893-1988-10AD-FC788B053577}"/>
              </a:ext>
            </a:extLst>
          </p:cNvPr>
          <p:cNvSpPr txBox="1"/>
          <p:nvPr/>
        </p:nvSpPr>
        <p:spPr>
          <a:xfrm>
            <a:off x="1342416" y="6528495"/>
            <a:ext cx="92801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Регулации</a:t>
            </a:r>
            <a:endParaRPr lang="bg-BG" sz="3000" b="1" dirty="0">
              <a:solidFill>
                <a:srgbClr val="343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623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>
          <a:extLst>
            <a:ext uri="{FF2B5EF4-FFF2-40B4-BE49-F238E27FC236}">
              <a16:creationId xmlns:a16="http://schemas.microsoft.com/office/drawing/2014/main" id="{5641CAD0-A98C-AAFD-08AF-EE85CDBC0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>
            <a:extLst>
              <a:ext uri="{FF2B5EF4-FFF2-40B4-BE49-F238E27FC236}">
                <a16:creationId xmlns:a16="http://schemas.microsoft.com/office/drawing/2014/main" id="{DBCBF7C9-3EA9-D2FC-7D8E-F13A8B6D68D5}"/>
              </a:ext>
            </a:extLst>
          </p:cNvPr>
          <p:cNvGrpSpPr/>
          <p:nvPr/>
        </p:nvGrpSpPr>
        <p:grpSpPr>
          <a:xfrm>
            <a:off x="-128819" y="-144661"/>
            <a:ext cx="18545639" cy="3201722"/>
            <a:chOff x="0" y="-38100"/>
            <a:chExt cx="4884448" cy="843252"/>
          </a:xfrm>
        </p:grpSpPr>
        <p:sp>
          <p:nvSpPr>
            <p:cNvPr id="286" name="Google Shape;286;p23">
              <a:extLst>
                <a:ext uri="{FF2B5EF4-FFF2-40B4-BE49-F238E27FC236}">
                  <a16:creationId xmlns:a16="http://schemas.microsoft.com/office/drawing/2014/main" id="{4E83B4C6-EBB1-4946-71A9-1799F6D4A8CB}"/>
                </a:ext>
              </a:extLst>
            </p:cNvPr>
            <p:cNvSpPr/>
            <p:nvPr/>
          </p:nvSpPr>
          <p:spPr>
            <a:xfrm>
              <a:off x="0" y="0"/>
              <a:ext cx="4884448" cy="805152"/>
            </a:xfrm>
            <a:custGeom>
              <a:avLst/>
              <a:gdLst/>
              <a:ahLst/>
              <a:cxnLst/>
              <a:rect l="l" t="t" r="r" b="b"/>
              <a:pathLst>
                <a:path w="4884448" h="805152" extrusionOk="0">
                  <a:moveTo>
                    <a:pt x="0" y="0"/>
                  </a:moveTo>
                  <a:lnTo>
                    <a:pt x="4884448" y="0"/>
                  </a:lnTo>
                  <a:lnTo>
                    <a:pt x="4884448" y="805152"/>
                  </a:lnTo>
                  <a:lnTo>
                    <a:pt x="0" y="80515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87" name="Google Shape;287;p23">
              <a:extLst>
                <a:ext uri="{FF2B5EF4-FFF2-40B4-BE49-F238E27FC236}">
                  <a16:creationId xmlns:a16="http://schemas.microsoft.com/office/drawing/2014/main" id="{0CD97CF0-A2EB-B7D6-3F16-CF65334A5182}"/>
                </a:ext>
              </a:extLst>
            </p:cNvPr>
            <p:cNvSpPr txBox="1"/>
            <p:nvPr/>
          </p:nvSpPr>
          <p:spPr>
            <a:xfrm>
              <a:off x="0" y="-38100"/>
              <a:ext cx="4884448" cy="843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23">
            <a:extLst>
              <a:ext uri="{FF2B5EF4-FFF2-40B4-BE49-F238E27FC236}">
                <a16:creationId xmlns:a16="http://schemas.microsoft.com/office/drawing/2014/main" id="{A2DA73AA-952D-747A-9A94-872F82F501FF}"/>
              </a:ext>
            </a:extLst>
          </p:cNvPr>
          <p:cNvSpPr txBox="1"/>
          <p:nvPr/>
        </p:nvSpPr>
        <p:spPr>
          <a:xfrm>
            <a:off x="6483485" y="665350"/>
            <a:ext cx="5321030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	</a:t>
            </a:r>
            <a:r>
              <a:rPr lang="bg-BG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2CC2A174-5853-DA47-6FC0-B170DA21FC8C}"/>
              </a:ext>
            </a:extLst>
          </p:cNvPr>
          <p:cNvSpPr txBox="1"/>
          <p:nvPr/>
        </p:nvSpPr>
        <p:spPr>
          <a:xfrm>
            <a:off x="1517514" y="3722411"/>
            <a:ext cx="1552534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Дезинформацията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съвременните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условия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представлява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сериозна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заплаха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общества,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националната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сигурност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стабилността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гражданско-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отношения.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Нейното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влияние се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проявява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подкопаване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доверието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социално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напрежение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затрудняване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управление.</a:t>
            </a:r>
          </a:p>
          <a:p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да се справят с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предизвикателство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противодействие,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включващи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образование,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прозрачност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технологични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иновации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Само чрез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съвместни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усилия между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общество,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международната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общност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се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въздействието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дезинформацията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да се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гарантира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стабилност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между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6469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3029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5"/>
          <p:cNvPicPr preferRelativeResize="0"/>
          <p:nvPr/>
        </p:nvPicPr>
        <p:blipFill rotWithShape="1">
          <a:blip r:embed="rId3">
            <a:alphaModFix/>
          </a:blip>
          <a:srcRect t="28648" b="28648"/>
          <a:stretch/>
        </p:blipFill>
        <p:spPr>
          <a:xfrm>
            <a:off x="0" y="5074170"/>
            <a:ext cx="18288000" cy="521283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/>
          <p:nvPr/>
        </p:nvSpPr>
        <p:spPr>
          <a:xfrm>
            <a:off x="17632125" y="3866667"/>
            <a:ext cx="1082341" cy="3252936"/>
          </a:xfrm>
          <a:custGeom>
            <a:avLst/>
            <a:gdLst/>
            <a:ahLst/>
            <a:cxnLst/>
            <a:rect l="l" t="t" r="r" b="b"/>
            <a:pathLst>
              <a:path w="1082341" h="3252936" extrusionOk="0">
                <a:moveTo>
                  <a:pt x="0" y="0"/>
                </a:moveTo>
                <a:lnTo>
                  <a:pt x="1082341" y="0"/>
                </a:lnTo>
                <a:lnTo>
                  <a:pt x="1082341" y="3252937"/>
                </a:lnTo>
                <a:lnTo>
                  <a:pt x="0" y="3252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5" name="Текстово поле 4">
            <a:extLst>
              <a:ext uri="{FF2B5EF4-FFF2-40B4-BE49-F238E27FC236}">
                <a16:creationId xmlns:a16="http://schemas.microsoft.com/office/drawing/2014/main" id="{399E5CFE-CBCC-9352-1AC2-7896F0022192}"/>
              </a:ext>
            </a:extLst>
          </p:cNvPr>
          <p:cNvSpPr txBox="1"/>
          <p:nvPr/>
        </p:nvSpPr>
        <p:spPr>
          <a:xfrm>
            <a:off x="1558857" y="1225287"/>
            <a:ext cx="1517028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началото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XXI век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човечеството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навлезе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нова ера, в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която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информацията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превърна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стратегически ресурс, сравним по значение с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икономическата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мощ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военната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сила.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Дигитализацията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глобализацията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бързото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на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комуникационните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създадоха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безпрецедентни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възможности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обмен на информация, но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същевременно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откриха</a:t>
            </a:r>
            <a:r>
              <a:rPr lang="ru-RU" sz="3600" dirty="0">
                <a:solidFill>
                  <a:srgbClr val="D6F8A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нови уязвимости.</a:t>
            </a:r>
            <a:endParaRPr lang="bg-BG" sz="3600" dirty="0">
              <a:solidFill>
                <a:srgbClr val="D6F8A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/>
          <p:nvPr/>
        </p:nvSpPr>
        <p:spPr>
          <a:xfrm>
            <a:off x="8576381" y="8727228"/>
            <a:ext cx="3485682" cy="1742841"/>
          </a:xfrm>
          <a:custGeom>
            <a:avLst/>
            <a:gdLst/>
            <a:ahLst/>
            <a:cxnLst/>
            <a:rect l="l" t="t" r="r" b="b"/>
            <a:pathLst>
              <a:path w="3485682" h="1742841" extrusionOk="0">
                <a:moveTo>
                  <a:pt x="0" y="0"/>
                </a:moveTo>
                <a:lnTo>
                  <a:pt x="3485682" y="0"/>
                </a:lnTo>
                <a:lnTo>
                  <a:pt x="3485682" y="1742841"/>
                </a:lnTo>
                <a:lnTo>
                  <a:pt x="0" y="17428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6" name="Google Shape;116;p14"/>
          <p:cNvSpPr txBox="1"/>
          <p:nvPr/>
        </p:nvSpPr>
        <p:spPr>
          <a:xfrm>
            <a:off x="1028699" y="1515600"/>
            <a:ext cx="14613377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5000" b="0" i="0" u="none" strike="noStrike" cap="none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СЪДЪРЖАНИЕ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7" name="Google Shape;117;p14"/>
          <p:cNvSpPr txBox="1"/>
          <p:nvPr/>
        </p:nvSpPr>
        <p:spPr>
          <a:xfrm>
            <a:off x="1907051" y="2842319"/>
            <a:ext cx="13735026" cy="844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4350" marR="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3200" b="0" i="0" u="none" strike="noStrike" cap="none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   </a:t>
            </a:r>
            <a:r>
              <a:rPr lang="ru-RU" sz="3200" b="0" i="0" u="none" strike="noStrike" cap="none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Същност</a:t>
            </a:r>
            <a:r>
              <a:rPr lang="ru-RU" sz="3200" b="0" i="0" u="none" strike="noStrike" cap="none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и характеристики на </a:t>
            </a:r>
            <a:r>
              <a:rPr lang="ru-RU" sz="3200" b="0" i="0" u="none" strike="noStrike" cap="none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дезинформацията</a:t>
            </a:r>
            <a:endParaRPr lang="ru-RU" sz="3200" b="0" i="0" u="none" strike="noStrike" cap="none" dirty="0">
              <a:solidFill>
                <a:srgbClr val="343029"/>
              </a:solidFill>
              <a:latin typeface="Times New Roman" panose="02020603050405020304" pitchFamily="18" charset="0"/>
              <a:ea typeface="Red Hat Display"/>
              <a:cs typeface="Times New Roman" panose="02020603050405020304" pitchFamily="18" charset="0"/>
              <a:sym typeface="Red Hat Display"/>
            </a:endParaRPr>
          </a:p>
          <a:p>
            <a:pPr marL="514350" indent="-514350">
              <a:lnSpc>
                <a:spcPct val="150000"/>
              </a:lnSpc>
              <a:buFont typeface="Arial"/>
              <a:buAutoNum type="arabicPeriod"/>
            </a:pP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	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Основни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канали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 и 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инструменти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 за 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разпространение</a:t>
            </a:r>
            <a:endParaRPr lang="ru-RU" sz="3200" dirty="0">
              <a:solidFill>
                <a:srgbClr val="343029"/>
              </a:solidFill>
              <a:latin typeface="Times New Roman" panose="02020603050405020304" pitchFamily="18" charset="0"/>
              <a:ea typeface="Red Hat Display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50000"/>
              </a:lnSpc>
              <a:buFont typeface="Arial"/>
              <a:buAutoNum type="arabicPeriod"/>
            </a:pP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	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Дезинформацията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като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инструмент на 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хибридната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война</a:t>
            </a:r>
          </a:p>
          <a:p>
            <a:pPr marL="514350" indent="-514350">
              <a:lnSpc>
                <a:spcPct val="150000"/>
              </a:lnSpc>
              <a:buFont typeface="Arial"/>
              <a:buAutoNum type="arabicPeriod"/>
            </a:pP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	Влияние на 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дезинформацията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върху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гражданско-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военните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отношения</a:t>
            </a:r>
          </a:p>
          <a:p>
            <a:pPr marL="514350" indent="-514350">
              <a:lnSpc>
                <a:spcPct val="150000"/>
              </a:lnSpc>
              <a:buFont typeface="Arial"/>
              <a:buAutoNum type="arabicPeriod"/>
            </a:pP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	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Примери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за дезинформация, 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свързана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с 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националната</a:t>
            </a:r>
            <a:r>
              <a:rPr lang="ru-RU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</a:t>
            </a:r>
            <a:r>
              <a:rPr lang="ru-RU" sz="3200" dirty="0" err="1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сигурност</a:t>
            </a:r>
            <a:endParaRPr lang="ru-RU" sz="3200" dirty="0">
              <a:solidFill>
                <a:srgbClr val="343029"/>
              </a:solidFill>
              <a:latin typeface="Times New Roman" panose="02020603050405020304" pitchFamily="18" charset="0"/>
              <a:ea typeface="Red Hat Display"/>
              <a:cs typeface="Times New Roman" panose="02020603050405020304" pitchFamily="18" charset="0"/>
              <a:sym typeface="Red Hat Display"/>
            </a:endParaRPr>
          </a:p>
          <a:p>
            <a:pPr marL="514350" indent="-514350">
              <a:lnSpc>
                <a:spcPct val="150000"/>
              </a:lnSpc>
              <a:buFont typeface="Arial"/>
              <a:buAutoNum type="arabicPeriod"/>
            </a:pPr>
            <a:r>
              <a:rPr lang="en-US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	</a:t>
            </a:r>
            <a:r>
              <a:rPr lang="bg-BG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Противодействие на дезинформацията</a:t>
            </a:r>
          </a:p>
          <a:p>
            <a:pPr marL="514350" indent="-514350">
              <a:lnSpc>
                <a:spcPct val="150000"/>
              </a:lnSpc>
              <a:buFont typeface="Arial"/>
              <a:buAutoNum type="arabicPeriod"/>
            </a:pPr>
            <a:r>
              <a:rPr lang="bg-BG" sz="3200" dirty="0">
                <a:solidFill>
                  <a:srgbClr val="343029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	Заключение</a:t>
            </a:r>
          </a:p>
          <a:p>
            <a:pPr marL="342900" indent="-342900">
              <a:lnSpc>
                <a:spcPct val="95000"/>
              </a:lnSpc>
              <a:buFont typeface="Arial"/>
              <a:buAutoNum type="arabicPeriod"/>
            </a:pPr>
            <a:endParaRPr lang="bg-BG" sz="3200" dirty="0">
              <a:solidFill>
                <a:srgbClr val="343029"/>
              </a:solidFill>
              <a:latin typeface="Times New Roman" panose="02020603050405020304" pitchFamily="18" charset="0"/>
              <a:ea typeface="Red Hat Display" panose="020B060402020202020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5000"/>
              </a:lnSpc>
              <a:buFont typeface="Arial"/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5000"/>
              </a:lnSpc>
              <a:buFont typeface="Arial"/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5000"/>
              </a:lnSpc>
              <a:buFont typeface="Arial"/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95000"/>
              </a:lnSpc>
              <a:buFont typeface="Arial"/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8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/>
          <p:cNvGrpSpPr/>
          <p:nvPr/>
        </p:nvGrpSpPr>
        <p:grpSpPr>
          <a:xfrm>
            <a:off x="-128819" y="-144661"/>
            <a:ext cx="18545639" cy="3201722"/>
            <a:chOff x="0" y="-38100"/>
            <a:chExt cx="4884448" cy="843252"/>
          </a:xfrm>
        </p:grpSpPr>
        <p:sp>
          <p:nvSpPr>
            <p:cNvPr id="286" name="Google Shape;286;p23"/>
            <p:cNvSpPr/>
            <p:nvPr/>
          </p:nvSpPr>
          <p:spPr>
            <a:xfrm>
              <a:off x="0" y="0"/>
              <a:ext cx="4884448" cy="805152"/>
            </a:xfrm>
            <a:custGeom>
              <a:avLst/>
              <a:gdLst/>
              <a:ahLst/>
              <a:cxnLst/>
              <a:rect l="l" t="t" r="r" b="b"/>
              <a:pathLst>
                <a:path w="4884448" h="805152" extrusionOk="0">
                  <a:moveTo>
                    <a:pt x="0" y="0"/>
                  </a:moveTo>
                  <a:lnTo>
                    <a:pt x="4884448" y="0"/>
                  </a:lnTo>
                  <a:lnTo>
                    <a:pt x="4884448" y="805152"/>
                  </a:lnTo>
                  <a:lnTo>
                    <a:pt x="0" y="80515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87" name="Google Shape;287;p23"/>
            <p:cNvSpPr txBox="1"/>
            <p:nvPr/>
          </p:nvSpPr>
          <p:spPr>
            <a:xfrm>
              <a:off x="0" y="-38100"/>
              <a:ext cx="4884448" cy="843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23"/>
          <p:cNvSpPr txBox="1"/>
          <p:nvPr/>
        </p:nvSpPr>
        <p:spPr>
          <a:xfrm>
            <a:off x="1677707" y="991696"/>
            <a:ext cx="16011727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Същност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и характеристики на 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дезинформацията</a:t>
            </a:r>
            <a:endParaRPr lang="ru-RU" sz="5400" dirty="0">
              <a:solidFill>
                <a:srgbClr val="D6F8A1"/>
              </a:solidFill>
              <a:latin typeface="Times New Roman" panose="02020603050405020304" pitchFamily="18" charset="0"/>
              <a:ea typeface="Red Hat Display"/>
              <a:cs typeface="Times New Roman" panose="02020603050405020304" pitchFamily="18" charset="0"/>
              <a:sym typeface="Red Hat Display"/>
            </a:endParaRPr>
          </a:p>
        </p:txBody>
      </p:sp>
      <p:sp>
        <p:nvSpPr>
          <p:cNvPr id="5" name="Текстово поле 4">
            <a:extLst>
              <a:ext uri="{FF2B5EF4-FFF2-40B4-BE49-F238E27FC236}">
                <a16:creationId xmlns:a16="http://schemas.microsoft.com/office/drawing/2014/main" id="{8817675D-C150-704F-077C-329650D59012}"/>
              </a:ext>
            </a:extLst>
          </p:cNvPr>
          <p:cNvSpPr txBox="1"/>
          <p:nvPr/>
        </p:nvSpPr>
        <p:spPr>
          <a:xfrm>
            <a:off x="1916349" y="3771758"/>
            <a:ext cx="9280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4000" b="1" dirty="0">
                <a:solidFill>
                  <a:srgbClr val="343029"/>
                </a:solidFill>
                <a:latin typeface="Times New Roman" panose="02020603050405020304" pitchFamily="18" charset="0"/>
                <a:ea typeface="Red Hat Display" panose="020B0604020202020204" charset="0"/>
                <a:cs typeface="Times New Roman" panose="02020603050405020304" pitchFamily="18" charset="0"/>
              </a:rPr>
              <a:t>Същност на дезинформацията</a:t>
            </a:r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757258AB-B3D5-9684-B205-3C32839F0135}"/>
              </a:ext>
            </a:extLst>
          </p:cNvPr>
          <p:cNvSpPr txBox="1"/>
          <p:nvPr/>
        </p:nvSpPr>
        <p:spPr>
          <a:xfrm>
            <a:off x="1916349" y="4486455"/>
            <a:ext cx="118385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4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Red Hat Display" panose="020B0604020202020204" charset="0"/>
                <a:cs typeface="Red Hat Display" panose="020B0604020202020204" charset="0"/>
              </a:rPr>
              <a:t>Основни характеристики на дезинформацията</a:t>
            </a:r>
            <a:endParaRPr lang="bg-BG" sz="4000" dirty="0">
              <a:solidFill>
                <a:srgbClr val="343029"/>
              </a:solidFill>
              <a:ea typeface="Red Hat Display" panose="020B0604020202020204" charset="0"/>
              <a:cs typeface="Red Hat Display" panose="020B0604020202020204" charset="0"/>
            </a:endParaRPr>
          </a:p>
        </p:txBody>
      </p:sp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id="{7B9D3888-3519-ACF9-A056-1E7DAEC70B1E}"/>
              </a:ext>
            </a:extLst>
          </p:cNvPr>
          <p:cNvSpPr txBox="1"/>
          <p:nvPr/>
        </p:nvSpPr>
        <p:spPr>
          <a:xfrm>
            <a:off x="1916349" y="5355040"/>
            <a:ext cx="9280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4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Red Hat Display" panose="020B0604020202020204" charset="0"/>
                <a:cs typeface="Red Hat Display" panose="020B0604020202020204" charset="0"/>
              </a:rPr>
              <a:t>Форми на проявление</a:t>
            </a:r>
            <a:endParaRPr lang="bg-BG" sz="4000" dirty="0">
              <a:solidFill>
                <a:srgbClr val="343029"/>
              </a:solidFill>
              <a:ea typeface="Red Hat Display" panose="020B0604020202020204" charset="0"/>
              <a:cs typeface="Red Hat Display" panose="020B0604020202020204" charset="0"/>
            </a:endParaRPr>
          </a:p>
        </p:txBody>
      </p:sp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0DFD19FB-8B31-CA6A-C9F2-DBB97753F722}"/>
              </a:ext>
            </a:extLst>
          </p:cNvPr>
          <p:cNvSpPr txBox="1"/>
          <p:nvPr/>
        </p:nvSpPr>
        <p:spPr>
          <a:xfrm>
            <a:off x="1916349" y="6223625"/>
            <a:ext cx="9280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4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Дезинформацията като системен риск</a:t>
            </a:r>
            <a:endParaRPr lang="bg-BG" sz="4000" dirty="0">
              <a:solidFill>
                <a:srgbClr val="34302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>
          <a:extLst>
            <a:ext uri="{FF2B5EF4-FFF2-40B4-BE49-F238E27FC236}">
              <a16:creationId xmlns:a16="http://schemas.microsoft.com/office/drawing/2014/main" id="{08B8B8D8-1316-5283-F5E0-D1FCCD8A2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>
            <a:extLst>
              <a:ext uri="{FF2B5EF4-FFF2-40B4-BE49-F238E27FC236}">
                <a16:creationId xmlns:a16="http://schemas.microsoft.com/office/drawing/2014/main" id="{ADFFF27E-DC9B-1DC6-1AD6-C2553BE33F59}"/>
              </a:ext>
            </a:extLst>
          </p:cNvPr>
          <p:cNvGrpSpPr/>
          <p:nvPr/>
        </p:nvGrpSpPr>
        <p:grpSpPr>
          <a:xfrm>
            <a:off x="-128819" y="-144661"/>
            <a:ext cx="18545639" cy="3201722"/>
            <a:chOff x="0" y="-38100"/>
            <a:chExt cx="4884448" cy="843252"/>
          </a:xfrm>
        </p:grpSpPr>
        <p:sp>
          <p:nvSpPr>
            <p:cNvPr id="286" name="Google Shape;286;p23">
              <a:extLst>
                <a:ext uri="{FF2B5EF4-FFF2-40B4-BE49-F238E27FC236}">
                  <a16:creationId xmlns:a16="http://schemas.microsoft.com/office/drawing/2014/main" id="{C174A2CA-4E74-2752-8F35-48F389AE6931}"/>
                </a:ext>
              </a:extLst>
            </p:cNvPr>
            <p:cNvSpPr/>
            <p:nvPr/>
          </p:nvSpPr>
          <p:spPr>
            <a:xfrm>
              <a:off x="0" y="0"/>
              <a:ext cx="4884448" cy="805152"/>
            </a:xfrm>
            <a:custGeom>
              <a:avLst/>
              <a:gdLst/>
              <a:ahLst/>
              <a:cxnLst/>
              <a:rect l="l" t="t" r="r" b="b"/>
              <a:pathLst>
                <a:path w="4884448" h="805152" extrusionOk="0">
                  <a:moveTo>
                    <a:pt x="0" y="0"/>
                  </a:moveTo>
                  <a:lnTo>
                    <a:pt x="4884448" y="0"/>
                  </a:lnTo>
                  <a:lnTo>
                    <a:pt x="4884448" y="805152"/>
                  </a:lnTo>
                  <a:lnTo>
                    <a:pt x="0" y="80515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87" name="Google Shape;287;p23">
              <a:extLst>
                <a:ext uri="{FF2B5EF4-FFF2-40B4-BE49-F238E27FC236}">
                  <a16:creationId xmlns:a16="http://schemas.microsoft.com/office/drawing/2014/main" id="{D62A2474-1FF8-AD67-261F-706DBD040323}"/>
                </a:ext>
              </a:extLst>
            </p:cNvPr>
            <p:cNvSpPr txBox="1"/>
            <p:nvPr/>
          </p:nvSpPr>
          <p:spPr>
            <a:xfrm>
              <a:off x="0" y="-38100"/>
              <a:ext cx="4884448" cy="843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23">
            <a:extLst>
              <a:ext uri="{FF2B5EF4-FFF2-40B4-BE49-F238E27FC236}">
                <a16:creationId xmlns:a16="http://schemas.microsoft.com/office/drawing/2014/main" id="{30D84F18-059B-E31E-4D45-08F1982FCBAF}"/>
              </a:ext>
            </a:extLst>
          </p:cNvPr>
          <p:cNvSpPr txBox="1"/>
          <p:nvPr/>
        </p:nvSpPr>
        <p:spPr>
          <a:xfrm>
            <a:off x="1677707" y="991696"/>
            <a:ext cx="16011727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Същност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и характеристики на 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дезинформацията</a:t>
            </a:r>
            <a:endParaRPr lang="ru-RU" sz="5400" dirty="0">
              <a:solidFill>
                <a:srgbClr val="D6F8A1"/>
              </a:solidFill>
              <a:latin typeface="Times New Roman" panose="02020603050405020304" pitchFamily="18" charset="0"/>
              <a:ea typeface="Red Hat Display"/>
              <a:cs typeface="Times New Roman" panose="02020603050405020304" pitchFamily="18" charset="0"/>
              <a:sym typeface="Red Hat Display"/>
            </a:endParaRPr>
          </a:p>
        </p:txBody>
      </p:sp>
      <p:sp>
        <p:nvSpPr>
          <p:cNvPr id="5" name="Текстово поле 4">
            <a:extLst>
              <a:ext uri="{FF2B5EF4-FFF2-40B4-BE49-F238E27FC236}">
                <a16:creationId xmlns:a16="http://schemas.microsoft.com/office/drawing/2014/main" id="{9C0A4594-E9B3-2E61-1C92-14B8320FBBB4}"/>
              </a:ext>
            </a:extLst>
          </p:cNvPr>
          <p:cNvSpPr txBox="1"/>
          <p:nvPr/>
        </p:nvSpPr>
        <p:spPr>
          <a:xfrm>
            <a:off x="1916349" y="3771758"/>
            <a:ext cx="9280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4000" b="1" dirty="0">
                <a:solidFill>
                  <a:srgbClr val="343029"/>
                </a:solidFill>
                <a:latin typeface="Times New Roman" panose="02020603050405020304" pitchFamily="18" charset="0"/>
                <a:ea typeface="Red Hat Display" panose="020B0604020202020204" charset="0"/>
                <a:cs typeface="Times New Roman" panose="02020603050405020304" pitchFamily="18" charset="0"/>
              </a:rPr>
              <a:t>Същност на дезинформацията</a:t>
            </a:r>
          </a:p>
        </p:txBody>
      </p:sp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id="{0F2803F3-1104-8486-CBE8-F53FF9E2B76E}"/>
              </a:ext>
            </a:extLst>
          </p:cNvPr>
          <p:cNvSpPr txBox="1"/>
          <p:nvPr/>
        </p:nvSpPr>
        <p:spPr>
          <a:xfrm>
            <a:off x="3725694" y="4479644"/>
            <a:ext cx="9280186" cy="3436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bg-BG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съвременните условия дезинформацията се използва като инструмент за: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bg-BG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политическо влияние;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bg-BG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икономически ползи;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bg-BG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социална дестабилизация;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bg-BG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военни и стратегически цели.</a:t>
            </a:r>
          </a:p>
        </p:txBody>
      </p:sp>
    </p:spTree>
    <p:extLst>
      <p:ext uri="{BB962C8B-B14F-4D97-AF65-F5344CB8AC3E}">
        <p14:creationId xmlns:p14="http://schemas.microsoft.com/office/powerpoint/2010/main" val="2686898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>
          <a:extLst>
            <a:ext uri="{FF2B5EF4-FFF2-40B4-BE49-F238E27FC236}">
              <a16:creationId xmlns:a16="http://schemas.microsoft.com/office/drawing/2014/main" id="{E3722F0B-874D-DBF8-83C6-1877B6C07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>
            <a:extLst>
              <a:ext uri="{FF2B5EF4-FFF2-40B4-BE49-F238E27FC236}">
                <a16:creationId xmlns:a16="http://schemas.microsoft.com/office/drawing/2014/main" id="{52733A2A-163D-9818-0284-754A93668F9C}"/>
              </a:ext>
            </a:extLst>
          </p:cNvPr>
          <p:cNvGrpSpPr/>
          <p:nvPr/>
        </p:nvGrpSpPr>
        <p:grpSpPr>
          <a:xfrm>
            <a:off x="-128819" y="-144661"/>
            <a:ext cx="18545639" cy="3201722"/>
            <a:chOff x="0" y="-38100"/>
            <a:chExt cx="4884448" cy="843252"/>
          </a:xfrm>
        </p:grpSpPr>
        <p:sp>
          <p:nvSpPr>
            <p:cNvPr id="286" name="Google Shape;286;p23">
              <a:extLst>
                <a:ext uri="{FF2B5EF4-FFF2-40B4-BE49-F238E27FC236}">
                  <a16:creationId xmlns:a16="http://schemas.microsoft.com/office/drawing/2014/main" id="{4690B219-3B4D-E2F9-2B5C-5C3C40805ABE}"/>
                </a:ext>
              </a:extLst>
            </p:cNvPr>
            <p:cNvSpPr/>
            <p:nvPr/>
          </p:nvSpPr>
          <p:spPr>
            <a:xfrm>
              <a:off x="0" y="0"/>
              <a:ext cx="4884448" cy="805152"/>
            </a:xfrm>
            <a:custGeom>
              <a:avLst/>
              <a:gdLst/>
              <a:ahLst/>
              <a:cxnLst/>
              <a:rect l="l" t="t" r="r" b="b"/>
              <a:pathLst>
                <a:path w="4884448" h="805152" extrusionOk="0">
                  <a:moveTo>
                    <a:pt x="0" y="0"/>
                  </a:moveTo>
                  <a:lnTo>
                    <a:pt x="4884448" y="0"/>
                  </a:lnTo>
                  <a:lnTo>
                    <a:pt x="4884448" y="805152"/>
                  </a:lnTo>
                  <a:lnTo>
                    <a:pt x="0" y="80515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87" name="Google Shape;287;p23">
              <a:extLst>
                <a:ext uri="{FF2B5EF4-FFF2-40B4-BE49-F238E27FC236}">
                  <a16:creationId xmlns:a16="http://schemas.microsoft.com/office/drawing/2014/main" id="{275DC7FF-614E-6D2B-1F6E-939F05554805}"/>
                </a:ext>
              </a:extLst>
            </p:cNvPr>
            <p:cNvSpPr txBox="1"/>
            <p:nvPr/>
          </p:nvSpPr>
          <p:spPr>
            <a:xfrm>
              <a:off x="0" y="-38100"/>
              <a:ext cx="4884448" cy="843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23">
            <a:extLst>
              <a:ext uri="{FF2B5EF4-FFF2-40B4-BE49-F238E27FC236}">
                <a16:creationId xmlns:a16="http://schemas.microsoft.com/office/drawing/2014/main" id="{0A340E4A-7739-3F6D-BC1F-52B6868FBBD7}"/>
              </a:ext>
            </a:extLst>
          </p:cNvPr>
          <p:cNvSpPr txBox="1"/>
          <p:nvPr/>
        </p:nvSpPr>
        <p:spPr>
          <a:xfrm>
            <a:off x="1677707" y="991696"/>
            <a:ext cx="16011727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Същност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и характеристики на 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дезинформацията</a:t>
            </a:r>
            <a:endParaRPr lang="ru-RU" sz="5400" dirty="0">
              <a:solidFill>
                <a:srgbClr val="D6F8A1"/>
              </a:solidFill>
              <a:latin typeface="Times New Roman" panose="02020603050405020304" pitchFamily="18" charset="0"/>
              <a:ea typeface="Red Hat Display"/>
              <a:cs typeface="Times New Roman" panose="02020603050405020304" pitchFamily="18" charset="0"/>
              <a:sym typeface="Red Hat Display"/>
            </a:endParaRPr>
          </a:p>
        </p:txBody>
      </p:sp>
      <p:sp>
        <p:nvSpPr>
          <p:cNvPr id="5" name="Текстово поле 4">
            <a:extLst>
              <a:ext uri="{FF2B5EF4-FFF2-40B4-BE49-F238E27FC236}">
                <a16:creationId xmlns:a16="http://schemas.microsoft.com/office/drawing/2014/main" id="{740C9100-3C05-D7DC-1C9A-81402AAB5604}"/>
              </a:ext>
            </a:extLst>
          </p:cNvPr>
          <p:cNvSpPr txBox="1"/>
          <p:nvPr/>
        </p:nvSpPr>
        <p:spPr>
          <a:xfrm>
            <a:off x="1916348" y="3771758"/>
            <a:ext cx="129475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4000" b="1" dirty="0">
                <a:solidFill>
                  <a:srgbClr val="343029"/>
                </a:solidFill>
                <a:latin typeface="Times New Roman" panose="02020603050405020304" pitchFamily="18" charset="0"/>
                <a:ea typeface="Red Hat Display" panose="020B0604020202020204" charset="0"/>
                <a:cs typeface="Red Hat Display" panose="020B0604020202020204" charset="0"/>
              </a:rPr>
              <a:t>Основни характеристики на дезинформацията</a:t>
            </a:r>
            <a:endParaRPr lang="bg-BG" sz="4000" dirty="0">
              <a:solidFill>
                <a:srgbClr val="343029"/>
              </a:solidFill>
              <a:ea typeface="Red Hat Display" panose="020B0604020202020204" charset="0"/>
              <a:cs typeface="Red Hat Display" panose="020B0604020202020204" charset="0"/>
            </a:endParaRPr>
          </a:p>
        </p:txBody>
      </p:sp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id="{02BCE692-E9D1-3468-418F-FDD1C76D964E}"/>
              </a:ext>
            </a:extLst>
          </p:cNvPr>
          <p:cNvSpPr txBox="1"/>
          <p:nvPr/>
        </p:nvSpPr>
        <p:spPr>
          <a:xfrm>
            <a:off x="3725694" y="4479644"/>
            <a:ext cx="9280186" cy="3538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bg-BG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Целенасоченост и стратегическо планиране;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bg-BG" sz="2800" b="1" kern="100" dirty="0" err="1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Манипулативност</a:t>
            </a:r>
            <a:r>
              <a:rPr lang="bg-BG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психологическо въздействие;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bg-BG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Частична достоверност;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bg-BG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Бързо и масово разпространение</a:t>
            </a:r>
            <a:r>
              <a:rPr lang="en-US" sz="2800" b="1" kern="100" dirty="0">
                <a:solidFill>
                  <a:srgbClr val="34302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bg-BG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Анонимност и трудна проследимост</a:t>
            </a:r>
            <a:r>
              <a:rPr lang="en-US" sz="2800" b="1" kern="100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bg-BG" sz="2800" b="1" kern="100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Адаптивност и еволюция</a:t>
            </a:r>
            <a:r>
              <a:rPr lang="en-US" sz="2800" b="1" kern="100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bg-BG" sz="2800" b="1" kern="100" dirty="0">
              <a:solidFill>
                <a:srgbClr val="343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79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>
          <a:extLst>
            <a:ext uri="{FF2B5EF4-FFF2-40B4-BE49-F238E27FC236}">
              <a16:creationId xmlns:a16="http://schemas.microsoft.com/office/drawing/2014/main" id="{9342F360-FF7C-D703-7374-A34C44F69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>
            <a:extLst>
              <a:ext uri="{FF2B5EF4-FFF2-40B4-BE49-F238E27FC236}">
                <a16:creationId xmlns:a16="http://schemas.microsoft.com/office/drawing/2014/main" id="{6D4BDEF0-4415-9E5F-ECFD-DAFC61EDB7B9}"/>
              </a:ext>
            </a:extLst>
          </p:cNvPr>
          <p:cNvGrpSpPr/>
          <p:nvPr/>
        </p:nvGrpSpPr>
        <p:grpSpPr>
          <a:xfrm>
            <a:off x="-128819" y="-144661"/>
            <a:ext cx="18545639" cy="3201722"/>
            <a:chOff x="0" y="-38100"/>
            <a:chExt cx="4884448" cy="843252"/>
          </a:xfrm>
        </p:grpSpPr>
        <p:sp>
          <p:nvSpPr>
            <p:cNvPr id="286" name="Google Shape;286;p23">
              <a:extLst>
                <a:ext uri="{FF2B5EF4-FFF2-40B4-BE49-F238E27FC236}">
                  <a16:creationId xmlns:a16="http://schemas.microsoft.com/office/drawing/2014/main" id="{1F6EAF15-55FF-9B04-3C00-46EF5E4182D5}"/>
                </a:ext>
              </a:extLst>
            </p:cNvPr>
            <p:cNvSpPr/>
            <p:nvPr/>
          </p:nvSpPr>
          <p:spPr>
            <a:xfrm>
              <a:off x="0" y="0"/>
              <a:ext cx="4884448" cy="805152"/>
            </a:xfrm>
            <a:custGeom>
              <a:avLst/>
              <a:gdLst/>
              <a:ahLst/>
              <a:cxnLst/>
              <a:rect l="l" t="t" r="r" b="b"/>
              <a:pathLst>
                <a:path w="4884448" h="805152" extrusionOk="0">
                  <a:moveTo>
                    <a:pt x="0" y="0"/>
                  </a:moveTo>
                  <a:lnTo>
                    <a:pt x="4884448" y="0"/>
                  </a:lnTo>
                  <a:lnTo>
                    <a:pt x="4884448" y="805152"/>
                  </a:lnTo>
                  <a:lnTo>
                    <a:pt x="0" y="80515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87" name="Google Shape;287;p23">
              <a:extLst>
                <a:ext uri="{FF2B5EF4-FFF2-40B4-BE49-F238E27FC236}">
                  <a16:creationId xmlns:a16="http://schemas.microsoft.com/office/drawing/2014/main" id="{DB0272C8-43BE-239E-804C-FA957098DA53}"/>
                </a:ext>
              </a:extLst>
            </p:cNvPr>
            <p:cNvSpPr txBox="1"/>
            <p:nvPr/>
          </p:nvSpPr>
          <p:spPr>
            <a:xfrm>
              <a:off x="0" y="-38100"/>
              <a:ext cx="4884448" cy="843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23">
            <a:extLst>
              <a:ext uri="{FF2B5EF4-FFF2-40B4-BE49-F238E27FC236}">
                <a16:creationId xmlns:a16="http://schemas.microsoft.com/office/drawing/2014/main" id="{6CEA6D3E-9254-A885-86F8-FB4E56B1D62C}"/>
              </a:ext>
            </a:extLst>
          </p:cNvPr>
          <p:cNvSpPr txBox="1"/>
          <p:nvPr/>
        </p:nvSpPr>
        <p:spPr>
          <a:xfrm>
            <a:off x="1677707" y="991696"/>
            <a:ext cx="16011727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Основни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 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канали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 и 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инструменти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 за 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</a:rPr>
              <a:t>разпространение</a:t>
            </a:r>
            <a:endParaRPr lang="ru-RU" sz="5400" dirty="0">
              <a:solidFill>
                <a:srgbClr val="D6F8A1"/>
              </a:solidFill>
              <a:latin typeface="Times New Roman" panose="02020603050405020304" pitchFamily="18" charset="0"/>
              <a:ea typeface="Red Hat Display"/>
              <a:cs typeface="Times New Roman" panose="02020603050405020304" pitchFamily="18" charset="0"/>
            </a:endParaRPr>
          </a:p>
        </p:txBody>
      </p:sp>
      <p:sp>
        <p:nvSpPr>
          <p:cNvPr id="5" name="Текстово поле 4">
            <a:extLst>
              <a:ext uri="{FF2B5EF4-FFF2-40B4-BE49-F238E27FC236}">
                <a16:creationId xmlns:a16="http://schemas.microsoft.com/office/drawing/2014/main" id="{871737C4-24C8-044C-6401-5D8AD71C165F}"/>
              </a:ext>
            </a:extLst>
          </p:cNvPr>
          <p:cNvSpPr txBox="1"/>
          <p:nvPr/>
        </p:nvSpPr>
        <p:spPr>
          <a:xfrm>
            <a:off x="1916349" y="3771758"/>
            <a:ext cx="9280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4000" b="1" dirty="0">
                <a:solidFill>
                  <a:srgbClr val="343029"/>
                </a:solidFill>
                <a:latin typeface="Times New Roman" panose="02020603050405020304" pitchFamily="18" charset="0"/>
                <a:ea typeface="Red Hat Display" panose="020B0604020202020204" charset="0"/>
                <a:cs typeface="Times New Roman" panose="02020603050405020304" pitchFamily="18" charset="0"/>
              </a:rPr>
              <a:t>Социални мрежи</a:t>
            </a:r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A45AB468-62F8-E77A-B88F-7FAEA9C95E51}"/>
              </a:ext>
            </a:extLst>
          </p:cNvPr>
          <p:cNvSpPr txBox="1"/>
          <p:nvPr/>
        </p:nvSpPr>
        <p:spPr>
          <a:xfrm>
            <a:off x="1916349" y="4486455"/>
            <a:ext cx="118385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4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Red Hat Display" panose="020B0604020202020204" charset="0"/>
                <a:cs typeface="Red Hat Display" panose="020B0604020202020204" charset="0"/>
              </a:rPr>
              <a:t>Онлайн медии и блогове</a:t>
            </a:r>
            <a:endParaRPr lang="bg-BG" sz="4000" dirty="0">
              <a:solidFill>
                <a:srgbClr val="343029"/>
              </a:solidFill>
              <a:ea typeface="Red Hat Display" panose="020B0604020202020204" charset="0"/>
              <a:cs typeface="Red Hat Display" panose="020B0604020202020204" charset="0"/>
            </a:endParaRPr>
          </a:p>
        </p:txBody>
      </p:sp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id="{23BF463D-856E-5386-E348-BD71B62E69D4}"/>
              </a:ext>
            </a:extLst>
          </p:cNvPr>
          <p:cNvSpPr txBox="1"/>
          <p:nvPr/>
        </p:nvSpPr>
        <p:spPr>
          <a:xfrm>
            <a:off x="1916349" y="5355040"/>
            <a:ext cx="9280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4000" b="1" dirty="0" err="1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Red Hat Display" panose="020B0604020202020204" charset="0"/>
                <a:cs typeface="Red Hat Display" panose="020B0604020202020204" charset="0"/>
              </a:rPr>
              <a:t>Ботове</a:t>
            </a:r>
            <a:r>
              <a:rPr lang="bg-BG" sz="4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Red Hat Display" panose="020B0604020202020204" charset="0"/>
                <a:cs typeface="Red Hat Display" panose="020B0604020202020204" charset="0"/>
              </a:rPr>
              <a:t> и </a:t>
            </a:r>
            <a:r>
              <a:rPr lang="bg-BG" sz="4000" b="1" dirty="0" err="1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Red Hat Display" panose="020B0604020202020204" charset="0"/>
                <a:cs typeface="Red Hat Display" panose="020B0604020202020204" charset="0"/>
              </a:rPr>
              <a:t>тролски</a:t>
            </a:r>
            <a:r>
              <a:rPr lang="bg-BG" sz="4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Red Hat Display" panose="020B0604020202020204" charset="0"/>
                <a:cs typeface="Red Hat Display" panose="020B0604020202020204" charset="0"/>
              </a:rPr>
              <a:t> мрежи</a:t>
            </a:r>
            <a:endParaRPr lang="bg-BG" sz="4000" dirty="0">
              <a:solidFill>
                <a:srgbClr val="343029"/>
              </a:solidFill>
              <a:ea typeface="Red Hat Display" panose="020B0604020202020204" charset="0"/>
              <a:cs typeface="Red Hat Display" panose="020B0604020202020204" charset="0"/>
            </a:endParaRPr>
          </a:p>
        </p:txBody>
      </p:sp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8DF2F633-7850-4EDA-B0A9-A44E56B979FD}"/>
              </a:ext>
            </a:extLst>
          </p:cNvPr>
          <p:cNvSpPr txBox="1"/>
          <p:nvPr/>
        </p:nvSpPr>
        <p:spPr>
          <a:xfrm>
            <a:off x="1916349" y="6223625"/>
            <a:ext cx="9280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4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Дълбоки фалшификации (</a:t>
            </a:r>
            <a:r>
              <a:rPr lang="en-US" sz="4000" b="1" dirty="0">
                <a:solidFill>
                  <a:srgbClr val="34302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deepfakes)</a:t>
            </a:r>
            <a:endParaRPr lang="bg-BG" sz="4000" dirty="0">
              <a:solidFill>
                <a:srgbClr val="3430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730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>
          <a:extLst>
            <a:ext uri="{FF2B5EF4-FFF2-40B4-BE49-F238E27FC236}">
              <a16:creationId xmlns:a16="http://schemas.microsoft.com/office/drawing/2014/main" id="{0D5C9523-913E-7462-E2EF-5D07F09A1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>
            <a:extLst>
              <a:ext uri="{FF2B5EF4-FFF2-40B4-BE49-F238E27FC236}">
                <a16:creationId xmlns:a16="http://schemas.microsoft.com/office/drawing/2014/main" id="{2E84D260-EDB9-1CBA-077A-C340FF8014C0}"/>
              </a:ext>
            </a:extLst>
          </p:cNvPr>
          <p:cNvGrpSpPr/>
          <p:nvPr/>
        </p:nvGrpSpPr>
        <p:grpSpPr>
          <a:xfrm>
            <a:off x="-128819" y="-144661"/>
            <a:ext cx="18545639" cy="3201722"/>
            <a:chOff x="0" y="-38100"/>
            <a:chExt cx="4884448" cy="843252"/>
          </a:xfrm>
        </p:grpSpPr>
        <p:sp>
          <p:nvSpPr>
            <p:cNvPr id="286" name="Google Shape;286;p23">
              <a:extLst>
                <a:ext uri="{FF2B5EF4-FFF2-40B4-BE49-F238E27FC236}">
                  <a16:creationId xmlns:a16="http://schemas.microsoft.com/office/drawing/2014/main" id="{AAC00A84-DFC0-5D8B-D919-03255393E610}"/>
                </a:ext>
              </a:extLst>
            </p:cNvPr>
            <p:cNvSpPr/>
            <p:nvPr/>
          </p:nvSpPr>
          <p:spPr>
            <a:xfrm>
              <a:off x="0" y="0"/>
              <a:ext cx="4884448" cy="805152"/>
            </a:xfrm>
            <a:custGeom>
              <a:avLst/>
              <a:gdLst/>
              <a:ahLst/>
              <a:cxnLst/>
              <a:rect l="l" t="t" r="r" b="b"/>
              <a:pathLst>
                <a:path w="4884448" h="805152" extrusionOk="0">
                  <a:moveTo>
                    <a:pt x="0" y="0"/>
                  </a:moveTo>
                  <a:lnTo>
                    <a:pt x="4884448" y="0"/>
                  </a:lnTo>
                  <a:lnTo>
                    <a:pt x="4884448" y="805152"/>
                  </a:lnTo>
                  <a:lnTo>
                    <a:pt x="0" y="80515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87" name="Google Shape;287;p23">
              <a:extLst>
                <a:ext uri="{FF2B5EF4-FFF2-40B4-BE49-F238E27FC236}">
                  <a16:creationId xmlns:a16="http://schemas.microsoft.com/office/drawing/2014/main" id="{39D211E1-0D6C-677D-FA57-73A9232EB1F6}"/>
                </a:ext>
              </a:extLst>
            </p:cNvPr>
            <p:cNvSpPr txBox="1"/>
            <p:nvPr/>
          </p:nvSpPr>
          <p:spPr>
            <a:xfrm>
              <a:off x="0" y="-38100"/>
              <a:ext cx="4884448" cy="843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23">
            <a:extLst>
              <a:ext uri="{FF2B5EF4-FFF2-40B4-BE49-F238E27FC236}">
                <a16:creationId xmlns:a16="http://schemas.microsoft.com/office/drawing/2014/main" id="{A57F2402-C4F8-1291-0255-C0FD9C1E04A1}"/>
              </a:ext>
            </a:extLst>
          </p:cNvPr>
          <p:cNvSpPr txBox="1"/>
          <p:nvPr/>
        </p:nvSpPr>
        <p:spPr>
          <a:xfrm>
            <a:off x="778213" y="991696"/>
            <a:ext cx="17276323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Дезинформацията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като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инструмент на 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хибридната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война</a:t>
            </a:r>
          </a:p>
        </p:txBody>
      </p:sp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5A999425-10C1-AB57-F7DE-2810A3BBDF30}"/>
              </a:ext>
            </a:extLst>
          </p:cNvPr>
          <p:cNvSpPr txBox="1"/>
          <p:nvPr/>
        </p:nvSpPr>
        <p:spPr>
          <a:xfrm>
            <a:off x="1342417" y="3943171"/>
            <a:ext cx="1560316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Хибридната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война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представлява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комплексен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съвременен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конфликт,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който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съчетава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действия с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кибератаки,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икономически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натиск,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влияние и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операции. В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този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 война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дезинформацията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утвърждава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инструмент за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постигане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стратегически цели без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пряка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ескалация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bg-BG" sz="3000" b="1" dirty="0">
              <a:solidFill>
                <a:srgbClr val="343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111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>
          <a:extLst>
            <a:ext uri="{FF2B5EF4-FFF2-40B4-BE49-F238E27FC236}">
              <a16:creationId xmlns:a16="http://schemas.microsoft.com/office/drawing/2014/main" id="{8A43DA19-3670-3FBC-9FBF-CF399F2E5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" name="Google Shape;285;p23">
            <a:extLst>
              <a:ext uri="{FF2B5EF4-FFF2-40B4-BE49-F238E27FC236}">
                <a16:creationId xmlns:a16="http://schemas.microsoft.com/office/drawing/2014/main" id="{DFAFCF38-DC42-F0EB-D3CA-91CA39694B00}"/>
              </a:ext>
            </a:extLst>
          </p:cNvPr>
          <p:cNvGrpSpPr/>
          <p:nvPr/>
        </p:nvGrpSpPr>
        <p:grpSpPr>
          <a:xfrm>
            <a:off x="-128819" y="-144661"/>
            <a:ext cx="18545639" cy="3201722"/>
            <a:chOff x="0" y="-38100"/>
            <a:chExt cx="4884448" cy="843252"/>
          </a:xfrm>
        </p:grpSpPr>
        <p:sp>
          <p:nvSpPr>
            <p:cNvPr id="286" name="Google Shape;286;p23">
              <a:extLst>
                <a:ext uri="{FF2B5EF4-FFF2-40B4-BE49-F238E27FC236}">
                  <a16:creationId xmlns:a16="http://schemas.microsoft.com/office/drawing/2014/main" id="{C476003D-9D08-6486-2383-091713D43706}"/>
                </a:ext>
              </a:extLst>
            </p:cNvPr>
            <p:cNvSpPr/>
            <p:nvPr/>
          </p:nvSpPr>
          <p:spPr>
            <a:xfrm>
              <a:off x="0" y="0"/>
              <a:ext cx="4884448" cy="805152"/>
            </a:xfrm>
            <a:custGeom>
              <a:avLst/>
              <a:gdLst/>
              <a:ahLst/>
              <a:cxnLst/>
              <a:rect l="l" t="t" r="r" b="b"/>
              <a:pathLst>
                <a:path w="4884448" h="805152" extrusionOk="0">
                  <a:moveTo>
                    <a:pt x="0" y="0"/>
                  </a:moveTo>
                  <a:lnTo>
                    <a:pt x="4884448" y="0"/>
                  </a:lnTo>
                  <a:lnTo>
                    <a:pt x="4884448" y="805152"/>
                  </a:lnTo>
                  <a:lnTo>
                    <a:pt x="0" y="805152"/>
                  </a:lnTo>
                  <a:close/>
                </a:path>
              </a:pathLst>
            </a:custGeom>
            <a:solidFill>
              <a:srgbClr val="343029"/>
            </a:solidFill>
            <a:ln>
              <a:noFill/>
            </a:ln>
          </p:spPr>
        </p:sp>
        <p:sp>
          <p:nvSpPr>
            <p:cNvPr id="287" name="Google Shape;287;p23">
              <a:extLst>
                <a:ext uri="{FF2B5EF4-FFF2-40B4-BE49-F238E27FC236}">
                  <a16:creationId xmlns:a16="http://schemas.microsoft.com/office/drawing/2014/main" id="{B31923FA-1346-2CFC-F6D8-E11AA6C2AF2C}"/>
                </a:ext>
              </a:extLst>
            </p:cNvPr>
            <p:cNvSpPr txBox="1"/>
            <p:nvPr/>
          </p:nvSpPr>
          <p:spPr>
            <a:xfrm>
              <a:off x="0" y="-38100"/>
              <a:ext cx="4884448" cy="843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3" name="Google Shape;293;p23">
            <a:extLst>
              <a:ext uri="{FF2B5EF4-FFF2-40B4-BE49-F238E27FC236}">
                <a16:creationId xmlns:a16="http://schemas.microsoft.com/office/drawing/2014/main" id="{F45B6498-6C8C-6AAB-4809-4B721CCFC772}"/>
              </a:ext>
            </a:extLst>
          </p:cNvPr>
          <p:cNvSpPr txBox="1"/>
          <p:nvPr/>
        </p:nvSpPr>
        <p:spPr>
          <a:xfrm>
            <a:off x="350197" y="282035"/>
            <a:ext cx="17937803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Влияние на 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дезинформацията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върху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гражданско-</a:t>
            </a:r>
            <a:r>
              <a:rPr lang="ru-RU" sz="5400" dirty="0" err="1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военните</a:t>
            </a:r>
            <a:r>
              <a:rPr lang="ru-RU" sz="5400" dirty="0">
                <a:solidFill>
                  <a:srgbClr val="D6F8A1"/>
                </a:solidFill>
                <a:latin typeface="Times New Roman" panose="02020603050405020304" pitchFamily="18" charset="0"/>
                <a:ea typeface="Red Hat Display"/>
                <a:cs typeface="Times New Roman" panose="02020603050405020304" pitchFamily="18" charset="0"/>
                <a:sym typeface="Red Hat Display"/>
              </a:rPr>
              <a:t> отношения</a:t>
            </a:r>
          </a:p>
        </p:txBody>
      </p:sp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DCF94417-79AB-5147-5DE8-A532DCAAE578}"/>
              </a:ext>
            </a:extLst>
          </p:cNvPr>
          <p:cNvSpPr txBox="1"/>
          <p:nvPr/>
        </p:nvSpPr>
        <p:spPr>
          <a:xfrm>
            <a:off x="1342417" y="3943171"/>
            <a:ext cx="1560316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Дезинформацията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съвременната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среда се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утвърждава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системен и стратегически значим фактор,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който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оказва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влияние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върху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стабилността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функционирането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държавни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институции.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чувствителна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към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подобни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въздействия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гражданско-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отношения,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основават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ясно разграничение между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гражданския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 и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професионалната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автономия на </a:t>
            </a:r>
            <a:r>
              <a:rPr lang="ru-RU" sz="3000" b="1" dirty="0" err="1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въоръжените</a:t>
            </a:r>
            <a:r>
              <a:rPr lang="ru-RU" sz="3000" b="1" dirty="0">
                <a:solidFill>
                  <a:srgbClr val="3430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сили.</a:t>
            </a:r>
            <a:endParaRPr lang="bg-BG" sz="3000" b="1" dirty="0">
              <a:solidFill>
                <a:srgbClr val="3430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411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508</Words>
  <Application>Microsoft Office PowerPoint</Application>
  <PresentationFormat>По избор</PresentationFormat>
  <Paragraphs>63</Paragraphs>
  <Slides>12</Slides>
  <Notes>12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9" baseType="lpstr">
      <vt:lpstr>Times New Roman</vt:lpstr>
      <vt:lpstr>Red Hat Display</vt:lpstr>
      <vt:lpstr>Red Hat Display SemiBold</vt:lpstr>
      <vt:lpstr>Arial</vt:lpstr>
      <vt:lpstr>Calibri</vt:lpstr>
      <vt:lpstr>Symbol</vt:lpstr>
      <vt:lpstr>Office Theme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pc</dc:creator>
  <cp:lastModifiedBy>pc</cp:lastModifiedBy>
  <cp:revision>3</cp:revision>
  <dcterms:modified xsi:type="dcterms:W3CDTF">2026-05-08T08:26:27Z</dcterms:modified>
</cp:coreProperties>
</file>