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88" r:id="rId2"/>
    <p:sldId id="765" r:id="rId3"/>
    <p:sldId id="774" r:id="rId4"/>
    <p:sldId id="775" r:id="rId5"/>
    <p:sldId id="776" r:id="rId6"/>
    <p:sldId id="777" r:id="rId7"/>
    <p:sldId id="778" r:id="rId8"/>
    <p:sldId id="779" r:id="rId9"/>
    <p:sldId id="780" r:id="rId10"/>
    <p:sldId id="781" r:id="rId11"/>
    <p:sldId id="782" r:id="rId12"/>
    <p:sldId id="783" r:id="rId13"/>
    <p:sldId id="784" r:id="rId14"/>
    <p:sldId id="770" r:id="rId15"/>
    <p:sldId id="785" r:id="rId16"/>
    <p:sldId id="738" r:id="rId1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FF9F"/>
    <a:srgbClr val="FFE393"/>
    <a:srgbClr val="FF9933"/>
    <a:srgbClr val="FFFF99"/>
    <a:srgbClr val="0033CC"/>
    <a:srgbClr val="66FF66"/>
    <a:srgbClr val="FF3300"/>
    <a:srgbClr val="FFFF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89700" autoAdjust="0"/>
  </p:normalViewPr>
  <p:slideViewPr>
    <p:cSldViewPr snapToGrid="0">
      <p:cViewPr varScale="1">
        <p:scale>
          <a:sx n="53" d="100"/>
          <a:sy n="53" d="100"/>
        </p:scale>
        <p:origin x="112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51063-1CBE-4C7A-B815-0002F5F490D4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96855-8B24-4052-929B-021F07BE6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68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967DE-49A7-443D-BCF0-4566DA094BB7}" type="datetimeFigureOut">
              <a:rPr lang="en-GB" smtClean="0"/>
              <a:pPr/>
              <a:t>29/05/2026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F722C-C92F-4A0B-800C-A3D71103E10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0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noProof="0" dirty="0"/>
              <a:t>Уважаеми…………..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661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95909-A6A7-30B4-7056-FE409F8C2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E4755223-BE5D-098C-794D-DBF0427321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3A24E58F-5626-6CA0-968D-BC528A5A0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41CD067-74CE-C943-9C48-FAE7EC8ECA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314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23D16-1E9D-BF8C-D94D-E0658159F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23BBFFD9-0AEE-0A14-064E-8028CD93A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4F624D42-EA67-2825-0E2D-8CDE3939D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1D63BC9D-F7DA-0D07-9D1F-59FBDD3CC3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733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F991B-878E-4846-F181-E074C8B8A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4E9330E7-76D3-97C7-2FB5-014931BF3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F89E81B0-05C2-01E0-6085-5931A03A63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B9B0C149-B2E6-87EC-CD64-F637E8FD54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929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A2E5A-4CF1-48F0-9DCF-B66D2A703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903542F8-CF05-3E7E-BA48-D164717CB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17EB3DF0-4F08-7548-65A0-4735620AE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3C02B1FA-F214-4CB7-7D73-08EB6C7CFC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785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0" noProof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11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26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935EC-4C4B-E2CA-409E-62C421527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26494679-E025-F84A-F1A5-4125A9E11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21C0DE32-F6D3-94D7-9544-41C9993F9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D7B8E1F9-6945-DB0E-ED0E-769C02DE80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994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1B23E-8058-A2F1-8A37-8DFFEC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FF46E7E6-A19B-92FE-C131-9D0F4FF0E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272BE04D-EBEA-7A17-4614-A50027E03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A97993DB-6C48-B44E-B139-604488C8D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2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723C3-7BFD-49D7-23E8-7C83EB8F7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15C229D5-05AE-34BA-3216-5F79F6AF5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B1AB6586-35EF-C549-18B2-F7F0C636F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6AAED95D-ABBF-B6A9-AD18-6E320E281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543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E3D96-CAAB-59D6-BF04-08F5EE10D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6BA66FFC-33F9-E8B7-A719-337B241C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87C826EE-870D-CEE4-0AFB-47032B231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4A7D99BD-9B0F-A6B0-9863-0B8B16B9E9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856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3C9C6-CE57-C0B2-874E-4B8136B6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4C4E43DB-6EE6-9C28-4116-79F41BAA5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65EE30F5-E90D-B663-518F-040D188D2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02F20CBB-72D5-E884-3731-88D0E2E031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721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7BB51-24BF-C3B8-C0BD-2B54D2A43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4F4C0E47-E496-8FA0-81FF-0FA820BB1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C878CB52-8FCF-C56B-B216-688347969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9082F981-0406-353B-4CA9-38657738F3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491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BB80A-5863-6795-CB62-B632FAB25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A3790489-5169-782C-0A1C-C1930864E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6DD0853D-71A0-3217-863F-FE644CC8A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BB5F974C-F1FC-52B2-B5A3-122C606CE7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95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92EF85-B08C-4109-9BD7-A3E94494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2EEC062B-8402-47F7-A6CD-F82F5D6AFE17}" type="datetime1">
              <a:rPr lang="bg-BG" smtClean="0"/>
              <a:pPr/>
              <a:t>29.5.2026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6C1207-88DB-465D-9133-CD1E55965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„Васил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8A9181-671C-4915-B292-4367A8CFA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47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314A215-DE77-4AC0-8FCB-1D1CD4FF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4C3C6D43-6E0F-49BE-B03B-940F17E21D92}" type="datetime1">
              <a:rPr lang="bg-BG" smtClean="0"/>
              <a:pPr/>
              <a:t>29.5.2026 г.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D274B0C-C0C1-479C-BFCF-8B885499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7882860-BAC2-4DAF-A259-3A07E43D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3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09B58756-84CA-4FCC-A301-B77EE68A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A64C468B-8CF3-4285-8E12-75B555337786}" type="datetime1">
              <a:rPr lang="bg-BG" smtClean="0"/>
              <a:pPr/>
              <a:t>29.5.2026 г.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3687148-6518-4E31-B535-904305F4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</a:t>
            </a:r>
            <a:endParaRPr lang="x-none" dirty="0"/>
          </a:p>
          <a:p>
            <a:r>
              <a:rPr lang="bg-BG" dirty="0"/>
              <a:t>Некласифицирана информация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D972420-1AE6-4A0C-A233-C8AEE798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24F0A116-FCC9-4DB6-8469-68771FA8D1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34150" y="63500"/>
            <a:ext cx="482824" cy="6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E88B19-6333-496D-AF84-0485E6A29A40}"/>
              </a:ext>
            </a:extLst>
          </p:cNvPr>
          <p:cNvCxnSpPr/>
          <p:nvPr userDrawn="1"/>
        </p:nvCxnSpPr>
        <p:spPr>
          <a:xfrm>
            <a:off x="88488" y="806243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552451-8381-40F4-A4B8-1A15D4032D71}"/>
              </a:ext>
            </a:extLst>
          </p:cNvPr>
          <p:cNvCxnSpPr/>
          <p:nvPr userDrawn="1"/>
        </p:nvCxnSpPr>
        <p:spPr>
          <a:xfrm>
            <a:off x="84000" y="6334452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99CFC9-D9C8-4254-8864-B427D7D1C0E6}"/>
              </a:ext>
            </a:extLst>
          </p:cNvPr>
          <p:cNvCxnSpPr>
            <a:cxnSpLocks/>
          </p:cNvCxnSpPr>
          <p:nvPr userDrawn="1"/>
        </p:nvCxnSpPr>
        <p:spPr>
          <a:xfrm>
            <a:off x="4038600" y="6645709"/>
            <a:ext cx="41148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>
            <a:extLst>
              <a:ext uri="{FF2B5EF4-FFF2-40B4-BE49-F238E27FC236}">
                <a16:creationId xmlns:a16="http://schemas.microsoft.com/office/drawing/2014/main" id="{BBF4E25D-0FDB-4F56-A762-E24AF973DA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87" y="476466"/>
            <a:ext cx="1182374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924B04A-413B-40A5-9430-462B87E1437A}"/>
              </a:ext>
            </a:extLst>
          </p:cNvPr>
          <p:cNvSpPr txBox="1"/>
          <p:nvPr userDrawn="1"/>
        </p:nvSpPr>
        <p:spPr>
          <a:xfrm>
            <a:off x="4447148" y="340856"/>
            <a:ext cx="5885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Времето е в нас и ние сме във времето</a:t>
            </a:r>
            <a:r>
              <a:rPr lang="x-none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...</a:t>
            </a:r>
            <a:endParaRPr lang="en-GB" sz="2800" b="0" i="1" dirty="0">
              <a:latin typeface="Monotype Corsiva" panose="03010101010201010101" pitchFamily="66" charset="0"/>
              <a:cs typeface="Arabic Typesetting" panose="020B0604020202020204" pitchFamily="66" charset="-78"/>
            </a:endParaRPr>
          </a:p>
        </p:txBody>
      </p:sp>
      <p:pic>
        <p:nvPicPr>
          <p:cNvPr id="26" name="Picture 25" descr="A picture containing drawing, box, room&#10;&#10;Description automatically generated">
            <a:extLst>
              <a:ext uri="{FF2B5EF4-FFF2-40B4-BE49-F238E27FC236}">
                <a16:creationId xmlns:a16="http://schemas.microsoft.com/office/drawing/2014/main" id="{B73C1D33-7C05-4B74-A179-892D501FA6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3" y="63500"/>
            <a:ext cx="725586" cy="612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977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089E65D-FC69-434F-90CD-D996443F2489}"/>
              </a:ext>
            </a:extLst>
          </p:cNvPr>
          <p:cNvSpPr txBox="1"/>
          <p:nvPr/>
        </p:nvSpPr>
        <p:spPr>
          <a:xfrm>
            <a:off x="0" y="962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solidFill>
                  <a:srgbClr val="C00000"/>
                </a:solidFill>
                <a:cs typeface="Arial" panose="020B0604020202020204" pitchFamily="34" charset="0"/>
              </a:rPr>
              <a:t>НАЦИОНАЛЕН ВОЕНЕН УНИВЕРСИТЕТ „ВАСИЛ ЛЕВСКИ“</a:t>
            </a:r>
            <a:endParaRPr lang="en-GB" sz="2800" dirty="0">
              <a:solidFill>
                <a:srgbClr val="C00000"/>
              </a:solidFill>
            </a:endParaRPr>
          </a:p>
        </p:txBody>
      </p:sp>
      <p:pic>
        <p:nvPicPr>
          <p:cNvPr id="7" name="Picture 12" descr="1_Samo_Za_Videoto">
            <a:extLst>
              <a:ext uri="{FF2B5EF4-FFF2-40B4-BE49-F238E27FC236}">
                <a16:creationId xmlns:a16="http://schemas.microsoft.com/office/drawing/2014/main" id="{23C2CAF0-7424-49FE-A8ED-D22BA4CD8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31" y="1485273"/>
            <a:ext cx="4615131" cy="308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2641D12-E561-49A4-8D12-BB5172E9F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837" y="1485272"/>
            <a:ext cx="4615131" cy="308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90403D8-A63F-496A-87AB-BC443E3D0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 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C2FFC26-7515-4554-8849-14718E53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28107986-9639-708B-D6DA-E90F4FCB85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162" y="1609579"/>
            <a:ext cx="2305675" cy="2837754"/>
          </a:xfrm>
          <a:prstGeom prst="rect">
            <a:avLst/>
          </a:prstGeom>
        </p:spPr>
      </p:pic>
      <p:sp>
        <p:nvSpPr>
          <p:cNvPr id="8" name="Правоъгълник 7"/>
          <p:cNvSpPr/>
          <p:nvPr/>
        </p:nvSpPr>
        <p:spPr>
          <a:xfrm>
            <a:off x="940230" y="4962044"/>
            <a:ext cx="10311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bg-BG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ЕВОЛЮЦИЯ НА СЪВРЕМЕННИТЕ КОНФЛИКТИ И ВЪЗДЕЙСТВИЕТО ИМ ВЪРХУ ОБЩЕСТВОТО</a:t>
            </a:r>
            <a:endParaRPr lang="bg-BG" altLang="en-US" sz="28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7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08760-0B8E-C808-7EF8-729B64D0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FE110F55-5464-F43E-4AF5-B022371D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3AFAF1C1-A527-8B5D-CCC5-EF8AB897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67DA4E-FC45-7939-3849-A24338C02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12" y="1474619"/>
            <a:ext cx="387998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FF0000"/>
                </a:solidFill>
                <a:latin typeface="+mn-lt"/>
              </a:rPr>
              <a:t>Асиметрични конфликти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FF0000"/>
                </a:solidFill>
                <a:latin typeface="+mn-lt"/>
              </a:rPr>
              <a:t>Виетнамска война;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FF0000"/>
                </a:solidFill>
                <a:latin typeface="+mn-lt"/>
              </a:rPr>
              <a:t>Конфликт араби - Израел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1A291259-2E12-8CF6-3DD6-D824D41ED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858" y="868788"/>
            <a:ext cx="6044733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Хибридни и асиметрични конфликти</a:t>
            </a:r>
            <a:r>
              <a:rPr lang="bg-BG" dirty="0"/>
              <a:t>.</a:t>
            </a: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621D92F5-F1EB-BB99-A631-411D90F83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558" y="1510714"/>
            <a:ext cx="3430221" cy="2559992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075244B2-8A91-F127-D5D0-5E0C12090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297" y="1510713"/>
            <a:ext cx="3314425" cy="255999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898B9271-559D-8DFB-885D-024FA11B6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417" y="4182619"/>
            <a:ext cx="4512845" cy="206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00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8D6D-60C1-321B-07CA-368844811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FAB3C8AF-3E6F-1719-B54E-7CDE34080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D6E6E22C-208E-351C-7D0D-9320AB57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FE8840-67C5-9C17-D755-19CEAE6EC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12" y="1905505"/>
            <a:ext cx="387998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FF0000"/>
                </a:solidFill>
                <a:latin typeface="+mn-lt"/>
              </a:rPr>
              <a:t>Хибридни заплахи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FF0000"/>
                </a:solidFill>
                <a:latin typeface="+mn-lt"/>
              </a:rPr>
              <a:t>Конфликт Русия – Украйна – 2014 г.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A858437B-96F5-A036-E3B1-3878DEDC7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858" y="868788"/>
            <a:ext cx="6044733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Хибридни и асиметрични конфликти</a:t>
            </a:r>
            <a:r>
              <a:rPr lang="bg-BG" dirty="0"/>
              <a:t>.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09F53CF9-0AF6-9A4F-84EB-AB9B04458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715" y="1747450"/>
            <a:ext cx="3879988" cy="2367350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87E5E401-82A9-254D-E793-DECE0DBE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703" y="2343197"/>
            <a:ext cx="4604751" cy="30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96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051E2-FE8C-D78C-BBF6-0EBEEC094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FF9CD003-B771-BEDB-388B-7639AC7E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7B4C97EA-474F-17E2-2A47-319FBE1D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9969488C-4ABE-F6EC-6FF7-BDC6474D4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544" y="868788"/>
            <a:ext cx="5617372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Конфликти в киберпространството</a:t>
            </a:r>
            <a:endParaRPr lang="bg-BG" dirty="0"/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9BF9F913-3EFC-9DB9-26D0-7A06B72AE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544" y="1873534"/>
            <a:ext cx="6969846" cy="369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8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8D6CE-A02B-3FB1-D4ED-68D4CF61F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E6BA6906-D5FD-2D64-8CCC-DCE0F4B7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BC5C947C-63D3-5BD9-4A5A-A18D2A28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5D1CB3A5-321A-0065-B528-E77B72609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544" y="868788"/>
            <a:ext cx="5617372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Конфликти в киберпространството</a:t>
            </a:r>
            <a:endParaRPr lang="bg-BG" dirty="0"/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35843465-3B9F-821A-742A-4A484BA3F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279" y="1673135"/>
            <a:ext cx="8225441" cy="417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8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57A167A7-4975-0E78-3354-726C3DA1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60DF4D94-E222-5D3C-3D71-5947A9BAD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95800" y="1278955"/>
            <a:ext cx="8229600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/>
              <a:t>ЗАКЛЮЧЕНИЕ</a:t>
            </a:r>
            <a:br>
              <a:rPr lang="bg-BG" dirty="0"/>
            </a:br>
            <a:endParaRPr lang="bg-BG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1850455"/>
            <a:ext cx="11970327" cy="41845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altLang="bg-BG" sz="3000" b="1" dirty="0"/>
              <a:t>		</a:t>
            </a:r>
            <a:r>
              <a:rPr lang="bg-BG" dirty="0"/>
              <a:t>Характерът на войните и конфликтите в съвременния свят се изменя бързо Класическите военни сблъсъци между държавите вече са в историята, като в днешно време хибридните, асиметричните и информационните конфликти, които са все по-чести. Войната вече не се води само с оръжия на бойното поле. Днес се използват кибератаки, дезинформация, икономически натиск и различни форми на влияние върху обществото. Границите между мир и война стават все по-размити, а участниците не винаги са ясно разпознаваеми. Съвременните конфликти не засягат само армията и държавата. Те имат отражение върху ежедневието на хората, икономиката, сигурността и общественото доверие. Дезинформацията може да създаде страх, объркване и разделение между гражданите. Социалните мрежи и интернет могат да бъдат използвани като оръжие. Фалшивите новини се разпространяват бързо и могат да влияят на това как хората възприемат събитията и вземат решения.</a:t>
            </a:r>
          </a:p>
          <a:p>
            <a:pPr algn="just"/>
            <a:endParaRPr lang="bg-BG" altLang="bg-BG" sz="3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2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0C3B-D0BE-ED03-6AFE-1005B25D1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53B93CB6-BC0B-F504-8CEB-F36953217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1C935F6B-8EEF-1F54-12D8-6B174E513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EFF4C7A-0A56-6C9B-287E-3D36F2B13478}"/>
              </a:ext>
            </a:extLst>
          </p:cNvPr>
          <p:cNvSpPr txBox="1">
            <a:spLocks/>
          </p:cNvSpPr>
          <p:nvPr/>
        </p:nvSpPr>
        <p:spPr>
          <a:xfrm>
            <a:off x="4495800" y="1278955"/>
            <a:ext cx="8229600" cy="1143000"/>
          </a:xfrm>
          <a:prstGeom prst="rect">
            <a:avLst/>
          </a:prstGeom>
        </p:spPr>
        <p:txBody>
          <a:bodyPr rtlCol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/>
              <a:t>ЗАКЛЮЧЕНИЕ</a:t>
            </a:r>
            <a:br>
              <a:rPr lang="bg-BG" dirty="0"/>
            </a:br>
            <a:endParaRPr lang="bg-BG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E24012-CD9C-9AED-5789-E15CB901DD69}"/>
              </a:ext>
            </a:extLst>
          </p:cNvPr>
          <p:cNvSpPr txBox="1">
            <a:spLocks/>
          </p:cNvSpPr>
          <p:nvPr/>
        </p:nvSpPr>
        <p:spPr>
          <a:xfrm>
            <a:off x="0" y="1850455"/>
            <a:ext cx="11970327" cy="41845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bg-BG" altLang="bg-BG" sz="3000" b="1" dirty="0"/>
              <a:t>		</a:t>
            </a:r>
            <a:r>
              <a:rPr lang="bg-BG" dirty="0"/>
              <a:t>Те имат отражение върху ежедневието на хората, икономиката, сигурността и общественото доверие. Дезинформацията може да създаде страх, объркване и разделение между гражданите. Социалните мрежи и интернет могат да бъдат използвани като оръжие. Фалшивите новини се разпространяват бързо и могат да влияят на това как хората възприемат събитията и вземат решения.</a:t>
            </a:r>
          </a:p>
          <a:p>
            <a:pPr marL="0" indent="0" algn="just">
              <a:buNone/>
            </a:pPr>
            <a:endParaRPr lang="bg-BG" altLang="bg-BG" sz="3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72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6B541-11EC-4C09-A941-93A44648C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4166"/>
            <a:ext cx="3581400" cy="365125"/>
          </a:xfrm>
        </p:spPr>
        <p:txBody>
          <a:bodyPr/>
          <a:lstStyle/>
          <a:p>
            <a:fld id="{309220AF-99D2-4088-BF11-A2536404386D}" type="slidenum">
              <a:rPr lang="en-GB" sz="1400" b="1" smtClean="0">
                <a:solidFill>
                  <a:schemeClr val="tx1"/>
                </a:solidFill>
              </a:rPr>
              <a:pPr/>
              <a:t>16</a:t>
            </a:fld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BBA5497-EA3B-4F4F-AF1A-1E1D0CE55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 Некласифицирана информация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F0801-9984-4F30-89C9-0D2E68212825}"/>
              </a:ext>
            </a:extLst>
          </p:cNvPr>
          <p:cNvSpPr txBox="1"/>
          <p:nvPr/>
        </p:nvSpPr>
        <p:spPr>
          <a:xfrm>
            <a:off x="3173130" y="5605215"/>
            <a:ext cx="584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bg-BG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ЗА ВНИМАНИЕТО!</a:t>
            </a:r>
            <a:endParaRPr kumimoji="0" lang="bg-BG" sz="2800" b="1" i="0" u="none" strike="noStrike" kern="1200" cap="none" spc="0" normalizeH="0" baseline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62BED8CF-092C-13FA-43D1-6E2C443187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5"/>
          <a:stretch/>
        </p:blipFill>
        <p:spPr>
          <a:xfrm>
            <a:off x="588879" y="951471"/>
            <a:ext cx="3847197" cy="465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57E62DCA-4C83-D3A4-306E-A0FFA0C06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431" y="1191728"/>
            <a:ext cx="4752955" cy="4141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694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9656" y="2599047"/>
            <a:ext cx="12032343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712788" algn="ctr" eaLnBrk="1" hangingPunct="1"/>
            <a:r>
              <a:rPr lang="bg-BG" altLang="bg-BG" sz="2800" b="1" dirty="0">
                <a:latin typeface="+mn-lt"/>
                <a:cs typeface="Arial" panose="020B0604020202020204" pitchFamily="34" charset="0"/>
              </a:rPr>
              <a:t>Развитие и </a:t>
            </a:r>
            <a:r>
              <a:rPr lang="bg-BG" altLang="bg-BG" sz="2800" b="1" dirty="0" err="1">
                <a:latin typeface="+mn-lt"/>
                <a:cs typeface="Arial" panose="020B0604020202020204" pitchFamily="34" charset="0"/>
              </a:rPr>
              <a:t>динамизиране</a:t>
            </a:r>
            <a:r>
              <a:rPr lang="bg-BG" altLang="bg-BG" sz="2800" b="1" dirty="0">
                <a:latin typeface="+mn-lt"/>
                <a:cs typeface="Arial" panose="020B0604020202020204" pitchFamily="34" charset="0"/>
              </a:rPr>
              <a:t> на конфликтите във времето.</a:t>
            </a:r>
          </a:p>
          <a:p>
            <a:pPr indent="712788" algn="just" eaLnBrk="1" hangingPunct="1"/>
            <a:endParaRPr lang="bg-BG" altLang="en-US" sz="2800" b="1" dirty="0">
              <a:cs typeface="Arial" panose="020B0604020202020204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bg-BG" sz="2800" b="1" dirty="0">
                <a:solidFill>
                  <a:srgbClr val="00B0F0"/>
                </a:solidFill>
              </a:rPr>
              <a:t> </a:t>
            </a:r>
            <a:r>
              <a:rPr lang="bg-BG" sz="2800" b="1" dirty="0">
                <a:solidFill>
                  <a:srgbClr val="00B0F0"/>
                </a:solidFill>
                <a:latin typeface="+mn-lt"/>
              </a:rPr>
              <a:t>Какво е конфликт?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bg-BG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Какво е въоръжен конфликт?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bg-BG" sz="2800" b="1" dirty="0">
                <a:solidFill>
                  <a:srgbClr val="00B050"/>
                </a:solidFill>
                <a:latin typeface="+mn-lt"/>
              </a:rPr>
              <a:t> Какво е военен конфликт (война)? 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F352E8A9-E434-65C0-CE9E-CDD3A52F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245" y="952441"/>
            <a:ext cx="1058431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-BG" altLang="bg-BG" sz="28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УВОД</a:t>
            </a:r>
          </a:p>
        </p:txBody>
      </p:sp>
    </p:spTree>
    <p:extLst>
      <p:ext uri="{BB962C8B-B14F-4D97-AF65-F5344CB8AC3E}">
        <p14:creationId xmlns:p14="http://schemas.microsoft.com/office/powerpoint/2010/main" val="331695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D1E21-0F19-3A0B-002D-B477B6F94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3DE82FA6-5F34-A056-4B46-9EF08FD37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C39C70A-6D3E-E48E-6450-2B5E287C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890EE4-F416-DB67-5B1C-348F9B1BB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57" y="1737272"/>
            <a:ext cx="308887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Първи документирани конфликти в историята.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bg-BG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Войните в Древността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bg-BG" sz="2800" b="1" dirty="0">
                <a:solidFill>
                  <a:srgbClr val="00B050"/>
                </a:solidFill>
                <a:latin typeface="+mn-lt"/>
              </a:rPr>
              <a:t> Египет, Древна Гърция, Персия, Рим, Картаген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801C7E8C-CB42-AFAE-4FD2-24DD59E52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690" y="952441"/>
            <a:ext cx="7689541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indent="712788" algn="ctr"/>
            <a:r>
              <a:rPr lang="bg-BG" altLang="bg-BG" sz="2800" b="1" dirty="0">
                <a:cs typeface="Arial" panose="020B0604020202020204" pitchFamily="34" charset="0"/>
              </a:rPr>
              <a:t>Историческа ретроспекция на конфликтите</a:t>
            </a:r>
            <a:endParaRPr lang="bg-BG" altLang="en-US" sz="2800" b="1" dirty="0">
              <a:cs typeface="Arial" panose="020B0604020202020204" pitchFamily="34" charset="0"/>
            </a:endParaRP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34095FAE-70DB-D913-1E34-3B81F77A1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687" y="1559882"/>
            <a:ext cx="3953546" cy="2621373"/>
          </a:xfrm>
          <a:prstGeom prst="rect">
            <a:avLst/>
          </a:prstGeom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0FB8736-E393-E8E8-46EF-13C618A69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415" y="4181255"/>
            <a:ext cx="5060119" cy="2097206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D4261176-0020-C4CF-E3DD-6433E46BF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2604" y="1559882"/>
            <a:ext cx="3680828" cy="263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46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0454A-85C8-DB68-186C-A78FEC0E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954FE6B2-E5E8-12D7-644E-10AD6FA8A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022C3E49-4384-E12D-22CB-08F8B1AC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2A9596-7175-CA7D-AC80-8B3AD4335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96" y="1963625"/>
            <a:ext cx="3088870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Средновековие: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Развитие на класическите армии;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Нови тактики;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Ново въоръжение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449CED7D-ED17-C8BB-FFD7-86B2505D4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690" y="952441"/>
            <a:ext cx="7689541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indent="712788" algn="ctr"/>
            <a:r>
              <a:rPr lang="bg-BG" altLang="bg-BG" sz="2800" b="1" dirty="0">
                <a:cs typeface="Arial" panose="020B0604020202020204" pitchFamily="34" charset="0"/>
              </a:rPr>
              <a:t>Историческа ретроспекция на конфликтите</a:t>
            </a:r>
            <a:endParaRPr lang="bg-BG" altLang="en-US" sz="2800" b="1" dirty="0">
              <a:cs typeface="Arial" panose="020B0604020202020204" pitchFamily="34" charset="0"/>
            </a:endParaRP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AD5BA1CA-7AA0-F306-B313-54111B8A8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527" y="1610990"/>
            <a:ext cx="3874168" cy="2490537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6F5A55B9-412D-BC85-87FE-C245CE25C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8999" y="1610989"/>
            <a:ext cx="3581400" cy="2463327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516D81E3-2233-B5BB-B7F3-1EBCEF35E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953" y="4135718"/>
            <a:ext cx="4932091" cy="225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1A8D0-ACEB-2856-1CC2-FE562FBF5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BA85C266-5879-9E21-3F09-62AD17DC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EEABB690-F4BA-E0DF-2192-3108A7D11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5C109C-952D-2602-E96E-EC0678F43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96" y="1101854"/>
            <a:ext cx="3088870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Новото време 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Внедряване на барута и развитие на огнестрелното оръжие и артилерия;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Нови тактики;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Създават се родовете войски;</a:t>
            </a: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9C763F9B-E5C2-B9B5-6912-71E78784A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690" y="952441"/>
            <a:ext cx="7689541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indent="712788" algn="ctr"/>
            <a:r>
              <a:rPr lang="bg-BG" altLang="bg-BG" sz="2800" b="1" dirty="0">
                <a:cs typeface="Arial" panose="020B0604020202020204" pitchFamily="34" charset="0"/>
              </a:rPr>
              <a:t>Историческа ретроспекция на конфликтите</a:t>
            </a:r>
            <a:endParaRPr lang="bg-BG" altLang="en-US" sz="2800" b="1" dirty="0">
              <a:cs typeface="Arial" panose="020B0604020202020204" pitchFamily="34" charset="0"/>
            </a:endParaRP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6788307B-0032-87F5-F49A-A1868FF94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599" y="1518523"/>
            <a:ext cx="3252537" cy="2419350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60BFCA0F-D978-E1D0-CBA6-DD5340473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499" y="1518523"/>
            <a:ext cx="4212515" cy="2419350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5FC4B1E7-907D-C227-DD5B-2EEDF2305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872" y="4033145"/>
            <a:ext cx="4338475" cy="22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54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BEC75-CF1E-1677-338C-22647779E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823F5C2D-5DE5-9481-83E4-6C861C239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2CFDB711-F440-6083-37A2-E41C45CF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9A9420-025B-DE2E-40FF-A29947A5B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96" y="1101857"/>
            <a:ext cx="3088870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Новото време 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Войните се пренасят и на други континенти;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Започват първите хибридни действия, особено през 19-ти век</a:t>
            </a: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249252F7-9C04-A1DF-89B3-21D811D56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690" y="952441"/>
            <a:ext cx="7689541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indent="712788" algn="ctr"/>
            <a:r>
              <a:rPr lang="bg-BG" altLang="bg-BG" sz="2800" b="1" dirty="0">
                <a:cs typeface="Arial" panose="020B0604020202020204" pitchFamily="34" charset="0"/>
              </a:rPr>
              <a:t>Историческа ретроспекция на конфликтите</a:t>
            </a:r>
            <a:endParaRPr lang="bg-BG" altLang="en-US" sz="2800" b="1" dirty="0">
              <a:cs typeface="Arial" panose="020B0604020202020204" pitchFamily="34" charset="0"/>
            </a:endParaRP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8EEC6107-380F-33BE-2D71-D416583D4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870" y="1625077"/>
            <a:ext cx="4256171" cy="2652614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925CC30C-18BF-70BB-54E4-D714119CA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8504" y="2356573"/>
            <a:ext cx="4649052" cy="309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3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2657A-B509-C857-9CB2-797EBD266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70F3B086-EB85-5CE9-004D-7CF87FA7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3944392E-73E0-CF0C-DBF1-6974556D7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FD61B9-A796-FBC1-F842-5F7B45ABC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96" y="1556945"/>
            <a:ext cx="4634882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Първи опити за хибридни и асиметрични действия 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Развитие на информационното осигуряване – телеграф, радиоапарати;</a:t>
            </a:r>
          </a:p>
          <a:p>
            <a:pPr marL="457200" indent="-457200" eaLnBrk="1" hangingPunct="1">
              <a:buFontTx/>
              <a:buChar char="-"/>
            </a:pPr>
            <a:r>
              <a:rPr lang="bg-BG" sz="2800" b="1" dirty="0">
                <a:solidFill>
                  <a:srgbClr val="00B0F0"/>
                </a:solidFill>
                <a:latin typeface="+mn-lt"/>
              </a:rPr>
              <a:t>Търсене на начини за възпиране на постоянния информационен поток – средства за РЕБ</a:t>
            </a: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977CC180-325F-DB67-5C7C-0C0D246F0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38" y="868788"/>
            <a:ext cx="9997160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От класическа война към новите форми на военни конфликти</a:t>
            </a:r>
            <a:r>
              <a:rPr lang="bg-BG" dirty="0"/>
              <a:t>.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ED0C4D2-CD04-F1F7-3A45-833C36101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967" y="1646313"/>
            <a:ext cx="2506579" cy="3346792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0DA68A03-F0D1-07E1-30FD-C8A6B1CF7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525" y="1646313"/>
            <a:ext cx="3816517" cy="334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59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FB12E-3A56-78FC-33A2-222519006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64B5E629-6714-8E44-F6E0-049E7A7F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E52FF3FB-510F-22F8-0771-E99804623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BC958B-DC41-5E8E-244C-8ACC0E64E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12" y="1767007"/>
            <a:ext cx="4634882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00B0F0"/>
                </a:solidFill>
                <a:latin typeface="+mn-lt"/>
              </a:rPr>
              <a:t>Дезинформационни кампании през ПСВ, ВСВ и Студената война </a:t>
            </a: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9E5C19B5-E61B-F001-6022-F76BD47B1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38" y="868788"/>
            <a:ext cx="9997160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От класическа война към новите форми на военни конфликти</a:t>
            </a:r>
            <a:r>
              <a:rPr lang="bg-BG" dirty="0"/>
              <a:t>.</a:t>
            </a: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20D5744A-0145-51B4-8F67-77BAFA74F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558" y="1627476"/>
            <a:ext cx="4761389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54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121F-3E5A-D69B-EF69-1385D39C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E1B0ED61-93A2-69C4-1131-D65B8663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6B3F288-F704-F801-2015-A12C1ABB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D81529-18BC-010C-49C7-88A4C2168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12" y="1982451"/>
            <a:ext cx="4634882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0325" eaLnBrk="1" hangingPunct="1"/>
            <a:r>
              <a:rPr lang="bg-BG" sz="2800" b="1" dirty="0">
                <a:solidFill>
                  <a:srgbClr val="FF0000"/>
                </a:solidFill>
                <a:latin typeface="+mn-lt"/>
              </a:rPr>
              <a:t>Преход „От окопа към лаптопа“ </a:t>
            </a:r>
          </a:p>
          <a:p>
            <a:pPr indent="712788" algn="just" eaLnBrk="1" hangingPunct="1"/>
            <a:endParaRPr lang="bg-BG" altLang="en-US" dirty="0"/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058076B8-9ED9-5C14-20FE-064343495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38" y="868788"/>
            <a:ext cx="9997160" cy="523220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0" algn="ctr"/>
            <a:r>
              <a:rPr lang="bg-BG" sz="2800" b="1" dirty="0"/>
              <a:t>От класическа война към новите форми на военни конфликти</a:t>
            </a:r>
            <a:r>
              <a:rPr lang="bg-BG" dirty="0"/>
              <a:t>.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E1AF54C8-FD82-7A05-A33F-DDD40AC46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518" y="1639742"/>
            <a:ext cx="7345280" cy="446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95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11936</TotalTime>
  <Words>637</Words>
  <Application>Microsoft Office PowerPoint</Application>
  <PresentationFormat>Широк екран</PresentationFormat>
  <Paragraphs>95</Paragraphs>
  <Slides>16</Slides>
  <Notes>14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20" baseType="lpstr">
      <vt:lpstr>Arial</vt:lpstr>
      <vt:lpstr>Calibri</vt:lpstr>
      <vt:lpstr>Monotype Corsiva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на началника на НВУ „Васил Левски“ за състоянието и перспективите за развитие на университета</dc:title>
  <dc:creator>Nikolay Urumov</dc:creator>
  <cp:lastModifiedBy>Nayden Yordanov</cp:lastModifiedBy>
  <cp:revision>967</cp:revision>
  <cp:lastPrinted>2023-03-07T15:23:43Z</cp:lastPrinted>
  <dcterms:created xsi:type="dcterms:W3CDTF">2019-12-29T08:06:21Z</dcterms:created>
  <dcterms:modified xsi:type="dcterms:W3CDTF">2026-05-28T22:25:17Z</dcterms:modified>
</cp:coreProperties>
</file>