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588" r:id="rId2"/>
    <p:sldId id="651" r:id="rId3"/>
    <p:sldId id="678" r:id="rId4"/>
    <p:sldId id="652" r:id="rId5"/>
    <p:sldId id="679" r:id="rId6"/>
    <p:sldId id="662" r:id="rId7"/>
    <p:sldId id="680" r:id="rId8"/>
    <p:sldId id="681" r:id="rId9"/>
    <p:sldId id="682" r:id="rId10"/>
    <p:sldId id="683" r:id="rId11"/>
    <p:sldId id="660" r:id="rId12"/>
    <p:sldId id="671" r:id="rId13"/>
    <p:sldId id="672" r:id="rId14"/>
    <p:sldId id="677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2DE"/>
    <a:srgbClr val="FF33CC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5332" autoAdjust="0"/>
  </p:normalViewPr>
  <p:slideViewPr>
    <p:cSldViewPr snapToGrid="0">
      <p:cViewPr varScale="1">
        <p:scale>
          <a:sx n="84" d="100"/>
          <a:sy n="84" d="100"/>
        </p:scale>
        <p:origin x="59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36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967DE-49A7-443D-BCF0-4566DA094BB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F722C-C92F-4A0B-800C-A3D71103E1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803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592EF85-B08C-4109-9BD7-A3E9449467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52636"/>
            <a:ext cx="3581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2EEC062B-8402-47F7-A6CD-F82F5D6AFE17}" type="datetime1">
              <a:rPr lang="bg-BG" smtClean="0"/>
              <a:t>28.04.2026 г.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06C1207-88DB-465D-9133-CD1E55965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ru-RU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D8A9181-671C-4915-B292-4367A8CFA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309220AF-99D2-4088-BF11-A2536404386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47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1314A215-DE77-4AC0-8FCB-1D1CD4FFA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52636"/>
            <a:ext cx="3581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4C3C6D43-6E0F-49BE-B03B-940F17E21D92}" type="datetime1">
              <a:rPr lang="bg-BG" smtClean="0"/>
              <a:t>28.04.2026 г.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D274B0C-C0C1-479C-BFCF-8B8854996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ru-RU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7882860-BAC2-4DAF-A259-3A07E43D4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309220AF-99D2-4088-BF11-A2536404386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3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09B58756-84CA-4FCC-A301-B77EE68A1E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52636"/>
            <a:ext cx="3581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A64C468B-8CF3-4285-8E12-75B555337786}" type="datetime1">
              <a:rPr lang="bg-BG" smtClean="0"/>
              <a:t>28.04.2026 г.</a:t>
            </a:fld>
            <a:endParaRPr lang="en-GB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3687148-6518-4E31-B535-904305F4C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bg-BG" dirty="0"/>
              <a:t>Национален военен университет „Васил Левски“</a:t>
            </a:r>
            <a:endParaRPr lang="aa-ET" dirty="0"/>
          </a:p>
          <a:p>
            <a:r>
              <a:rPr lang="bg-BG" dirty="0"/>
              <a:t>Некласифицирана информация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D972420-1AE6-4A0C-A233-C8AEE7989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309220AF-99D2-4088-BF11-A2536404386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24F0A116-FCC9-4DB6-8469-68771FA8D1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1634150" y="63500"/>
            <a:ext cx="482824" cy="612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E88B19-6333-496D-AF84-0485E6A29A40}"/>
              </a:ext>
            </a:extLst>
          </p:cNvPr>
          <p:cNvCxnSpPr/>
          <p:nvPr userDrawn="1"/>
        </p:nvCxnSpPr>
        <p:spPr>
          <a:xfrm>
            <a:off x="88488" y="806243"/>
            <a:ext cx="12024000" cy="0"/>
          </a:xfrm>
          <a:prstGeom prst="line">
            <a:avLst/>
          </a:prstGeom>
          <a:ln w="63500" cmpd="tri">
            <a:solidFill>
              <a:srgbClr val="FF000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E552451-8381-40F4-A4B8-1A15D4032D71}"/>
              </a:ext>
            </a:extLst>
          </p:cNvPr>
          <p:cNvCxnSpPr/>
          <p:nvPr userDrawn="1"/>
        </p:nvCxnSpPr>
        <p:spPr>
          <a:xfrm>
            <a:off x="84000" y="6334452"/>
            <a:ext cx="12024000" cy="0"/>
          </a:xfrm>
          <a:prstGeom prst="line">
            <a:avLst/>
          </a:prstGeom>
          <a:ln w="63500" cmpd="tri">
            <a:solidFill>
              <a:srgbClr val="FF000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599CFC9-D9C8-4254-8864-B427D7D1C0E6}"/>
              </a:ext>
            </a:extLst>
          </p:cNvPr>
          <p:cNvCxnSpPr>
            <a:cxnSpLocks/>
          </p:cNvCxnSpPr>
          <p:nvPr userDrawn="1"/>
        </p:nvCxnSpPr>
        <p:spPr>
          <a:xfrm>
            <a:off x="4038600" y="6645709"/>
            <a:ext cx="41148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>
            <a:extLst>
              <a:ext uri="{FF2B5EF4-FFF2-40B4-BE49-F238E27FC236}">
                <a16:creationId xmlns:a16="http://schemas.microsoft.com/office/drawing/2014/main" id="{BBF4E25D-0FDB-4F56-A762-E24AF973DA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687" y="476466"/>
            <a:ext cx="1182374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924B04A-413B-40A5-9430-462B87E1437A}"/>
              </a:ext>
            </a:extLst>
          </p:cNvPr>
          <p:cNvSpPr txBox="1"/>
          <p:nvPr userDrawn="1"/>
        </p:nvSpPr>
        <p:spPr>
          <a:xfrm>
            <a:off x="4447148" y="340856"/>
            <a:ext cx="5885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0" i="1" dirty="0">
                <a:latin typeface="Monotype Corsiva" panose="03010101010201010101" pitchFamily="66" charset="0"/>
                <a:cs typeface="Arabic Typesetting" panose="020B0604020202020204" pitchFamily="66" charset="-78"/>
              </a:rPr>
              <a:t>Времето е в нас и ние сме във времето</a:t>
            </a:r>
            <a:r>
              <a:rPr lang="aa-ET" sz="2800" b="0" i="1" dirty="0">
                <a:latin typeface="Monotype Corsiva" panose="03010101010201010101" pitchFamily="66" charset="0"/>
                <a:cs typeface="Arabic Typesetting" panose="020B0604020202020204" pitchFamily="66" charset="-78"/>
              </a:rPr>
              <a:t>...</a:t>
            </a:r>
            <a:endParaRPr lang="en-GB" sz="2800" b="0" i="1" dirty="0">
              <a:latin typeface="Monotype Corsiva" panose="03010101010201010101" pitchFamily="66" charset="0"/>
              <a:cs typeface="Arabic Typesetting" panose="020B0604020202020204" pitchFamily="66" charset="-78"/>
            </a:endParaRPr>
          </a:p>
        </p:txBody>
      </p:sp>
      <p:pic>
        <p:nvPicPr>
          <p:cNvPr id="26" name="Picture 25" descr="A picture containing drawing, box, room&#10;&#10;Description automatically generated">
            <a:extLst>
              <a:ext uri="{FF2B5EF4-FFF2-40B4-BE49-F238E27FC236}">
                <a16:creationId xmlns:a16="http://schemas.microsoft.com/office/drawing/2014/main" id="{B73C1D33-7C05-4B74-A179-892D501FA62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03" y="63500"/>
            <a:ext cx="725586" cy="612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2977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web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6A173A18-447B-4431-BF93-8DD1800CE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4166"/>
            <a:ext cx="3581400" cy="365125"/>
          </a:xfrm>
        </p:spPr>
        <p:txBody>
          <a:bodyPr/>
          <a:lstStyle/>
          <a:p>
            <a:fld id="{338B996C-55A3-421E-A98A-91F1D2B91FEA}" type="datetime1">
              <a:rPr lang="bg-BG" sz="1400" b="1" smtClean="0">
                <a:solidFill>
                  <a:schemeClr val="tx1"/>
                </a:solidFill>
              </a:rPr>
              <a:t>28.04.2026 г.</a:t>
            </a:fld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C2FFC26-7515-4554-8849-14718E531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84166"/>
            <a:ext cx="3581400" cy="365125"/>
          </a:xfrm>
        </p:spPr>
        <p:txBody>
          <a:bodyPr/>
          <a:lstStyle/>
          <a:p>
            <a:fld id="{309220AF-99D2-4088-BF11-A2536404386D}" type="slidenum">
              <a:rPr lang="en-GB" sz="1400" b="1" smtClean="0">
                <a:solidFill>
                  <a:schemeClr val="tx1"/>
                </a:solidFill>
              </a:rPr>
              <a:t>1</a:t>
            </a:fld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890403D8-A63F-496A-87AB-BC443E3D0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/>
              <a:t> университет „Васил Левски“ Некласифицирана информация</a:t>
            </a:r>
            <a:endParaRPr lang="bg-BG" dirty="0"/>
          </a:p>
        </p:txBody>
      </p:sp>
      <p:pic>
        <p:nvPicPr>
          <p:cNvPr id="7" name="Картина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48281"/>
            <a:ext cx="91440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36626"/>
            <a:ext cx="121920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Текстово поле 2"/>
          <p:cNvSpPr txBox="1"/>
          <p:nvPr/>
        </p:nvSpPr>
        <p:spPr>
          <a:xfrm>
            <a:off x="223736" y="5603399"/>
            <a:ext cx="119682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bg-BG" sz="2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ВОЕННИЯ ИНСТРУМЕНТ КАТО ЕЛЕМЕНТ НА НАЦИОНАЛНАТА МОЩ – ПРИНЦИПИ И ПРИЛАГАНЕ</a:t>
            </a:r>
            <a:endParaRPr lang="bg-BG" altLang="bg-BG" sz="22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476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6D43-6E0F-49BE-B03B-940F17E21D92}" type="datetime1">
              <a:rPr lang="bg-BG" smtClean="0"/>
              <a:t>28.04.2026 г.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481301" y="1082200"/>
            <a:ext cx="32294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bg-BG" sz="2800" b="1" dirty="0" smtClean="0">
                <a:solidFill>
                  <a:srgbClr val="FF0000"/>
                </a:solidFill>
              </a:rPr>
              <a:t>Военен инструмент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47619" y="1787401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Военен инструмент </a:t>
            </a:r>
            <a:r>
              <a:rPr lang="ru-RU" sz="2400" dirty="0"/>
              <a:t>– прилага се за защита на териториалната цялост, суверенитета и независимостта на Република България. Военният инструмент се възприема като най-директното и значимо проявление на националната мощ за защита от външни заплахи. Той се отъждествява с прилагането на военна мощ за постигане на националните цели. </a:t>
            </a:r>
            <a:endParaRPr lang="bg-BG" sz="2400" dirty="0"/>
          </a:p>
        </p:txBody>
      </p:sp>
      <p:pic>
        <p:nvPicPr>
          <p:cNvPr id="2052" name="Picture 4" descr="Предават командването на българската армия на НА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62" y="1881852"/>
            <a:ext cx="3909546" cy="400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740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259A0E-587D-4A7C-8DFF-2236184FC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F2381-9F06-4446-A602-2B440B53026D}" type="datetime1">
              <a:rPr lang="bg-BG" smtClean="0">
                <a:solidFill>
                  <a:prstClr val="black"/>
                </a:solidFill>
              </a:rPr>
              <a:pPr/>
              <a:t>28.04.2026 г.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E085FA-A3F7-4818-9383-30A622A3D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>
                <a:solidFill>
                  <a:prstClr val="black"/>
                </a:solidFill>
              </a:rPr>
              <a:pPr/>
              <a:t>11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Контейнер за съдържание 2">
            <a:extLst>
              <a:ext uri="{FF2B5EF4-FFF2-40B4-BE49-F238E27FC236}">
                <a16:creationId xmlns:a16="http://schemas.microsoft.com/office/drawing/2014/main" id="{86041C47-33C8-4539-B884-A74B9FE45424}"/>
              </a:ext>
            </a:extLst>
          </p:cNvPr>
          <p:cNvSpPr txBox="1">
            <a:spLocks/>
          </p:cNvSpPr>
          <p:nvPr/>
        </p:nvSpPr>
        <p:spPr>
          <a:xfrm>
            <a:off x="325120" y="4074161"/>
            <a:ext cx="11541760" cy="20828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endParaRPr lang="bg-BG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D31EBB-F283-43F4-B249-D1FFE5E7A905}"/>
              </a:ext>
            </a:extLst>
          </p:cNvPr>
          <p:cNvSpPr txBox="1"/>
          <p:nvPr/>
        </p:nvSpPr>
        <p:spPr>
          <a:xfrm>
            <a:off x="325120" y="955499"/>
            <a:ext cx="11669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</a:rPr>
              <a:t> Принципи за прилагане на военния инструмент </a:t>
            </a:r>
            <a:endParaRPr lang="en-GB" sz="2800" b="1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502BA16-1108-448B-9164-93CDC34C4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ru-RU">
                <a:solidFill>
                  <a:prstClr val="black"/>
                </a:solidFill>
              </a:rPr>
              <a:t>Национален военен университет „Васил Левски“ Некласифицирана информация</a:t>
            </a:r>
            <a:endParaRPr lang="bg-BG" dirty="0">
              <a:solidFill>
                <a:prstClr val="black"/>
              </a:solidFill>
            </a:endParaRPr>
          </a:p>
        </p:txBody>
      </p:sp>
      <p:pic>
        <p:nvPicPr>
          <p:cNvPr id="6146" name="Picture 2" descr="В деня на храбростта: Българската армия на 62-о място в света - Flashne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570" y="1955259"/>
            <a:ext cx="4182893" cy="4089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200934" y="1889461"/>
            <a:ext cx="6104043" cy="41549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2400" dirty="0"/>
              <a:t>Политическа </a:t>
            </a:r>
            <a:r>
              <a:rPr lang="bg-BG" sz="2400" dirty="0" smtClean="0"/>
              <a:t>целесъобразност;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2400" dirty="0"/>
              <a:t>Стратегическа съгласуваност и </a:t>
            </a:r>
            <a:r>
              <a:rPr lang="bg-BG" sz="2400" dirty="0" smtClean="0"/>
              <a:t>интеграция;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/>
              <a:t>Поддържане на висок боен </a:t>
            </a:r>
            <a:r>
              <a:rPr lang="ru-RU" sz="2400" dirty="0" smtClean="0"/>
              <a:t>дух;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2400" dirty="0"/>
              <a:t>Готовност за офанзивни </a:t>
            </a:r>
            <a:r>
              <a:rPr lang="bg-BG" sz="2400" dirty="0" smtClean="0"/>
              <a:t>действия;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2400" dirty="0"/>
              <a:t>Концентрация на </a:t>
            </a:r>
            <a:r>
              <a:rPr lang="bg-BG" sz="2400" dirty="0" smtClean="0"/>
              <a:t>ефекти;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2400" dirty="0"/>
              <a:t>Икономия на </a:t>
            </a:r>
            <a:r>
              <a:rPr lang="bg-BG" sz="2400" dirty="0" smtClean="0"/>
              <a:t>усилия;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2400" dirty="0" smtClean="0"/>
              <a:t>Сигурност;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2400" dirty="0" smtClean="0"/>
              <a:t>Изненада;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2400" dirty="0"/>
              <a:t>Гъвкавост и </a:t>
            </a:r>
            <a:r>
              <a:rPr lang="bg-BG" sz="2400" dirty="0" smtClean="0"/>
              <a:t>адаптивност;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2400" dirty="0" smtClean="0"/>
              <a:t>Устойчивост;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2400" dirty="0" smtClean="0"/>
              <a:t>Легитимност.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403804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6D43-6E0F-49BE-B03B-940F17E21D92}" type="datetime1">
              <a:rPr lang="bg-BG" smtClean="0"/>
              <a:t>28.04.2026 г.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031131" y="1503165"/>
            <a:ext cx="106420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Мисия „Принос към националната сигурност в мирно време“ </a:t>
            </a:r>
            <a:endParaRPr lang="en-US" sz="2000" b="1" dirty="0" smtClean="0"/>
          </a:p>
          <a:p>
            <a:pPr algn="ctr"/>
            <a:endParaRPr lang="en-US" sz="2000" b="1" dirty="0" smtClean="0"/>
          </a:p>
          <a:p>
            <a:r>
              <a:rPr lang="ru-RU" sz="2000" dirty="0" smtClean="0"/>
              <a:t>По </a:t>
            </a:r>
            <a:r>
              <a:rPr lang="ru-RU" sz="2000" dirty="0"/>
              <a:t>мисия „Принос към националната сигурност в мирно време“ въоръжените сили се използват за подпомагане и допълване действията на другите национални институции, като изпълняват следните дейности: 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/>
              <a:t>наблюдение </a:t>
            </a:r>
            <a:r>
              <a:rPr lang="ru-RU" sz="2000" dirty="0"/>
              <a:t>и ранно предупреждение за потенциални рискове и заплахи</a:t>
            </a:r>
            <a:r>
              <a:rPr lang="ru-RU" sz="2000" dirty="0" smtClean="0"/>
              <a:t>;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/>
              <a:t>охрана </a:t>
            </a:r>
            <a:r>
              <a:rPr lang="ru-RU" sz="2000" dirty="0"/>
              <a:t>на въздушното пространство и контрол на въздухоплаването и корабоплаването</a:t>
            </a:r>
            <a:r>
              <a:rPr lang="ru-RU" sz="2000" dirty="0" smtClean="0"/>
              <a:t>;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/>
              <a:t>участие </a:t>
            </a:r>
            <a:r>
              <a:rPr lang="ru-RU" sz="2000" dirty="0"/>
              <a:t>в защитата на стратегически обекти и на обекти и системи от критичната инфраструктура на страната</a:t>
            </a:r>
            <a:r>
              <a:rPr lang="ru-RU" sz="2000" dirty="0" smtClean="0"/>
              <a:t>;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/>
              <a:t>провеждане </a:t>
            </a:r>
            <a:r>
              <a:rPr lang="ru-RU" sz="2000" dirty="0"/>
              <a:t>на специални операции за противодействие на тероризма и преодоляване на последиците от тероризъм</a:t>
            </a:r>
            <a:r>
              <a:rPr lang="ru-RU" sz="2000" dirty="0" smtClean="0"/>
              <a:t>;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/>
              <a:t>участие </a:t>
            </a:r>
            <a:r>
              <a:rPr lang="ru-RU" sz="2000" dirty="0"/>
              <a:t>в операции по овладяване на миграционни кризи и охрана на държавната граница</a:t>
            </a:r>
            <a:r>
              <a:rPr lang="ru-RU" sz="2000" dirty="0" smtClean="0"/>
              <a:t>;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567602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6D43-6E0F-49BE-B03B-940F17E21D92}" type="datetime1">
              <a:rPr lang="bg-BG" smtClean="0"/>
              <a:t>28.04.2026 г.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972766" y="1309488"/>
            <a:ext cx="105545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/>
              <a:t>превантивна </a:t>
            </a:r>
            <a:r>
              <a:rPr lang="ru-RU" sz="2000" dirty="0"/>
              <a:t>и непосредствена защита на населението и провеждане на спасителни и неотложни аварийно-възстановителни работи;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/>
              <a:t>неутрализиране </a:t>
            </a:r>
            <a:r>
              <a:rPr lang="ru-RU" sz="2000" dirty="0"/>
              <a:t>на невзривени боеприпаси;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/>
              <a:t>оказване </a:t>
            </a:r>
            <a:r>
              <a:rPr lang="ru-RU" sz="2000" dirty="0"/>
              <a:t>на хуманитарна помощ</a:t>
            </a:r>
            <a:r>
              <a:rPr lang="ru-RU" sz="2000" dirty="0" smtClean="0"/>
              <a:t>;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/>
              <a:t>спасителни </a:t>
            </a:r>
            <a:r>
              <a:rPr lang="ru-RU" sz="2000" dirty="0"/>
              <a:t>и евакуационни дейности на територията и в морските пространства на страната и извън нея</a:t>
            </a:r>
            <a:r>
              <a:rPr lang="ru-RU" sz="2000" dirty="0" smtClean="0"/>
              <a:t>;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/>
              <a:t>при </a:t>
            </a:r>
            <a:r>
              <a:rPr lang="ru-RU" sz="2000" dirty="0"/>
              <a:t>необходимост – подпомагане на други държавни институции и органи на местната власт. </a:t>
            </a:r>
            <a:endParaRPr lang="bg-BG" sz="2000" dirty="0"/>
          </a:p>
        </p:txBody>
      </p:sp>
      <p:pic>
        <p:nvPicPr>
          <p:cNvPr id="12290" name="Picture 2" descr="И в епидемията армията изпънява мисията си за принос към националната  сигурност в мирно време | Otbrana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119" y="3864033"/>
            <a:ext cx="5437762" cy="225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249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6D43-6E0F-49BE-B03B-940F17E21D92}" type="datetime1">
              <a:rPr lang="bg-BG" smtClean="0"/>
              <a:t>28.04.2026 г.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793439" y="2370909"/>
            <a:ext cx="6410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 smtClean="0">
                <a:solidFill>
                  <a:srgbClr val="FF0000"/>
                </a:solidFill>
              </a:rPr>
              <a:t>Благодаря за вниманието!!!</a:t>
            </a:r>
            <a:endParaRPr lang="bg-BG" sz="4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5423" y="3256451"/>
            <a:ext cx="6189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dirty="0" smtClean="0">
                <a:solidFill>
                  <a:srgbClr val="FF0000"/>
                </a:solidFill>
              </a:rPr>
              <a:t>ВЪПРОСИ???</a:t>
            </a:r>
            <a:endParaRPr lang="bg-BG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404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D5C494-53AA-4913-AD94-AE89CF087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33D84-CEF5-4462-AFC6-A754838894E0}" type="datetime1">
              <a:rPr lang="bg-BG" smtClean="0">
                <a:solidFill>
                  <a:prstClr val="black"/>
                </a:solidFill>
              </a:rPr>
              <a:pPr/>
              <a:t>28.04.2026 г.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DFBB6-F922-4A60-8743-200B23440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3B0077-9865-4C35-9EAB-4D1515D0E0EE}"/>
              </a:ext>
            </a:extLst>
          </p:cNvPr>
          <p:cNvSpPr txBox="1"/>
          <p:nvPr/>
        </p:nvSpPr>
        <p:spPr>
          <a:xfrm>
            <a:off x="3151762" y="1794766"/>
            <a:ext cx="8685071" cy="4013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71450" algn="just">
              <a:spcBef>
                <a:spcPct val="10000"/>
              </a:spcBef>
              <a:defRPr/>
            </a:pPr>
            <a:r>
              <a:rPr lang="ru-RU" sz="2800" dirty="0"/>
              <a:t>Националните цели и интереси са основа за формиране на политики, които се реализират посредством стратегии. </a:t>
            </a:r>
            <a:endParaRPr lang="ru-RU" sz="2800" dirty="0" smtClean="0"/>
          </a:p>
          <a:p>
            <a:pPr indent="171450" algn="just">
              <a:spcBef>
                <a:spcPct val="10000"/>
              </a:spcBef>
              <a:defRPr/>
            </a:pPr>
            <a:r>
              <a:rPr lang="ru-RU" sz="2800" dirty="0" smtClean="0"/>
              <a:t>Какво </a:t>
            </a:r>
            <a:r>
              <a:rPr lang="ru-RU" sz="2800" dirty="0"/>
              <a:t>представлява политиката? Политиката е изявление на намерение и решителност за действие, а стратегията обединява определените политически цели (какво трябва да се постигне) с начините (как да се постигне) и средствата (необходимите ресурси) за тяхното постигане. </a:t>
            </a:r>
            <a:endParaRPr lang="bg-BG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5855E-E308-462B-80BE-2E0357904F83}"/>
              </a:ext>
            </a:extLst>
          </p:cNvPr>
          <p:cNvSpPr txBox="1"/>
          <p:nvPr/>
        </p:nvSpPr>
        <p:spPr>
          <a:xfrm>
            <a:off x="0" y="9398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bg-BG" sz="2800" b="1" dirty="0" smtClean="0">
                <a:solidFill>
                  <a:srgbClr val="C00000"/>
                </a:solidFill>
              </a:rPr>
              <a:t>Увод</a:t>
            </a:r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5D84C91-1AA0-4B67-A45E-FC3CDC013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ru-RU">
                <a:solidFill>
                  <a:prstClr val="black"/>
                </a:solidFill>
              </a:rPr>
              <a:t>Национален военен университет „Васил Левски“ Некласифицирана информация</a:t>
            </a:r>
            <a:endParaRPr lang="bg-BG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63" y="2748015"/>
            <a:ext cx="233362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4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6D43-6E0F-49BE-B03B-940F17E21D92}" type="datetime1">
              <a:rPr lang="bg-BG" smtClean="0"/>
              <a:t>28.04.2026 г.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626609" y="1007850"/>
            <a:ext cx="938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bg-BG" sz="2800" b="1" dirty="0">
                <a:solidFill>
                  <a:srgbClr val="C00000"/>
                </a:solidFill>
              </a:rPr>
              <a:t>Увод</a:t>
            </a:r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4876" y="2306968"/>
            <a:ext cx="812259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Политиката и стратегията са взаимно зависими, тъй като посочените политически цели може да бъдат постигнати само чрез прилагане на адекватна стратегия, а изпълнението на стратегията зависи от определянето на постижими цели, наличието на твърда политическа воля за действие и осигуряването на необходимите ресурси. </a:t>
            </a:r>
            <a:endParaRPr lang="bg-BG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34" y="1612208"/>
            <a:ext cx="3508442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02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1F92B3-5E12-D112-98FB-CAB54A9A8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6D43-6E0F-49BE-B03B-940F17E21D92}" type="datetime1">
              <a:rPr lang="bg-BG" smtClean="0">
                <a:solidFill>
                  <a:prstClr val="black"/>
                </a:solidFill>
              </a:rPr>
              <a:pPr/>
              <a:t>28.04.2026 г.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F89AFA-DE8A-5E0B-2E1E-4B6D0EBFD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/>
                </a:solidFill>
              </a:rPr>
              <a:t>Национален военен университет „Васил Левски“ Некласифицирана информация</a:t>
            </a:r>
            <a:endParaRPr lang="bg-BG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EB7A6-9591-454B-CC12-1EC7C04D0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>
                <a:solidFill>
                  <a:prstClr val="black"/>
                </a:solidFill>
              </a:rPr>
              <a:pPr/>
              <a:t>4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17D8CD-A939-F41A-ECF7-E0DD5BDBB49B}"/>
              </a:ext>
            </a:extLst>
          </p:cNvPr>
          <p:cNvSpPr txBox="1"/>
          <p:nvPr/>
        </p:nvSpPr>
        <p:spPr>
          <a:xfrm>
            <a:off x="0" y="100405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bg-BG" sz="2800" b="1" dirty="0">
                <a:solidFill>
                  <a:srgbClr val="C00000"/>
                </a:solidFill>
              </a:rPr>
              <a:t>Ефективна стратегия </a:t>
            </a:r>
            <a:endParaRPr lang="en-GB" sz="6000" b="1" dirty="0">
              <a:solidFill>
                <a:srgbClr val="0070C0"/>
              </a:solidFill>
            </a:endParaRPr>
          </a:p>
        </p:txBody>
      </p:sp>
      <p:sp>
        <p:nvSpPr>
          <p:cNvPr id="6" name="Правоъгълник 5"/>
          <p:cNvSpPr/>
          <p:nvPr/>
        </p:nvSpPr>
        <p:spPr>
          <a:xfrm>
            <a:off x="235760" y="1643974"/>
            <a:ext cx="575648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</a:pPr>
            <a:r>
              <a:rPr lang="bg-BG" sz="2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ru-RU" sz="2400" dirty="0" smtClean="0"/>
              <a:t>Основното </a:t>
            </a:r>
            <a:r>
              <a:rPr lang="ru-RU" sz="2400" dirty="0"/>
              <a:t>предназначение на стратегията е да опише начина за постигане на зададените цели. Предвид сложността на международните отношения и повишаващите се рискове за сигурността на Република България, на нейните съюзници и партньори, наличието на изпълнима и ефективна стратегия за справяне с тези предизвикателства е критично важно.</a:t>
            </a:r>
            <a:r>
              <a:rPr lang="bg-BG" sz="2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lang="bg-BG" sz="2000" b="1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57" y="1760707"/>
            <a:ext cx="3364071" cy="18385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669" y="3973392"/>
            <a:ext cx="4143983" cy="205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40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6D43-6E0F-49BE-B03B-940F17E21D92}" type="datetime1">
              <a:rPr lang="bg-BG" smtClean="0"/>
              <a:t>28.04.2026 г.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629094" y="1124582"/>
            <a:ext cx="29338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bg-BG" sz="2800" b="1" dirty="0" smtClean="0">
                <a:solidFill>
                  <a:srgbClr val="C00000"/>
                </a:solidFill>
              </a:rPr>
              <a:t>Национална мощ</a:t>
            </a:r>
            <a:endParaRPr lang="en-GB" sz="6000" b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1336" y="2311437"/>
            <a:ext cx="81712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Защитата на суверенитета и националните интереси е стратегическата цел на отбранителната политика на Република България. Способността за постигане на националните цели и интереси зависи от мощта, която държавата може да генерира и приложи. Националната мощ се формира от потенциала на инструментите на мощта и способността на държавното ръководство за целевата му реализация към постигане на националните интереси в условията на стратегическа надпревара. </a:t>
            </a:r>
            <a:endParaRPr lang="bg-BG" sz="2400" dirty="0"/>
          </a:p>
        </p:txBody>
      </p:sp>
      <p:pic>
        <p:nvPicPr>
          <p:cNvPr id="7" name="Picture 6" descr="https://www.mod.bg/images/Logo_of_Ministry_of_Defense_of_Bulgaria_zna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93" y="2455171"/>
            <a:ext cx="22669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685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8C313-0C2D-4F6E-B990-3799E9E5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4166"/>
            <a:ext cx="3581400" cy="365125"/>
          </a:xfrm>
        </p:spPr>
        <p:txBody>
          <a:bodyPr/>
          <a:lstStyle/>
          <a:p>
            <a:pPr>
              <a:defRPr/>
            </a:pPr>
            <a:fld id="{84C4472A-A5BF-4E28-BB2F-10CED59B76C3}" type="datetime1">
              <a:rPr lang="bg-BG" smtClean="0">
                <a:solidFill>
                  <a:prstClr val="black"/>
                </a:solidFill>
              </a:rPr>
              <a:pPr>
                <a:defRPr/>
              </a:pPr>
              <a:t>28.04.2026 г.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5CA55-7350-4540-B5B6-97795C8A5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84166"/>
            <a:ext cx="3581400" cy="365125"/>
          </a:xfrm>
        </p:spPr>
        <p:txBody>
          <a:bodyPr/>
          <a:lstStyle/>
          <a:p>
            <a:pPr>
              <a:defRPr/>
            </a:pPr>
            <a:fld id="{309220AF-99D2-4088-BF11-A2536404386D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486F20-58EE-4F37-A2B2-FF5DB54AA75C}"/>
              </a:ext>
            </a:extLst>
          </p:cNvPr>
          <p:cNvSpPr txBox="1"/>
          <p:nvPr/>
        </p:nvSpPr>
        <p:spPr>
          <a:xfrm>
            <a:off x="0" y="9398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</a:rPr>
              <a:t>Инструменти на националната мощ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4794E94C-3C5D-4D20-B9A9-DFACDA322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ru-RU">
                <a:solidFill>
                  <a:prstClr val="black"/>
                </a:solidFill>
              </a:rPr>
              <a:t>Национален военен университет „Васил Левски“ Некласифицирана информация</a:t>
            </a:r>
            <a:endParaRPr lang="bg-BG" dirty="0">
              <a:solidFill>
                <a:prstClr val="black"/>
              </a:solidFill>
            </a:endParaRPr>
          </a:p>
        </p:txBody>
      </p:sp>
      <p:pic>
        <p:nvPicPr>
          <p:cNvPr id="5122" name="Picture 2" descr="43. The Changing Character of Warfare: Takeaways for the Future – Mad  Scientist Laborato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2762655"/>
            <a:ext cx="3605111" cy="258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707286" y="3006777"/>
            <a:ext cx="27774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/>
              <a:t>Дипломатически;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/>
              <a:t>Информационен;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/>
              <a:t>Икономически;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/>
              <a:t>Военен. </a:t>
            </a:r>
            <a:endParaRPr lang="bg-BG" sz="24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123" y="2759114"/>
            <a:ext cx="4334065" cy="285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6D43-6E0F-49BE-B03B-940F17E21D92}" type="datetime1">
              <a:rPr lang="bg-BG" smtClean="0"/>
              <a:t>28.04.2026 г.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164596"/>
            <a:ext cx="3518898" cy="30735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18080" y="1046760"/>
            <a:ext cx="47558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bg-BG" sz="2800" b="1" dirty="0" smtClean="0">
                <a:solidFill>
                  <a:srgbClr val="FF0000"/>
                </a:solidFill>
              </a:rPr>
              <a:t>Дипломатически инструмент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7744" y="2164596"/>
            <a:ext cx="77156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Дипломатически инструмент </a:t>
            </a:r>
            <a:r>
              <a:rPr lang="ru-RU" sz="2400" dirty="0"/>
              <a:t>– използва средствата на дипломацията в международните отношения за постигане на националните интереси. Той има влияние при формиране на общественото мнение и при вземане на решения от оправомощени национални и международни органи. Дипломатическият инструмент има важна роля за обединяване на усилията на различните субекти в конкретен съюз за оказване на влияние върху опонента или за създаване на желани условия в средата на сигурност. 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3784091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6D43-6E0F-49BE-B03B-940F17E21D92}" type="datetime1">
              <a:rPr lang="bg-BG" smtClean="0"/>
              <a:t>28.04.2026 г.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02" y="2159361"/>
            <a:ext cx="3419298" cy="36867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26284" y="1082200"/>
            <a:ext cx="47394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bg-BG" sz="2800" b="1" dirty="0" smtClean="0">
                <a:solidFill>
                  <a:srgbClr val="FF0000"/>
                </a:solidFill>
              </a:rPr>
              <a:t>Информационен инструмент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39056" y="1958813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Информационен инструмент </a:t>
            </a:r>
            <a:r>
              <a:rPr lang="ru-RU" sz="2400" dirty="0"/>
              <a:t>– използва се за формиране и повлияване на възприятията, нагласите, поведението и решенията на вътрешни и външни целеви групи за постигане на националните интереси. Основното средство на информационния инструмент са координирано използване на политики, процеси и действия за постигане на специфични цели. 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2046482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6D43-6E0F-49BE-B03B-940F17E21D92}" type="datetime1">
              <a:rPr lang="bg-BG" smtClean="0"/>
              <a:t>28.04.2026 г.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891267" y="1082200"/>
            <a:ext cx="44094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bg-BG" sz="2800" b="1" dirty="0" smtClean="0">
                <a:solidFill>
                  <a:srgbClr val="FF0000"/>
                </a:solidFill>
              </a:rPr>
              <a:t>Икономически инструмент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България е трета в еврозоната по икономически растеж на годишна база -  News.b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813" y="1732975"/>
            <a:ext cx="5470187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52273" y="215773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Икономически инструмент </a:t>
            </a:r>
            <a:r>
              <a:rPr lang="ru-RU" sz="2400" dirty="0"/>
              <a:t>– развитието на икономическия потенциал е основа за сигурността, стабилността и просперитета на държавата. Той представлява способността на държавата да използва икономическите си ресурси, политики и взаимоотношения за постигане на стратегическите цели и за влияние върху международната среда или други държави. 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1416768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7136</TotalTime>
  <Words>846</Words>
  <Application>Microsoft Office PowerPoint</Application>
  <PresentationFormat>Widescreen</PresentationFormat>
  <Paragraphs>92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Arabic Typesetting</vt:lpstr>
      <vt:lpstr>Arial</vt:lpstr>
      <vt:lpstr>Calibri</vt:lpstr>
      <vt:lpstr>Monotype Corsiva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на началника на НВУ „Васил Левски“ за състоянието и перспективите за развитие на университета</dc:title>
  <dc:creator>Nikolay Urumov</dc:creator>
  <cp:lastModifiedBy>Hewlett-Packard Company</cp:lastModifiedBy>
  <cp:revision>277</cp:revision>
  <cp:lastPrinted>2024-02-20T07:28:49Z</cp:lastPrinted>
  <dcterms:created xsi:type="dcterms:W3CDTF">2019-12-29T08:06:21Z</dcterms:created>
  <dcterms:modified xsi:type="dcterms:W3CDTF">2026-04-28T07:42:34Z</dcterms:modified>
</cp:coreProperties>
</file>