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2" r:id="rId4"/>
    <p:sldId id="294" r:id="rId5"/>
    <p:sldId id="258" r:id="rId6"/>
    <p:sldId id="307" r:id="rId7"/>
    <p:sldId id="260" r:id="rId8"/>
    <p:sldId id="262" r:id="rId9"/>
    <p:sldId id="308" r:id="rId10"/>
    <p:sldId id="312" r:id="rId11"/>
    <p:sldId id="309" r:id="rId12"/>
    <p:sldId id="266" r:id="rId13"/>
    <p:sldId id="268" r:id="rId14"/>
    <p:sldId id="310" r:id="rId15"/>
    <p:sldId id="270" r:id="rId16"/>
    <p:sldId id="272" r:id="rId17"/>
    <p:sldId id="306" r:id="rId18"/>
    <p:sldId id="273" r:id="rId19"/>
    <p:sldId id="274" r:id="rId20"/>
    <p:sldId id="313" r:id="rId21"/>
    <p:sldId id="277" r:id="rId22"/>
    <p:sldId id="311" r:id="rId23"/>
    <p:sldId id="279" r:id="rId24"/>
    <p:sldId id="281" r:id="rId25"/>
    <p:sldId id="283" r:id="rId26"/>
    <p:sldId id="284" r:id="rId27"/>
    <p:sldId id="285" r:id="rId28"/>
    <p:sldId id="286" r:id="rId29"/>
    <p:sldId id="287" r:id="rId30"/>
    <p:sldId id="288" r:id="rId31"/>
    <p:sldId id="290" r:id="rId32"/>
    <p:sldId id="291" r:id="rId33"/>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D7FA95-C9CE-4C30-A7F1-D9357FB65DB0}" v="86" dt="2026-05-03T19:46:01.798"/>
  </p1510:revLst>
</p1510:revInfo>
</file>

<file path=ppt/tableStyles.xml><?xml version="1.0" encoding="utf-8"?>
<a:tblStyleLst xmlns:a="http://schemas.openxmlformats.org/drawingml/2006/main" def="{5C22544A-7EE6-4342-B048-85BDC9FD1C3A}">
  <a:tblStyle styleId="{5C22544A-7EE6-4342-B048-85BDC9FD1C3A}" styleName="Среден стил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ен сти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ъл стил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2" d="100"/>
          <a:sy n="82" d="100"/>
        </p:scale>
        <p:origin x="53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Заглавен слайд">
    <p:spTree>
      <p:nvGrpSpPr>
        <p:cNvPr id="1" name=""/>
        <p:cNvGrpSpPr/>
        <p:nvPr/>
      </p:nvGrpSpPr>
      <p:grpSpPr>
        <a:xfrm>
          <a:off x="0" y="0"/>
          <a:ext cx="0" cy="0"/>
          <a:chOff x="0" y="0"/>
          <a:chExt cx="0" cy="0"/>
        </a:xfrm>
      </p:grpSpPr>
      <p:sp>
        <p:nvSpPr>
          <p:cNvPr id="2" name="Заглавие 1"/>
          <p:cNvSpPr>
            <a:spLocks noGrp="1"/>
          </p:cNvSpPr>
          <p:nvPr>
            <p:ph type="ctrTitle"/>
          </p:nvPr>
        </p:nvSpPr>
        <p:spPr>
          <a:xfrm>
            <a:off x="1524000" y="1122363"/>
            <a:ext cx="9144000" cy="2387600"/>
          </a:xfrm>
        </p:spPr>
        <p:txBody>
          <a:bodyPr anchor="b"/>
          <a:lstStyle>
            <a:lvl1pPr algn="ctr">
              <a:defRPr sz="6000"/>
            </a:lvl1pPr>
          </a:lstStyle>
          <a:p>
            <a:r>
              <a:rPr lang="bg-BG"/>
              <a:t>Редакт. стил загл. образец</a:t>
            </a:r>
          </a:p>
        </p:txBody>
      </p:sp>
      <p:sp>
        <p:nvSpPr>
          <p:cNvPr id="3" name="Подзаглавие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bg-BG"/>
              <a:t>Щракнете за редакция стил подзагл. обр.</a:t>
            </a:r>
          </a:p>
        </p:txBody>
      </p:sp>
      <p:sp>
        <p:nvSpPr>
          <p:cNvPr id="4" name="Контейнер за дата 3"/>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3168234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Редакт. стил загл. образец</a:t>
            </a:r>
          </a:p>
        </p:txBody>
      </p:sp>
      <p:sp>
        <p:nvSpPr>
          <p:cNvPr id="3" name="Контейнер за вертикален текст 2"/>
          <p:cNvSpPr>
            <a:spLocks noGrp="1"/>
          </p:cNvSpPr>
          <p:nvPr>
            <p:ph type="body" orient="vert" idx="1"/>
          </p:nvPr>
        </p:nvSpPr>
        <p:spPr/>
        <p:txBody>
          <a:bodyPr vert="eaVert"/>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2611056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Вертикално заглавие 1"/>
          <p:cNvSpPr>
            <a:spLocks noGrp="1"/>
          </p:cNvSpPr>
          <p:nvPr>
            <p:ph type="title" orient="vert"/>
          </p:nvPr>
        </p:nvSpPr>
        <p:spPr>
          <a:xfrm>
            <a:off x="8724900" y="365125"/>
            <a:ext cx="2628900" cy="5811838"/>
          </a:xfrm>
        </p:spPr>
        <p:txBody>
          <a:bodyPr vert="eaVert"/>
          <a:lstStyle/>
          <a:p>
            <a:r>
              <a:rPr lang="bg-BG"/>
              <a:t>Редакт. стил загл. образец</a:t>
            </a:r>
          </a:p>
        </p:txBody>
      </p:sp>
      <p:sp>
        <p:nvSpPr>
          <p:cNvPr id="3" name="Контейнер за вертикален текст 2"/>
          <p:cNvSpPr>
            <a:spLocks noGrp="1"/>
          </p:cNvSpPr>
          <p:nvPr>
            <p:ph type="body" orient="vert" idx="1"/>
          </p:nvPr>
        </p:nvSpPr>
        <p:spPr>
          <a:xfrm>
            <a:off x="838200" y="365125"/>
            <a:ext cx="7734300" cy="5811838"/>
          </a:xfrm>
        </p:spPr>
        <p:txBody>
          <a:bodyPr vert="eaVert"/>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258710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Редакт. стил загл. образец</a:t>
            </a:r>
          </a:p>
        </p:txBody>
      </p:sp>
      <p:sp>
        <p:nvSpPr>
          <p:cNvPr id="3" name="Контейнер за съдържание 2"/>
          <p:cNvSpPr>
            <a:spLocks noGrp="1"/>
          </p:cNvSpPr>
          <p:nvPr>
            <p:ph idx="1"/>
          </p:nvPr>
        </p:nvSpPr>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20675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на секция">
    <p:spTree>
      <p:nvGrpSpPr>
        <p:cNvPr id="1" name=""/>
        <p:cNvGrpSpPr/>
        <p:nvPr/>
      </p:nvGrpSpPr>
      <p:grpSpPr>
        <a:xfrm>
          <a:off x="0" y="0"/>
          <a:ext cx="0" cy="0"/>
          <a:chOff x="0" y="0"/>
          <a:chExt cx="0" cy="0"/>
        </a:xfrm>
      </p:grpSpPr>
      <p:sp>
        <p:nvSpPr>
          <p:cNvPr id="2" name="Заглавие 1"/>
          <p:cNvSpPr>
            <a:spLocks noGrp="1"/>
          </p:cNvSpPr>
          <p:nvPr>
            <p:ph type="title"/>
          </p:nvPr>
        </p:nvSpPr>
        <p:spPr>
          <a:xfrm>
            <a:off x="831850" y="1709738"/>
            <a:ext cx="10515600" cy="2852737"/>
          </a:xfrm>
        </p:spPr>
        <p:txBody>
          <a:bodyPr anchor="b"/>
          <a:lstStyle>
            <a:lvl1pPr>
              <a:defRPr sz="6000"/>
            </a:lvl1pPr>
          </a:lstStyle>
          <a:p>
            <a:r>
              <a:rPr lang="bg-BG"/>
              <a:t>Редакт. стил загл. образец</a:t>
            </a:r>
          </a:p>
        </p:txBody>
      </p:sp>
      <p:sp>
        <p:nvSpPr>
          <p:cNvPr id="3" name="Текстов контейнер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bg-BG"/>
              <a:t>Щракнете, за да редактирате стиловете на текста в образеца</a:t>
            </a:r>
          </a:p>
        </p:txBody>
      </p:sp>
      <p:sp>
        <p:nvSpPr>
          <p:cNvPr id="4" name="Контейнер за дата 3"/>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1008347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Редакт. стил загл. образец</a:t>
            </a:r>
          </a:p>
        </p:txBody>
      </p:sp>
      <p:sp>
        <p:nvSpPr>
          <p:cNvPr id="3" name="Контейнер за съдържание 2"/>
          <p:cNvSpPr>
            <a:spLocks noGrp="1"/>
          </p:cNvSpPr>
          <p:nvPr>
            <p:ph sz="half" idx="1"/>
          </p:nvPr>
        </p:nvSpPr>
        <p:spPr>
          <a:xfrm>
            <a:off x="838200" y="1825625"/>
            <a:ext cx="5181600" cy="435133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p:cNvSpPr>
            <a:spLocks noGrp="1"/>
          </p:cNvSpPr>
          <p:nvPr>
            <p:ph sz="half" idx="2"/>
          </p:nvPr>
        </p:nvSpPr>
        <p:spPr>
          <a:xfrm>
            <a:off x="6172200" y="1825625"/>
            <a:ext cx="5181600" cy="435133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дата 4"/>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113866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лавие 1"/>
          <p:cNvSpPr>
            <a:spLocks noGrp="1"/>
          </p:cNvSpPr>
          <p:nvPr>
            <p:ph type="title"/>
          </p:nvPr>
        </p:nvSpPr>
        <p:spPr>
          <a:xfrm>
            <a:off x="839788" y="365125"/>
            <a:ext cx="10515600" cy="1325563"/>
          </a:xfrm>
        </p:spPr>
        <p:txBody>
          <a:bodyPr/>
          <a:lstStyle/>
          <a:p>
            <a:r>
              <a:rPr lang="bg-BG"/>
              <a:t>Редакт. стил загл. образец</a:t>
            </a:r>
          </a:p>
        </p:txBody>
      </p:sp>
      <p:sp>
        <p:nvSpPr>
          <p:cNvPr id="3" name="Текстов контейне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Щракнете, за да редактирате стиловете на текста в образеца</a:t>
            </a:r>
          </a:p>
        </p:txBody>
      </p:sp>
      <p:sp>
        <p:nvSpPr>
          <p:cNvPr id="4" name="Контейнер за съдържание 3"/>
          <p:cNvSpPr>
            <a:spLocks noGrp="1"/>
          </p:cNvSpPr>
          <p:nvPr>
            <p:ph sz="half" idx="2"/>
          </p:nvPr>
        </p:nvSpPr>
        <p:spPr>
          <a:xfrm>
            <a:off x="839788" y="2505075"/>
            <a:ext cx="5157787" cy="368458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Текстов контейне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Щракнете, за да редактирате стиловете на текста в образеца</a:t>
            </a:r>
          </a:p>
        </p:txBody>
      </p:sp>
      <p:sp>
        <p:nvSpPr>
          <p:cNvPr id="6" name="Контейнер за съдържание 5"/>
          <p:cNvSpPr>
            <a:spLocks noGrp="1"/>
          </p:cNvSpPr>
          <p:nvPr>
            <p:ph sz="quarter" idx="4"/>
          </p:nvPr>
        </p:nvSpPr>
        <p:spPr>
          <a:xfrm>
            <a:off x="6172200" y="2505075"/>
            <a:ext cx="5183188" cy="368458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8" name="Контейнер за долния колонтитул 7"/>
          <p:cNvSpPr>
            <a:spLocks noGrp="1"/>
          </p:cNvSpPr>
          <p:nvPr>
            <p:ph type="ftr" sz="quarter" idx="11"/>
          </p:nvPr>
        </p:nvSpPr>
        <p:spPr/>
        <p:txBody>
          <a:bodyPr/>
          <a:lstStyle/>
          <a:p>
            <a:endParaRPr lang="bg-BG"/>
          </a:p>
        </p:txBody>
      </p:sp>
      <p:sp>
        <p:nvSpPr>
          <p:cNvPr id="9" name="Контейнер за номер на слайда 8"/>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479854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Редакт. стил загл. образец</a:t>
            </a:r>
          </a:p>
        </p:txBody>
      </p:sp>
      <p:sp>
        <p:nvSpPr>
          <p:cNvPr id="3" name="Контейнер за дата 2"/>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4" name="Контейнер за долния колонтитул 3"/>
          <p:cNvSpPr>
            <a:spLocks noGrp="1"/>
          </p:cNvSpPr>
          <p:nvPr>
            <p:ph type="ftr" sz="quarter" idx="11"/>
          </p:nvPr>
        </p:nvSpPr>
        <p:spPr/>
        <p:txBody>
          <a:bodyPr/>
          <a:lstStyle/>
          <a:p>
            <a:endParaRPr lang="bg-BG"/>
          </a:p>
        </p:txBody>
      </p:sp>
      <p:sp>
        <p:nvSpPr>
          <p:cNvPr id="5" name="Контейнер за номер на слайда 4"/>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190798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Контейнер за дата 1"/>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3" name="Контейнер за долния колонтитул 2"/>
          <p:cNvSpPr>
            <a:spLocks noGrp="1"/>
          </p:cNvSpPr>
          <p:nvPr>
            <p:ph type="ftr" sz="quarter" idx="11"/>
          </p:nvPr>
        </p:nvSpPr>
        <p:spPr/>
        <p:txBody>
          <a:bodyPr/>
          <a:lstStyle/>
          <a:p>
            <a:endParaRPr lang="bg-BG"/>
          </a:p>
        </p:txBody>
      </p:sp>
      <p:sp>
        <p:nvSpPr>
          <p:cNvPr id="4" name="Контейнер за номер на слайда 3"/>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2923044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839788" y="457200"/>
            <a:ext cx="3932237" cy="1600200"/>
          </a:xfrm>
        </p:spPr>
        <p:txBody>
          <a:bodyPr anchor="b"/>
          <a:lstStyle>
            <a:lvl1pPr>
              <a:defRPr sz="3200"/>
            </a:lvl1pPr>
          </a:lstStyle>
          <a:p>
            <a:r>
              <a:rPr lang="bg-BG"/>
              <a:t>Редакт. стил загл. образец</a:t>
            </a:r>
          </a:p>
        </p:txBody>
      </p:sp>
      <p:sp>
        <p:nvSpPr>
          <p:cNvPr id="3" name="Контейнер за съдържание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Текстов контейне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g-BG"/>
              <a:t>Щракнете, за да редактирате стиловете на текста в образеца</a:t>
            </a:r>
          </a:p>
        </p:txBody>
      </p:sp>
      <p:sp>
        <p:nvSpPr>
          <p:cNvPr id="5" name="Контейнер за дата 4"/>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489530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Картина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839788" y="457200"/>
            <a:ext cx="3932237" cy="1600200"/>
          </a:xfrm>
        </p:spPr>
        <p:txBody>
          <a:bodyPr anchor="b"/>
          <a:lstStyle>
            <a:lvl1pPr>
              <a:defRPr sz="3200"/>
            </a:lvl1pPr>
          </a:lstStyle>
          <a:p>
            <a:r>
              <a:rPr lang="bg-BG"/>
              <a:t>Редакт. стил загл. образец</a:t>
            </a:r>
          </a:p>
        </p:txBody>
      </p:sp>
      <p:sp>
        <p:nvSpPr>
          <p:cNvPr id="3" name="Контейнер за картина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Текстов контейне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g-BG"/>
              <a:t>Щракнете, за да редактирате стиловете на текста в образеца</a:t>
            </a:r>
          </a:p>
        </p:txBody>
      </p:sp>
      <p:sp>
        <p:nvSpPr>
          <p:cNvPr id="5" name="Контейнер за дата 4"/>
          <p:cNvSpPr>
            <a:spLocks noGrp="1"/>
          </p:cNvSpPr>
          <p:nvPr>
            <p:ph type="dt" sz="half" idx="10"/>
          </p:nvPr>
        </p:nvSpPr>
        <p:spPr/>
        <p:txBody>
          <a:bodyPr/>
          <a:lstStyle/>
          <a:p>
            <a:fld id="{3E104224-5F53-4681-B114-4FDA2DEB297A}" type="datetimeFigureOut">
              <a:rPr lang="bg-BG" smtClean="0"/>
              <a:pPr/>
              <a:t>19.5.2026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9415E07B-6C49-45E8-9BB0-876BFAD0C1D8}" type="slidenum">
              <a:rPr lang="bg-BG" smtClean="0"/>
              <a:pPr/>
              <a:t>‹#›</a:t>
            </a:fld>
            <a:endParaRPr lang="bg-BG"/>
          </a:p>
        </p:txBody>
      </p:sp>
    </p:spTree>
    <p:extLst>
      <p:ext uri="{BB962C8B-B14F-4D97-AF65-F5344CB8AC3E}">
        <p14:creationId xmlns:p14="http://schemas.microsoft.com/office/powerpoint/2010/main" val="1187967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заглавие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bg-BG"/>
              <a:t>Редакт. стил загл. образец</a:t>
            </a:r>
          </a:p>
        </p:txBody>
      </p:sp>
      <p:sp>
        <p:nvSpPr>
          <p:cNvPr id="3" name="Текстов контейне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104224-5F53-4681-B114-4FDA2DEB297A}" type="datetimeFigureOut">
              <a:rPr lang="bg-BG" smtClean="0"/>
              <a:pPr/>
              <a:t>19.5.2026 г.</a:t>
            </a:fld>
            <a:endParaRPr lang="bg-BG"/>
          </a:p>
        </p:txBody>
      </p:sp>
      <p:sp>
        <p:nvSpPr>
          <p:cNvPr id="5" name="Контейнер за долния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bg-BG"/>
          </a:p>
        </p:txBody>
      </p:sp>
      <p:sp>
        <p:nvSpPr>
          <p:cNvPr id="6" name="Контейнер за номер н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15E07B-6C49-45E8-9BB0-876BFAD0C1D8}" type="slidenum">
              <a:rPr lang="bg-BG" smtClean="0"/>
              <a:pPr/>
              <a:t>‹#›</a:t>
            </a:fld>
            <a:endParaRPr lang="bg-BG"/>
          </a:p>
        </p:txBody>
      </p:sp>
    </p:spTree>
    <p:extLst>
      <p:ext uri="{BB962C8B-B14F-4D97-AF65-F5344CB8AC3E}">
        <p14:creationId xmlns:p14="http://schemas.microsoft.com/office/powerpoint/2010/main" val="3375334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3">
            <a:extLst>
              <a:ext uri="{FF2B5EF4-FFF2-40B4-BE49-F238E27FC236}">
                <a16:creationId xmlns:a16="http://schemas.microsoft.com/office/drawing/2014/main" id="{B5BBD435-22C5-4536-B08C-0D09A3359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25">
            <a:extLst>
              <a:ext uri="{FF2B5EF4-FFF2-40B4-BE49-F238E27FC236}">
                <a16:creationId xmlns:a16="http://schemas.microsoft.com/office/drawing/2014/main" id="{FAABB565-868B-4D5E-8A05-501FF7F3D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29760"/>
            <a:ext cx="12192000" cy="2435066"/>
          </a:xfrm>
          <a:custGeom>
            <a:avLst/>
            <a:gdLst>
              <a:gd name="connsiteX0" fmla="*/ 1479835 w 12192000"/>
              <a:gd name="connsiteY0" fmla="*/ 0 h 2693565"/>
              <a:gd name="connsiteX1" fmla="*/ 1511804 w 12192000"/>
              <a:gd name="connsiteY1" fmla="*/ 3644 h 2693565"/>
              <a:gd name="connsiteX2" fmla="*/ 1540872 w 12192000"/>
              <a:gd name="connsiteY2" fmla="*/ 15524 h 2693565"/>
              <a:gd name="connsiteX3" fmla="*/ 1540229 w 12192000"/>
              <a:gd name="connsiteY3" fmla="*/ 18447 h 2693565"/>
              <a:gd name="connsiteX4" fmla="*/ 1544831 w 12192000"/>
              <a:gd name="connsiteY4" fmla="*/ 20367 h 2693565"/>
              <a:gd name="connsiteX5" fmla="*/ 1549414 w 12192000"/>
              <a:gd name="connsiteY5" fmla="*/ 19016 h 2693565"/>
              <a:gd name="connsiteX6" fmla="*/ 1554920 w 12192000"/>
              <a:gd name="connsiteY6" fmla="*/ 21266 h 2693565"/>
              <a:gd name="connsiteX7" fmla="*/ 1570090 w 12192000"/>
              <a:gd name="connsiteY7" fmla="*/ 26625 h 2693565"/>
              <a:gd name="connsiteX8" fmla="*/ 1574449 w 12192000"/>
              <a:gd name="connsiteY8" fmla="*/ 33255 h 2693565"/>
              <a:gd name="connsiteX9" fmla="*/ 1634129 w 12192000"/>
              <a:gd name="connsiteY9" fmla="*/ 52786 h 2693565"/>
              <a:gd name="connsiteX10" fmla="*/ 1653408 w 12192000"/>
              <a:gd name="connsiteY10" fmla="*/ 50933 h 2693565"/>
              <a:gd name="connsiteX11" fmla="*/ 1673821 w 12192000"/>
              <a:gd name="connsiteY11" fmla="*/ 63320 h 2693565"/>
              <a:gd name="connsiteX12" fmla="*/ 1735578 w 12192000"/>
              <a:gd name="connsiteY12" fmla="*/ 74197 h 2693565"/>
              <a:gd name="connsiteX13" fmla="*/ 1803240 w 12192000"/>
              <a:gd name="connsiteY13" fmla="*/ 93803 h 2693565"/>
              <a:gd name="connsiteX14" fmla="*/ 1850407 w 12192000"/>
              <a:gd name="connsiteY14" fmla="*/ 112482 h 2693565"/>
              <a:gd name="connsiteX15" fmla="*/ 1981598 w 12192000"/>
              <a:gd name="connsiteY15" fmla="*/ 136278 h 2693565"/>
              <a:gd name="connsiteX16" fmla="*/ 2203718 w 12192000"/>
              <a:gd name="connsiteY16" fmla="*/ 165797 h 2693565"/>
              <a:gd name="connsiteX17" fmla="*/ 2249831 w 12192000"/>
              <a:gd name="connsiteY17" fmla="*/ 174273 h 2693565"/>
              <a:gd name="connsiteX18" fmla="*/ 2284800 w 12192000"/>
              <a:gd name="connsiteY18" fmla="*/ 190263 h 2693565"/>
              <a:gd name="connsiteX19" fmla="*/ 2288840 w 12192000"/>
              <a:gd name="connsiteY19" fmla="*/ 201561 h 2693565"/>
              <a:gd name="connsiteX20" fmla="*/ 2313454 w 12192000"/>
              <a:gd name="connsiteY20" fmla="*/ 207617 h 2693565"/>
              <a:gd name="connsiteX21" fmla="*/ 2319021 w 12192000"/>
              <a:gd name="connsiteY21" fmla="*/ 211049 h 2693565"/>
              <a:gd name="connsiteX22" fmla="*/ 2351943 w 12192000"/>
              <a:gd name="connsiteY22" fmla="*/ 228899 h 2693565"/>
              <a:gd name="connsiteX23" fmla="*/ 2446476 w 12192000"/>
              <a:gd name="connsiteY23" fmla="*/ 221823 h 2693565"/>
              <a:gd name="connsiteX24" fmla="*/ 2514466 w 12192000"/>
              <a:gd name="connsiteY24" fmla="*/ 225768 h 2693565"/>
              <a:gd name="connsiteX25" fmla="*/ 2519045 w 12192000"/>
              <a:gd name="connsiteY25" fmla="*/ 229167 h 2693565"/>
              <a:gd name="connsiteX26" fmla="*/ 2521518 w 12192000"/>
              <a:gd name="connsiteY26" fmla="*/ 236740 h 2693565"/>
              <a:gd name="connsiteX27" fmla="*/ 2532948 w 12192000"/>
              <a:gd name="connsiteY27" fmla="*/ 240920 h 2693565"/>
              <a:gd name="connsiteX28" fmla="*/ 2542831 w 12192000"/>
              <a:gd name="connsiteY28" fmla="*/ 250292 h 2693565"/>
              <a:gd name="connsiteX29" fmla="*/ 2951466 w 12192000"/>
              <a:gd name="connsiteY29" fmla="*/ 331735 h 2693565"/>
              <a:gd name="connsiteX30" fmla="*/ 3145677 w 12192000"/>
              <a:gd name="connsiteY30" fmla="*/ 312283 h 2693565"/>
              <a:gd name="connsiteX31" fmla="*/ 3221782 w 12192000"/>
              <a:gd name="connsiteY31" fmla="*/ 315740 h 2693565"/>
              <a:gd name="connsiteX32" fmla="*/ 3230913 w 12192000"/>
              <a:gd name="connsiteY32" fmla="*/ 323864 h 2693565"/>
              <a:gd name="connsiteX33" fmla="*/ 3343537 w 12192000"/>
              <a:gd name="connsiteY33" fmla="*/ 298906 h 2693565"/>
              <a:gd name="connsiteX34" fmla="*/ 3493591 w 12192000"/>
              <a:gd name="connsiteY34" fmla="*/ 322860 h 2693565"/>
              <a:gd name="connsiteX35" fmla="*/ 3604486 w 12192000"/>
              <a:gd name="connsiteY35" fmla="*/ 350634 h 2693565"/>
              <a:gd name="connsiteX36" fmla="*/ 3667668 w 12192000"/>
              <a:gd name="connsiteY36" fmla="*/ 362018 h 2693565"/>
              <a:gd name="connsiteX37" fmla="*/ 3712536 w 12192000"/>
              <a:gd name="connsiteY37" fmla="*/ 374952 h 2693565"/>
              <a:gd name="connsiteX38" fmla="*/ 3832709 w 12192000"/>
              <a:gd name="connsiteY38" fmla="*/ 382853 h 2693565"/>
              <a:gd name="connsiteX39" fmla="*/ 4034400 w 12192000"/>
              <a:gd name="connsiteY39" fmla="*/ 385496 h 2693565"/>
              <a:gd name="connsiteX40" fmla="*/ 4176121 w 12192000"/>
              <a:gd name="connsiteY40" fmla="*/ 430521 h 2693565"/>
              <a:gd name="connsiteX41" fmla="*/ 4258735 w 12192000"/>
              <a:gd name="connsiteY41" fmla="*/ 412077 h 2693565"/>
              <a:gd name="connsiteX42" fmla="*/ 4348797 w 12192000"/>
              <a:gd name="connsiteY42" fmla="*/ 428832 h 2693565"/>
              <a:gd name="connsiteX43" fmla="*/ 4707799 w 12192000"/>
              <a:gd name="connsiteY43" fmla="*/ 430789 h 2693565"/>
              <a:gd name="connsiteX44" fmla="*/ 4939895 w 12192000"/>
              <a:gd name="connsiteY44" fmla="*/ 425286 h 2693565"/>
              <a:gd name="connsiteX45" fmla="*/ 4972179 w 12192000"/>
              <a:gd name="connsiteY45" fmla="*/ 421596 h 2693565"/>
              <a:gd name="connsiteX46" fmla="*/ 4972746 w 12192000"/>
              <a:gd name="connsiteY46" fmla="*/ 418665 h 2693565"/>
              <a:gd name="connsiteX47" fmla="*/ 4977873 w 12192000"/>
              <a:gd name="connsiteY47" fmla="*/ 418043 h 2693565"/>
              <a:gd name="connsiteX48" fmla="*/ 4981666 w 12192000"/>
              <a:gd name="connsiteY48" fmla="*/ 420512 h 2693565"/>
              <a:gd name="connsiteX49" fmla="*/ 4987781 w 12192000"/>
              <a:gd name="connsiteY49" fmla="*/ 419813 h 2693565"/>
              <a:gd name="connsiteX50" fmla="*/ 5004292 w 12192000"/>
              <a:gd name="connsiteY50" fmla="*/ 418684 h 2693565"/>
              <a:gd name="connsiteX51" fmla="*/ 5011080 w 12192000"/>
              <a:gd name="connsiteY51" fmla="*/ 413543 h 2693565"/>
              <a:gd name="connsiteX52" fmla="*/ 5092908 w 12192000"/>
              <a:gd name="connsiteY52" fmla="*/ 417334 h 2693565"/>
              <a:gd name="connsiteX53" fmla="*/ 5117205 w 12192000"/>
              <a:gd name="connsiteY53" fmla="*/ 410915 h 2693565"/>
              <a:gd name="connsiteX54" fmla="*/ 5180020 w 12192000"/>
              <a:gd name="connsiteY54" fmla="*/ 416669 h 2693565"/>
              <a:gd name="connsiteX55" fmla="*/ 5251931 w 12192000"/>
              <a:gd name="connsiteY55" fmla="*/ 415698 h 2693565"/>
              <a:gd name="connsiteX56" fmla="*/ 5304075 w 12192000"/>
              <a:gd name="connsiteY56" fmla="*/ 410278 h 2693565"/>
              <a:gd name="connsiteX57" fmla="*/ 5437791 w 12192000"/>
              <a:gd name="connsiteY57" fmla="*/ 421851 h 2693565"/>
              <a:gd name="connsiteX58" fmla="*/ 5659855 w 12192000"/>
              <a:gd name="connsiteY58" fmla="*/ 451638 h 2693565"/>
              <a:gd name="connsiteX59" fmla="*/ 5706898 w 12192000"/>
              <a:gd name="connsiteY59" fmla="*/ 455600 h 2693565"/>
              <a:gd name="connsiteX60" fmla="*/ 5754782 w 12192000"/>
              <a:gd name="connsiteY60" fmla="*/ 439912 h 2693565"/>
              <a:gd name="connsiteX61" fmla="*/ 5780510 w 12192000"/>
              <a:gd name="connsiteY61" fmla="*/ 440576 h 2693565"/>
              <a:gd name="connsiteX62" fmla="*/ 5787158 w 12192000"/>
              <a:gd name="connsiteY62" fmla="*/ 438777 h 2693565"/>
              <a:gd name="connsiteX63" fmla="*/ 5825490 w 12192000"/>
              <a:gd name="connsiteY63" fmla="*/ 430438 h 2693565"/>
              <a:gd name="connsiteX64" fmla="*/ 5912104 w 12192000"/>
              <a:gd name="connsiteY64" fmla="*/ 461700 h 2693565"/>
              <a:gd name="connsiteX65" fmla="*/ 5978031 w 12192000"/>
              <a:gd name="connsiteY65" fmla="*/ 475635 h 2693565"/>
              <a:gd name="connsiteX66" fmla="*/ 5983729 w 12192000"/>
              <a:gd name="connsiteY66" fmla="*/ 473608 h 2693565"/>
              <a:gd name="connsiteX67" fmla="*/ 5989115 w 12192000"/>
              <a:gd name="connsiteY67" fmla="*/ 467085 h 2693565"/>
              <a:gd name="connsiteX68" fmla="*/ 6001610 w 12192000"/>
              <a:gd name="connsiteY68" fmla="*/ 466101 h 2693565"/>
              <a:gd name="connsiteX69" fmla="*/ 6014731 w 12192000"/>
              <a:gd name="connsiteY69" fmla="*/ 459798 h 2693565"/>
              <a:gd name="connsiteX70" fmla="*/ 6409381 w 12192000"/>
              <a:gd name="connsiteY70" fmla="*/ 515501 h 2693565"/>
              <a:gd name="connsiteX71" fmla="*/ 6487437 w 12192000"/>
              <a:gd name="connsiteY71" fmla="*/ 553647 h 2693565"/>
              <a:gd name="connsiteX72" fmla="*/ 6610142 w 12192000"/>
              <a:gd name="connsiteY72" fmla="*/ 557790 h 2693565"/>
              <a:gd name="connsiteX73" fmla="*/ 6683551 w 12192000"/>
              <a:gd name="connsiteY73" fmla="*/ 574296 h 2693565"/>
              <a:gd name="connsiteX74" fmla="*/ 6695459 w 12192000"/>
              <a:gd name="connsiteY74" fmla="*/ 568981 h 2693565"/>
              <a:gd name="connsiteX75" fmla="*/ 6792010 w 12192000"/>
              <a:gd name="connsiteY75" fmla="*/ 621866 h 2693565"/>
              <a:gd name="connsiteX76" fmla="*/ 6943635 w 12192000"/>
              <a:gd name="connsiteY76" fmla="*/ 638192 h 2693565"/>
              <a:gd name="connsiteX77" fmla="*/ 7059745 w 12192000"/>
              <a:gd name="connsiteY77" fmla="*/ 640725 h 2693565"/>
              <a:gd name="connsiteX78" fmla="*/ 7124112 w 12192000"/>
              <a:gd name="connsiteY78" fmla="*/ 646371 h 2693565"/>
              <a:gd name="connsiteX79" fmla="*/ 7171770 w 12192000"/>
              <a:gd name="connsiteY79" fmla="*/ 645791 h 2693565"/>
              <a:gd name="connsiteX80" fmla="*/ 7288670 w 12192000"/>
              <a:gd name="connsiteY80" fmla="*/ 669540 h 2693565"/>
              <a:gd name="connsiteX81" fmla="*/ 7480598 w 12192000"/>
              <a:gd name="connsiteY81" fmla="*/ 719452 h 2693565"/>
              <a:gd name="connsiteX82" fmla="*/ 7703580 w 12192000"/>
              <a:gd name="connsiteY82" fmla="*/ 752595 h 2693565"/>
              <a:gd name="connsiteX83" fmla="*/ 7795544 w 12192000"/>
              <a:gd name="connsiteY83" fmla="*/ 760142 h 2693565"/>
              <a:gd name="connsiteX84" fmla="*/ 8234397 w 12192000"/>
              <a:gd name="connsiteY84" fmla="*/ 817628 h 2693565"/>
              <a:gd name="connsiteX85" fmla="*/ 8335061 w 12192000"/>
              <a:gd name="connsiteY85" fmla="*/ 849146 h 2693565"/>
              <a:gd name="connsiteX86" fmla="*/ 8537578 w 12192000"/>
              <a:gd name="connsiteY86" fmla="*/ 956663 h 2693565"/>
              <a:gd name="connsiteX87" fmla="*/ 8796979 w 12192000"/>
              <a:gd name="connsiteY87" fmla="*/ 1002770 h 2693565"/>
              <a:gd name="connsiteX88" fmla="*/ 8813274 w 12192000"/>
              <a:gd name="connsiteY88" fmla="*/ 1021683 h 2693565"/>
              <a:gd name="connsiteX89" fmla="*/ 8817811 w 12192000"/>
              <a:gd name="connsiteY89" fmla="*/ 1024375 h 2693565"/>
              <a:gd name="connsiteX90" fmla="*/ 8819508 w 12192000"/>
              <a:gd name="connsiteY90" fmla="*/ 1023536 h 2693565"/>
              <a:gd name="connsiteX91" fmla="*/ 8844321 w 12192000"/>
              <a:gd name="connsiteY91" fmla="*/ 1022121 h 2693565"/>
              <a:gd name="connsiteX92" fmla="*/ 8901176 w 12192000"/>
              <a:gd name="connsiteY92" fmla="*/ 999714 h 2693565"/>
              <a:gd name="connsiteX93" fmla="*/ 8970456 w 12192000"/>
              <a:gd name="connsiteY93" fmla="*/ 971358 h 2693565"/>
              <a:gd name="connsiteX94" fmla="*/ 9021279 w 12192000"/>
              <a:gd name="connsiteY94" fmla="*/ 968334 h 2693565"/>
              <a:gd name="connsiteX95" fmla="*/ 9144634 w 12192000"/>
              <a:gd name="connsiteY95" fmla="*/ 945164 h 2693565"/>
              <a:gd name="connsiteX96" fmla="*/ 9224215 w 12192000"/>
              <a:gd name="connsiteY96" fmla="*/ 935769 h 2693565"/>
              <a:gd name="connsiteX97" fmla="*/ 9226449 w 12192000"/>
              <a:gd name="connsiteY97" fmla="*/ 935197 h 2693565"/>
              <a:gd name="connsiteX98" fmla="*/ 9242615 w 12192000"/>
              <a:gd name="connsiteY98" fmla="*/ 940365 h 2693565"/>
              <a:gd name="connsiteX99" fmla="*/ 9241484 w 12192000"/>
              <a:gd name="connsiteY99" fmla="*/ 947917 h 2693565"/>
              <a:gd name="connsiteX100" fmla="*/ 9255340 w 12192000"/>
              <a:gd name="connsiteY100" fmla="*/ 954591 h 2693565"/>
              <a:gd name="connsiteX101" fmla="*/ 9284189 w 12192000"/>
              <a:gd name="connsiteY101" fmla="*/ 954041 h 2693565"/>
              <a:gd name="connsiteX102" fmla="*/ 9294504 w 12192000"/>
              <a:gd name="connsiteY102" fmla="*/ 958215 h 2693565"/>
              <a:gd name="connsiteX103" fmla="*/ 9298497 w 12192000"/>
              <a:gd name="connsiteY103" fmla="*/ 958155 h 2693565"/>
              <a:gd name="connsiteX104" fmla="*/ 9307861 w 12192000"/>
              <a:gd name="connsiteY104" fmla="*/ 958940 h 2693565"/>
              <a:gd name="connsiteX105" fmla="*/ 9307085 w 12192000"/>
              <a:gd name="connsiteY105" fmla="*/ 954092 h 2693565"/>
              <a:gd name="connsiteX106" fmla="*/ 9319074 w 12192000"/>
              <a:gd name="connsiteY106" fmla="*/ 946047 h 2693565"/>
              <a:gd name="connsiteX107" fmla="*/ 9372632 w 12192000"/>
              <a:gd name="connsiteY107" fmla="*/ 953006 h 2693565"/>
              <a:gd name="connsiteX108" fmla="*/ 9375071 w 12192000"/>
              <a:gd name="connsiteY108" fmla="*/ 958595 h 2693565"/>
              <a:gd name="connsiteX109" fmla="*/ 9381767 w 12192000"/>
              <a:gd name="connsiteY109" fmla="*/ 959998 h 2693565"/>
              <a:gd name="connsiteX110" fmla="*/ 9387324 w 12192000"/>
              <a:gd name="connsiteY110" fmla="*/ 955424 h 2693565"/>
              <a:gd name="connsiteX111" fmla="*/ 9478921 w 12192000"/>
              <a:gd name="connsiteY111" fmla="*/ 950802 h 2693565"/>
              <a:gd name="connsiteX112" fmla="*/ 9600789 w 12192000"/>
              <a:gd name="connsiteY112" fmla="*/ 953342 h 2693565"/>
              <a:gd name="connsiteX113" fmla="*/ 9685744 w 12192000"/>
              <a:gd name="connsiteY113" fmla="*/ 982941 h 2693565"/>
              <a:gd name="connsiteX114" fmla="*/ 9694172 w 12192000"/>
              <a:gd name="connsiteY114" fmla="*/ 978796 h 2693565"/>
              <a:gd name="connsiteX115" fmla="*/ 9754661 w 12192000"/>
              <a:gd name="connsiteY115" fmla="*/ 985691 h 2693565"/>
              <a:gd name="connsiteX116" fmla="*/ 9961620 w 12192000"/>
              <a:gd name="connsiteY116" fmla="*/ 1043270 h 2693565"/>
              <a:gd name="connsiteX117" fmla="*/ 10079965 w 12192000"/>
              <a:gd name="connsiteY117" fmla="*/ 1055820 h 2693565"/>
              <a:gd name="connsiteX118" fmla="*/ 10122766 w 12192000"/>
              <a:gd name="connsiteY118" fmla="*/ 1054885 h 2693565"/>
              <a:gd name="connsiteX119" fmla="*/ 10194425 w 12192000"/>
              <a:gd name="connsiteY119" fmla="*/ 1053652 h 2693565"/>
              <a:gd name="connsiteX120" fmla="*/ 10249948 w 12192000"/>
              <a:gd name="connsiteY120" fmla="*/ 1039456 h 2693565"/>
              <a:gd name="connsiteX121" fmla="*/ 10309089 w 12192000"/>
              <a:gd name="connsiteY121" fmla="*/ 1043685 h 2693565"/>
              <a:gd name="connsiteX122" fmla="*/ 10320289 w 12192000"/>
              <a:gd name="connsiteY122" fmla="*/ 1061835 h 2693565"/>
              <a:gd name="connsiteX123" fmla="*/ 10384377 w 12192000"/>
              <a:gd name="connsiteY123" fmla="*/ 1060786 h 2693565"/>
              <a:gd name="connsiteX124" fmla="*/ 10481874 w 12192000"/>
              <a:gd name="connsiteY124" fmla="*/ 1057315 h 2693565"/>
              <a:gd name="connsiteX125" fmla="*/ 10537450 w 12192000"/>
              <a:gd name="connsiteY125" fmla="*/ 1059745 h 2693565"/>
              <a:gd name="connsiteX126" fmla="*/ 10689967 w 12192000"/>
              <a:gd name="connsiteY126" fmla="*/ 1061568 h 2693565"/>
              <a:gd name="connsiteX127" fmla="*/ 10843272 w 12192000"/>
              <a:gd name="connsiteY127" fmla="*/ 1059725 h 2693565"/>
              <a:gd name="connsiteX128" fmla="*/ 10937143 w 12192000"/>
              <a:gd name="connsiteY128" fmla="*/ 1037919 h 2693565"/>
              <a:gd name="connsiteX129" fmla="*/ 11062831 w 12192000"/>
              <a:gd name="connsiteY129" fmla="*/ 1038640 h 2693565"/>
              <a:gd name="connsiteX130" fmla="*/ 11084314 w 12192000"/>
              <a:gd name="connsiteY130" fmla="*/ 1035726 h 2693565"/>
              <a:gd name="connsiteX131" fmla="*/ 11112761 w 12192000"/>
              <a:gd name="connsiteY131" fmla="*/ 1041304 h 2693565"/>
              <a:gd name="connsiteX132" fmla="*/ 11226650 w 12192000"/>
              <a:gd name="connsiteY132" fmla="*/ 1064615 h 2693565"/>
              <a:gd name="connsiteX133" fmla="*/ 11315138 w 12192000"/>
              <a:gd name="connsiteY133" fmla="*/ 1091562 h 2693565"/>
              <a:gd name="connsiteX134" fmla="*/ 11430149 w 12192000"/>
              <a:gd name="connsiteY134" fmla="*/ 1089068 h 2693565"/>
              <a:gd name="connsiteX135" fmla="*/ 11498691 w 12192000"/>
              <a:gd name="connsiteY135" fmla="*/ 1099602 h 2693565"/>
              <a:gd name="connsiteX136" fmla="*/ 11608544 w 12192000"/>
              <a:gd name="connsiteY136" fmla="*/ 1135250 h 2693565"/>
              <a:gd name="connsiteX137" fmla="*/ 11758635 w 12192000"/>
              <a:gd name="connsiteY137" fmla="*/ 1141533 h 2693565"/>
              <a:gd name="connsiteX138" fmla="*/ 11792628 w 12192000"/>
              <a:gd name="connsiteY138" fmla="*/ 1118443 h 2693565"/>
              <a:gd name="connsiteX139" fmla="*/ 11835851 w 12192000"/>
              <a:gd name="connsiteY139" fmla="*/ 1106547 h 2693565"/>
              <a:gd name="connsiteX140" fmla="*/ 11848808 w 12192000"/>
              <a:gd name="connsiteY140" fmla="*/ 1144622 h 2693565"/>
              <a:gd name="connsiteX141" fmla="*/ 11974416 w 12192000"/>
              <a:gd name="connsiteY141" fmla="*/ 1183759 h 2693565"/>
              <a:gd name="connsiteX142" fmla="*/ 12037690 w 12192000"/>
              <a:gd name="connsiteY142" fmla="*/ 1199182 h 2693565"/>
              <a:gd name="connsiteX143" fmla="*/ 12137350 w 12192000"/>
              <a:gd name="connsiteY143" fmla="*/ 1214847 h 2693565"/>
              <a:gd name="connsiteX144" fmla="*/ 12167506 w 12192000"/>
              <a:gd name="connsiteY144" fmla="*/ 1221091 h 2693565"/>
              <a:gd name="connsiteX145" fmla="*/ 12192000 w 12192000"/>
              <a:gd name="connsiteY145" fmla="*/ 1225437 h 2693565"/>
              <a:gd name="connsiteX146" fmla="*/ 12192000 w 12192000"/>
              <a:gd name="connsiteY146" fmla="*/ 2693565 h 2693565"/>
              <a:gd name="connsiteX147" fmla="*/ 0 w 12192000"/>
              <a:gd name="connsiteY147" fmla="*/ 2693565 h 2693565"/>
              <a:gd name="connsiteX148" fmla="*/ 0 w 12192000"/>
              <a:gd name="connsiteY148" fmla="*/ 305932 h 2693565"/>
              <a:gd name="connsiteX149" fmla="*/ 7453 w 12192000"/>
              <a:gd name="connsiteY149" fmla="*/ 309471 h 2693565"/>
              <a:gd name="connsiteX150" fmla="*/ 56573 w 12192000"/>
              <a:gd name="connsiteY150" fmla="*/ 335374 h 2693565"/>
              <a:gd name="connsiteX151" fmla="*/ 184586 w 12192000"/>
              <a:gd name="connsiteY151" fmla="*/ 353266 h 2693565"/>
              <a:gd name="connsiteX152" fmla="*/ 235650 w 12192000"/>
              <a:gd name="connsiteY152" fmla="*/ 342210 h 2693565"/>
              <a:gd name="connsiteX153" fmla="*/ 333156 w 12192000"/>
              <a:gd name="connsiteY153" fmla="*/ 324339 h 2693565"/>
              <a:gd name="connsiteX154" fmla="*/ 414362 w 12192000"/>
              <a:gd name="connsiteY154" fmla="*/ 275773 h 2693565"/>
              <a:gd name="connsiteX155" fmla="*/ 509613 w 12192000"/>
              <a:gd name="connsiteY155" fmla="*/ 242197 h 2693565"/>
              <a:gd name="connsiteX156" fmla="*/ 521640 w 12192000"/>
              <a:gd name="connsiteY156" fmla="*/ 245434 h 2693565"/>
              <a:gd name="connsiteX157" fmla="*/ 575469 w 12192000"/>
              <a:gd name="connsiteY157" fmla="*/ 224434 h 2693565"/>
              <a:gd name="connsiteX158" fmla="*/ 727704 w 12192000"/>
              <a:gd name="connsiteY158" fmla="*/ 167150 h 2693565"/>
              <a:gd name="connsiteX159" fmla="*/ 835654 w 12192000"/>
              <a:gd name="connsiteY159" fmla="*/ 71601 h 2693565"/>
              <a:gd name="connsiteX160" fmla="*/ 878896 w 12192000"/>
              <a:gd name="connsiteY160" fmla="*/ 63761 h 2693565"/>
              <a:gd name="connsiteX161" fmla="*/ 951001 w 12192000"/>
              <a:gd name="connsiteY161" fmla="*/ 50233 h 2693565"/>
              <a:gd name="connsiteX162" fmla="*/ 965408 w 12192000"/>
              <a:gd name="connsiteY162" fmla="*/ 55880 h 2693565"/>
              <a:gd name="connsiteX163" fmla="*/ 971791 w 12192000"/>
              <a:gd name="connsiteY163" fmla="*/ 54603 h 2693565"/>
              <a:gd name="connsiteX164" fmla="*/ 972435 w 12192000"/>
              <a:gd name="connsiteY164" fmla="*/ 54961 h 2693565"/>
              <a:gd name="connsiteX165" fmla="*/ 973799 w 12192000"/>
              <a:gd name="connsiteY165" fmla="*/ 54202 h 2693565"/>
              <a:gd name="connsiteX166" fmla="*/ 987946 w 12192000"/>
              <a:gd name="connsiteY166" fmla="*/ 51373 h 2693565"/>
              <a:gd name="connsiteX167" fmla="*/ 1018608 w 12192000"/>
              <a:gd name="connsiteY167" fmla="*/ 55733 h 2693565"/>
              <a:gd name="connsiteX168" fmla="*/ 1037218 w 12192000"/>
              <a:gd name="connsiteY168" fmla="*/ 55219 h 2693565"/>
              <a:gd name="connsiteX169" fmla="*/ 1055961 w 12192000"/>
              <a:gd name="connsiteY169" fmla="*/ 39838 h 2693565"/>
              <a:gd name="connsiteX170" fmla="*/ 1068713 w 12192000"/>
              <a:gd name="connsiteY170" fmla="*/ 38669 h 2693565"/>
              <a:gd name="connsiteX171" fmla="*/ 1071331 w 12192000"/>
              <a:gd name="connsiteY171" fmla="*/ 36555 h 2693565"/>
              <a:gd name="connsiteX172" fmla="*/ 1078748 w 12192000"/>
              <a:gd name="connsiteY172" fmla="*/ 32518 h 2693565"/>
              <a:gd name="connsiteX173" fmla="*/ 1071510 w 12192000"/>
              <a:gd name="connsiteY173" fmla="*/ 28114 h 2693565"/>
              <a:gd name="connsiteX174" fmla="*/ 1158018 w 12192000"/>
              <a:gd name="connsiteY174" fmla="*/ 14155 h 2693565"/>
              <a:gd name="connsiteX175" fmla="*/ 1231493 w 12192000"/>
              <a:gd name="connsiteY175" fmla="*/ 2246 h 2693565"/>
              <a:gd name="connsiteX176" fmla="*/ 1355072 w 12192000"/>
              <a:gd name="connsiteY176" fmla="*/ 31208 h 2693565"/>
              <a:gd name="connsiteX177" fmla="*/ 1479835 w 12192000"/>
              <a:gd name="connsiteY177" fmla="*/ 0 h 26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93565">
                <a:moveTo>
                  <a:pt x="1479835" y="0"/>
                </a:moveTo>
                <a:lnTo>
                  <a:pt x="1511804" y="3644"/>
                </a:lnTo>
                <a:lnTo>
                  <a:pt x="1540872" y="15524"/>
                </a:lnTo>
                <a:lnTo>
                  <a:pt x="1540229" y="18447"/>
                </a:lnTo>
                <a:cubicBezTo>
                  <a:pt x="1540641" y="20467"/>
                  <a:pt x="1542255" y="20832"/>
                  <a:pt x="1544831" y="20367"/>
                </a:cubicBezTo>
                <a:lnTo>
                  <a:pt x="1549414" y="19016"/>
                </a:lnTo>
                <a:lnTo>
                  <a:pt x="1554920" y="21266"/>
                </a:lnTo>
                <a:lnTo>
                  <a:pt x="1570090" y="26625"/>
                </a:lnTo>
                <a:lnTo>
                  <a:pt x="1574449" y="33255"/>
                </a:lnTo>
                <a:cubicBezTo>
                  <a:pt x="1588372" y="44475"/>
                  <a:pt x="1624928" y="36962"/>
                  <a:pt x="1634129" y="52786"/>
                </a:cubicBezTo>
                <a:lnTo>
                  <a:pt x="1653408" y="50933"/>
                </a:lnTo>
                <a:lnTo>
                  <a:pt x="1673821" y="63320"/>
                </a:lnTo>
                <a:cubicBezTo>
                  <a:pt x="1692776" y="73767"/>
                  <a:pt x="1712758" y="80831"/>
                  <a:pt x="1735578" y="74197"/>
                </a:cubicBezTo>
                <a:cubicBezTo>
                  <a:pt x="1725769" y="94019"/>
                  <a:pt x="1790078" y="74373"/>
                  <a:pt x="1803240" y="93803"/>
                </a:cubicBezTo>
                <a:cubicBezTo>
                  <a:pt x="1811054" y="109566"/>
                  <a:pt x="1832389" y="107278"/>
                  <a:pt x="1850407" y="112482"/>
                </a:cubicBezTo>
                <a:cubicBezTo>
                  <a:pt x="1866338" y="128260"/>
                  <a:pt x="1953255" y="139774"/>
                  <a:pt x="1981598" y="136278"/>
                </a:cubicBezTo>
                <a:cubicBezTo>
                  <a:pt x="2059030" y="116852"/>
                  <a:pt x="2141385" y="179647"/>
                  <a:pt x="2203718" y="165797"/>
                </a:cubicBezTo>
                <a:cubicBezTo>
                  <a:pt x="2221190" y="166649"/>
                  <a:pt x="2236289" y="169766"/>
                  <a:pt x="2249831" y="174273"/>
                </a:cubicBezTo>
                <a:lnTo>
                  <a:pt x="2284800" y="190263"/>
                </a:lnTo>
                <a:lnTo>
                  <a:pt x="2288840" y="201561"/>
                </a:lnTo>
                <a:lnTo>
                  <a:pt x="2313454" y="207617"/>
                </a:lnTo>
                <a:lnTo>
                  <a:pt x="2319021" y="211049"/>
                </a:lnTo>
                <a:cubicBezTo>
                  <a:pt x="2329636" y="217639"/>
                  <a:pt x="2340334" y="223880"/>
                  <a:pt x="2351943" y="228899"/>
                </a:cubicBezTo>
                <a:cubicBezTo>
                  <a:pt x="2369139" y="185217"/>
                  <a:pt x="2453517" y="264393"/>
                  <a:pt x="2446476" y="221823"/>
                </a:cubicBezTo>
                <a:cubicBezTo>
                  <a:pt x="2496555" y="236811"/>
                  <a:pt x="2495450" y="214816"/>
                  <a:pt x="2514466" y="225768"/>
                </a:cubicBezTo>
                <a:lnTo>
                  <a:pt x="2519045" y="229167"/>
                </a:lnTo>
                <a:lnTo>
                  <a:pt x="2521518" y="236740"/>
                </a:lnTo>
                <a:lnTo>
                  <a:pt x="2532948" y="240920"/>
                </a:lnTo>
                <a:lnTo>
                  <a:pt x="2542831" y="250292"/>
                </a:lnTo>
                <a:cubicBezTo>
                  <a:pt x="2670524" y="253866"/>
                  <a:pt x="2831439" y="351801"/>
                  <a:pt x="2951466" y="331735"/>
                </a:cubicBezTo>
                <a:lnTo>
                  <a:pt x="3145677" y="312283"/>
                </a:lnTo>
                <a:cubicBezTo>
                  <a:pt x="3166736" y="299982"/>
                  <a:pt x="3200809" y="301529"/>
                  <a:pt x="3221782" y="315740"/>
                </a:cubicBezTo>
                <a:cubicBezTo>
                  <a:pt x="3225389" y="318185"/>
                  <a:pt x="3228464" y="320921"/>
                  <a:pt x="3230913" y="323864"/>
                </a:cubicBezTo>
                <a:cubicBezTo>
                  <a:pt x="3292781" y="295375"/>
                  <a:pt x="3311084" y="320413"/>
                  <a:pt x="3343537" y="298906"/>
                </a:cubicBezTo>
                <a:cubicBezTo>
                  <a:pt x="3418860" y="303711"/>
                  <a:pt x="3463951" y="341454"/>
                  <a:pt x="3493591" y="322860"/>
                </a:cubicBezTo>
                <a:cubicBezTo>
                  <a:pt x="3529011" y="332105"/>
                  <a:pt x="3566223" y="369362"/>
                  <a:pt x="3604486" y="350634"/>
                </a:cubicBezTo>
                <a:cubicBezTo>
                  <a:pt x="3599050" y="371574"/>
                  <a:pt x="3652814" y="344238"/>
                  <a:pt x="3667668" y="362018"/>
                </a:cubicBezTo>
                <a:cubicBezTo>
                  <a:pt x="3677181" y="376788"/>
                  <a:pt x="3695715" y="371937"/>
                  <a:pt x="3712536" y="374952"/>
                </a:cubicBezTo>
                <a:cubicBezTo>
                  <a:pt x="3729245" y="388755"/>
                  <a:pt x="3808162" y="389754"/>
                  <a:pt x="3832709" y="382853"/>
                </a:cubicBezTo>
                <a:cubicBezTo>
                  <a:pt x="3898137" y="354155"/>
                  <a:pt x="3981432" y="406816"/>
                  <a:pt x="4034400" y="385496"/>
                </a:cubicBezTo>
                <a:cubicBezTo>
                  <a:pt x="4096895" y="380474"/>
                  <a:pt x="4131671" y="416106"/>
                  <a:pt x="4176121" y="430521"/>
                </a:cubicBezTo>
                <a:cubicBezTo>
                  <a:pt x="4184188" y="384912"/>
                  <a:pt x="4271961" y="453654"/>
                  <a:pt x="4258735" y="412077"/>
                </a:cubicBezTo>
                <a:cubicBezTo>
                  <a:pt x="4321188" y="423941"/>
                  <a:pt x="4292211" y="381252"/>
                  <a:pt x="4348797" y="428832"/>
                </a:cubicBezTo>
                <a:cubicBezTo>
                  <a:pt x="4462546" y="417000"/>
                  <a:pt x="4604724" y="465257"/>
                  <a:pt x="4707799" y="430789"/>
                </a:cubicBezTo>
                <a:lnTo>
                  <a:pt x="4939895" y="425286"/>
                </a:lnTo>
                <a:lnTo>
                  <a:pt x="4972179" y="421596"/>
                </a:lnTo>
                <a:cubicBezTo>
                  <a:pt x="4972369" y="420619"/>
                  <a:pt x="4972557" y="419642"/>
                  <a:pt x="4972746" y="418665"/>
                </a:cubicBezTo>
                <a:cubicBezTo>
                  <a:pt x="4973950" y="416860"/>
                  <a:pt x="4975622" y="416934"/>
                  <a:pt x="4977873" y="418043"/>
                </a:cubicBezTo>
                <a:lnTo>
                  <a:pt x="4981666" y="420512"/>
                </a:lnTo>
                <a:lnTo>
                  <a:pt x="4987781" y="419813"/>
                </a:lnTo>
                <a:lnTo>
                  <a:pt x="5004292" y="418684"/>
                </a:lnTo>
                <a:lnTo>
                  <a:pt x="5011080" y="413543"/>
                </a:lnTo>
                <a:lnTo>
                  <a:pt x="5092908" y="417334"/>
                </a:lnTo>
                <a:lnTo>
                  <a:pt x="5117205" y="410915"/>
                </a:lnTo>
                <a:cubicBezTo>
                  <a:pt x="5139341" y="405953"/>
                  <a:pt x="5161092" y="404460"/>
                  <a:pt x="5180020" y="416669"/>
                </a:cubicBezTo>
                <a:cubicBezTo>
                  <a:pt x="5178705" y="395362"/>
                  <a:pt x="5231666" y="430665"/>
                  <a:pt x="5251931" y="415698"/>
                </a:cubicBezTo>
                <a:cubicBezTo>
                  <a:pt x="5265663" y="402811"/>
                  <a:pt x="5284931" y="410521"/>
                  <a:pt x="5304075" y="410278"/>
                </a:cubicBezTo>
                <a:cubicBezTo>
                  <a:pt x="5325492" y="399487"/>
                  <a:pt x="5412373" y="411177"/>
                  <a:pt x="5437791" y="421851"/>
                </a:cubicBezTo>
                <a:cubicBezTo>
                  <a:pt x="5503260" y="460357"/>
                  <a:pt x="5606433" y="422332"/>
                  <a:pt x="5659855" y="451638"/>
                </a:cubicBezTo>
                <a:cubicBezTo>
                  <a:pt x="5676731" y="455370"/>
                  <a:pt x="5692271" y="456345"/>
                  <a:pt x="5706898" y="455600"/>
                </a:cubicBezTo>
                <a:lnTo>
                  <a:pt x="5754782" y="439912"/>
                </a:lnTo>
                <a:lnTo>
                  <a:pt x="5780510" y="440576"/>
                </a:lnTo>
                <a:lnTo>
                  <a:pt x="5787158" y="438777"/>
                </a:lnTo>
                <a:cubicBezTo>
                  <a:pt x="5799851" y="435298"/>
                  <a:pt x="5812485" y="432173"/>
                  <a:pt x="5825490" y="430438"/>
                </a:cubicBezTo>
                <a:cubicBezTo>
                  <a:pt x="5824203" y="476245"/>
                  <a:pt x="5935878" y="423245"/>
                  <a:pt x="5912104" y="461700"/>
                </a:cubicBezTo>
                <a:cubicBezTo>
                  <a:pt x="5965520" y="460532"/>
                  <a:pt x="5955632" y="481057"/>
                  <a:pt x="5978031" y="475635"/>
                </a:cubicBezTo>
                <a:lnTo>
                  <a:pt x="5983729" y="473608"/>
                </a:lnTo>
                <a:lnTo>
                  <a:pt x="5989115" y="467085"/>
                </a:lnTo>
                <a:lnTo>
                  <a:pt x="6001610" y="466101"/>
                </a:lnTo>
                <a:lnTo>
                  <a:pt x="6014731" y="459798"/>
                </a:lnTo>
                <a:cubicBezTo>
                  <a:pt x="6137008" y="489599"/>
                  <a:pt x="6303861" y="465321"/>
                  <a:pt x="6409381" y="515501"/>
                </a:cubicBezTo>
                <a:lnTo>
                  <a:pt x="6487437" y="553647"/>
                </a:lnTo>
                <a:cubicBezTo>
                  <a:pt x="6528113" y="569393"/>
                  <a:pt x="6571143" y="527170"/>
                  <a:pt x="6610142" y="557790"/>
                </a:cubicBezTo>
                <a:cubicBezTo>
                  <a:pt x="6625126" y="574906"/>
                  <a:pt x="6657993" y="582294"/>
                  <a:pt x="6683551" y="574296"/>
                </a:cubicBezTo>
                <a:cubicBezTo>
                  <a:pt x="6687949" y="572920"/>
                  <a:pt x="6691959" y="571129"/>
                  <a:pt x="6695459" y="568981"/>
                </a:cubicBezTo>
                <a:cubicBezTo>
                  <a:pt x="6742555" y="612018"/>
                  <a:pt x="6769939" y="593080"/>
                  <a:pt x="6792010" y="621866"/>
                </a:cubicBezTo>
                <a:cubicBezTo>
                  <a:pt x="6865220" y="636894"/>
                  <a:pt x="6923060" y="612894"/>
                  <a:pt x="6943635" y="638192"/>
                </a:cubicBezTo>
                <a:cubicBezTo>
                  <a:pt x="6980872" y="638645"/>
                  <a:pt x="7031062" y="613058"/>
                  <a:pt x="7059745" y="640725"/>
                </a:cubicBezTo>
                <a:cubicBezTo>
                  <a:pt x="7063016" y="619497"/>
                  <a:pt x="7102907" y="659336"/>
                  <a:pt x="7124112" y="646371"/>
                </a:cubicBezTo>
                <a:cubicBezTo>
                  <a:pt x="7139051" y="634866"/>
                  <a:pt x="7154640" y="644272"/>
                  <a:pt x="7171770" y="645791"/>
                </a:cubicBezTo>
                <a:cubicBezTo>
                  <a:pt x="7193129" y="637070"/>
                  <a:pt x="7268212" y="656632"/>
                  <a:pt x="7288670" y="669540"/>
                </a:cubicBezTo>
                <a:cubicBezTo>
                  <a:pt x="7339052" y="713700"/>
                  <a:pt x="7439044" y="685512"/>
                  <a:pt x="7480598" y="719452"/>
                </a:cubicBezTo>
                <a:cubicBezTo>
                  <a:pt x="7549749" y="733295"/>
                  <a:pt x="7651088" y="745813"/>
                  <a:pt x="7703580" y="752595"/>
                </a:cubicBezTo>
                <a:cubicBezTo>
                  <a:pt x="7767450" y="757595"/>
                  <a:pt x="7722870" y="790464"/>
                  <a:pt x="7795544" y="760142"/>
                </a:cubicBezTo>
                <a:cubicBezTo>
                  <a:pt x="7898433" y="800898"/>
                  <a:pt x="8150708" y="758225"/>
                  <a:pt x="8234397" y="817628"/>
                </a:cubicBezTo>
                <a:cubicBezTo>
                  <a:pt x="8324317" y="832462"/>
                  <a:pt x="8268141" y="831633"/>
                  <a:pt x="8335061" y="849146"/>
                </a:cubicBezTo>
                <a:cubicBezTo>
                  <a:pt x="8342399" y="903105"/>
                  <a:pt x="8500207" y="925631"/>
                  <a:pt x="8537578" y="956663"/>
                </a:cubicBezTo>
                <a:cubicBezTo>
                  <a:pt x="8631361" y="970564"/>
                  <a:pt x="8701947" y="1017329"/>
                  <a:pt x="8796979" y="1002770"/>
                </a:cubicBezTo>
                <a:cubicBezTo>
                  <a:pt x="8800805" y="1010082"/>
                  <a:pt x="8806424" y="1016287"/>
                  <a:pt x="8813274" y="1021683"/>
                </a:cubicBezTo>
                <a:lnTo>
                  <a:pt x="8817811" y="1024375"/>
                </a:lnTo>
                <a:lnTo>
                  <a:pt x="8819508" y="1023536"/>
                </a:lnTo>
                <a:cubicBezTo>
                  <a:pt x="8825917" y="1021803"/>
                  <a:pt x="8833699" y="1021195"/>
                  <a:pt x="8844321" y="1022121"/>
                </a:cubicBezTo>
                <a:cubicBezTo>
                  <a:pt x="8849047" y="973708"/>
                  <a:pt x="8866578" y="1007760"/>
                  <a:pt x="8901176" y="999714"/>
                </a:cubicBezTo>
                <a:cubicBezTo>
                  <a:pt x="8931141" y="995841"/>
                  <a:pt x="8945799" y="979520"/>
                  <a:pt x="8970456" y="971358"/>
                </a:cubicBezTo>
                <a:cubicBezTo>
                  <a:pt x="8990473" y="966128"/>
                  <a:pt x="8994851" y="980867"/>
                  <a:pt x="9021279" y="968334"/>
                </a:cubicBezTo>
                <a:cubicBezTo>
                  <a:pt x="9068612" y="982595"/>
                  <a:pt x="9107817" y="950499"/>
                  <a:pt x="9144634" y="945164"/>
                </a:cubicBezTo>
                <a:cubicBezTo>
                  <a:pt x="9156291" y="946681"/>
                  <a:pt x="9191524" y="942385"/>
                  <a:pt x="9224215" y="935769"/>
                </a:cubicBezTo>
                <a:lnTo>
                  <a:pt x="9226449" y="935197"/>
                </a:lnTo>
                <a:lnTo>
                  <a:pt x="9242615" y="940365"/>
                </a:lnTo>
                <a:cubicBezTo>
                  <a:pt x="9246547" y="942524"/>
                  <a:pt x="9247167" y="944945"/>
                  <a:pt x="9241484" y="947917"/>
                </a:cubicBezTo>
                <a:cubicBezTo>
                  <a:pt x="9245969" y="951992"/>
                  <a:pt x="9250611" y="953857"/>
                  <a:pt x="9255340" y="954591"/>
                </a:cubicBezTo>
                <a:cubicBezTo>
                  <a:pt x="9264796" y="956057"/>
                  <a:pt x="9274598" y="952996"/>
                  <a:pt x="9284189" y="954041"/>
                </a:cubicBezTo>
                <a:lnTo>
                  <a:pt x="9294504" y="958215"/>
                </a:lnTo>
                <a:lnTo>
                  <a:pt x="9298497" y="958155"/>
                </a:lnTo>
                <a:lnTo>
                  <a:pt x="9307861" y="958940"/>
                </a:lnTo>
                <a:lnTo>
                  <a:pt x="9307085" y="954092"/>
                </a:lnTo>
                <a:cubicBezTo>
                  <a:pt x="9305463" y="949397"/>
                  <a:pt x="9304383" y="944306"/>
                  <a:pt x="9319074" y="946047"/>
                </a:cubicBezTo>
                <a:cubicBezTo>
                  <a:pt x="9349305" y="951935"/>
                  <a:pt x="9361374" y="933135"/>
                  <a:pt x="9372632" y="953006"/>
                </a:cubicBezTo>
                <a:lnTo>
                  <a:pt x="9375071" y="958595"/>
                </a:lnTo>
                <a:lnTo>
                  <a:pt x="9381767" y="959998"/>
                </a:lnTo>
                <a:cubicBezTo>
                  <a:pt x="9385419" y="960114"/>
                  <a:pt x="9387600" y="958963"/>
                  <a:pt x="9387324" y="955424"/>
                </a:cubicBezTo>
                <a:cubicBezTo>
                  <a:pt x="9414634" y="972091"/>
                  <a:pt x="9449605" y="952522"/>
                  <a:pt x="9478921" y="950802"/>
                </a:cubicBezTo>
                <a:cubicBezTo>
                  <a:pt x="9499452" y="966349"/>
                  <a:pt x="9540712" y="947412"/>
                  <a:pt x="9600789" y="953342"/>
                </a:cubicBezTo>
                <a:cubicBezTo>
                  <a:pt x="9623099" y="971104"/>
                  <a:pt x="9641319" y="957149"/>
                  <a:pt x="9685744" y="982941"/>
                </a:cubicBezTo>
                <a:cubicBezTo>
                  <a:pt x="9688118" y="981338"/>
                  <a:pt x="9690956" y="979942"/>
                  <a:pt x="9694172" y="978796"/>
                </a:cubicBezTo>
                <a:cubicBezTo>
                  <a:pt x="9712854" y="972144"/>
                  <a:pt x="9739938" y="975230"/>
                  <a:pt x="9754661" y="985691"/>
                </a:cubicBezTo>
                <a:cubicBezTo>
                  <a:pt x="9826496" y="1021800"/>
                  <a:pt x="9896819" y="1029553"/>
                  <a:pt x="9961620" y="1043270"/>
                </a:cubicBezTo>
                <a:cubicBezTo>
                  <a:pt x="10035471" y="1055817"/>
                  <a:pt x="9991652" y="1018987"/>
                  <a:pt x="10079965" y="1055820"/>
                </a:cubicBezTo>
                <a:cubicBezTo>
                  <a:pt x="10091885" y="1046409"/>
                  <a:pt x="10103779" y="1047350"/>
                  <a:pt x="10122766" y="1054885"/>
                </a:cubicBezTo>
                <a:cubicBezTo>
                  <a:pt x="10158792" y="1060185"/>
                  <a:pt x="10160710" y="1033074"/>
                  <a:pt x="10194425" y="1053652"/>
                </a:cubicBezTo>
                <a:cubicBezTo>
                  <a:pt x="10190401" y="1038468"/>
                  <a:pt x="10264044" y="1056450"/>
                  <a:pt x="10249948" y="1039456"/>
                </a:cubicBezTo>
                <a:cubicBezTo>
                  <a:pt x="10275818" y="1029226"/>
                  <a:pt x="10283688" y="1052223"/>
                  <a:pt x="10309089" y="1043685"/>
                </a:cubicBezTo>
                <a:cubicBezTo>
                  <a:pt x="10335955" y="1044245"/>
                  <a:pt x="10291248" y="1057215"/>
                  <a:pt x="10320289" y="1061835"/>
                </a:cubicBezTo>
                <a:cubicBezTo>
                  <a:pt x="10355953" y="1064839"/>
                  <a:pt x="10351274" y="1091207"/>
                  <a:pt x="10384377" y="1060786"/>
                </a:cubicBezTo>
                <a:cubicBezTo>
                  <a:pt x="10420069" y="1073328"/>
                  <a:pt x="10429874" y="1059045"/>
                  <a:pt x="10481874" y="1057315"/>
                </a:cubicBezTo>
                <a:cubicBezTo>
                  <a:pt x="10501680" y="1068177"/>
                  <a:pt x="10519421" y="1065993"/>
                  <a:pt x="10537450" y="1059745"/>
                </a:cubicBezTo>
                <a:cubicBezTo>
                  <a:pt x="10586493" y="1067520"/>
                  <a:pt x="10633607" y="1060262"/>
                  <a:pt x="10689967" y="1061568"/>
                </a:cubicBezTo>
                <a:cubicBezTo>
                  <a:pt x="10748426" y="1077920"/>
                  <a:pt x="10783057" y="1058234"/>
                  <a:pt x="10843272" y="1059725"/>
                </a:cubicBezTo>
                <a:cubicBezTo>
                  <a:pt x="10898437" y="1087831"/>
                  <a:pt x="10887290" y="1031628"/>
                  <a:pt x="10937143" y="1037919"/>
                </a:cubicBezTo>
                <a:cubicBezTo>
                  <a:pt x="11015338" y="1066127"/>
                  <a:pt x="10938076" y="1019729"/>
                  <a:pt x="11062831" y="1038640"/>
                </a:cubicBezTo>
                <a:cubicBezTo>
                  <a:pt x="11069397" y="1042745"/>
                  <a:pt x="11085203" y="1040603"/>
                  <a:pt x="11084314" y="1035726"/>
                </a:cubicBezTo>
                <a:cubicBezTo>
                  <a:pt x="11092072" y="1037916"/>
                  <a:pt x="11109774" y="1048720"/>
                  <a:pt x="11112761" y="1041304"/>
                </a:cubicBezTo>
                <a:cubicBezTo>
                  <a:pt x="11152966" y="1044024"/>
                  <a:pt x="11192190" y="1052052"/>
                  <a:pt x="11226650" y="1064615"/>
                </a:cubicBezTo>
                <a:cubicBezTo>
                  <a:pt x="11305689" y="1058552"/>
                  <a:pt x="11258784" y="1090166"/>
                  <a:pt x="11315138" y="1091562"/>
                </a:cubicBezTo>
                <a:cubicBezTo>
                  <a:pt x="11361985" y="1080652"/>
                  <a:pt x="11377018" y="1094351"/>
                  <a:pt x="11430149" y="1089068"/>
                </a:cubicBezTo>
                <a:cubicBezTo>
                  <a:pt x="11444825" y="1115277"/>
                  <a:pt x="11479264" y="1090856"/>
                  <a:pt x="11498691" y="1099602"/>
                </a:cubicBezTo>
                <a:cubicBezTo>
                  <a:pt x="11534287" y="1073718"/>
                  <a:pt x="11574772" y="1132835"/>
                  <a:pt x="11608544" y="1135250"/>
                </a:cubicBezTo>
                <a:cubicBezTo>
                  <a:pt x="11665899" y="1134901"/>
                  <a:pt x="11730579" y="1110553"/>
                  <a:pt x="11758635" y="1141533"/>
                </a:cubicBezTo>
                <a:cubicBezTo>
                  <a:pt x="11764015" y="1130111"/>
                  <a:pt x="11760429" y="1113687"/>
                  <a:pt x="11792628" y="1118443"/>
                </a:cubicBezTo>
                <a:cubicBezTo>
                  <a:pt x="11806166" y="1113506"/>
                  <a:pt x="11810246" y="1095634"/>
                  <a:pt x="11835851" y="1106547"/>
                </a:cubicBezTo>
                <a:cubicBezTo>
                  <a:pt x="11801664" y="1119996"/>
                  <a:pt x="11855557" y="1126304"/>
                  <a:pt x="11848808" y="1144622"/>
                </a:cubicBezTo>
                <a:cubicBezTo>
                  <a:pt x="11888209" y="1159428"/>
                  <a:pt x="11982396" y="1150542"/>
                  <a:pt x="11974416" y="1183759"/>
                </a:cubicBezTo>
                <a:cubicBezTo>
                  <a:pt x="11984558" y="1204467"/>
                  <a:pt x="12039206" y="1177765"/>
                  <a:pt x="12037690" y="1199182"/>
                </a:cubicBezTo>
                <a:cubicBezTo>
                  <a:pt x="12061583" y="1187085"/>
                  <a:pt x="12100041" y="1212725"/>
                  <a:pt x="12137350" y="1214847"/>
                </a:cubicBezTo>
                <a:cubicBezTo>
                  <a:pt x="12143663" y="1225017"/>
                  <a:pt x="12152270" y="1225179"/>
                  <a:pt x="12167506" y="1221091"/>
                </a:cubicBezTo>
                <a:lnTo>
                  <a:pt x="12192000" y="1225437"/>
                </a:lnTo>
                <a:lnTo>
                  <a:pt x="12192000" y="2693565"/>
                </a:lnTo>
                <a:lnTo>
                  <a:pt x="0" y="2693565"/>
                </a:lnTo>
                <a:lnTo>
                  <a:pt x="0" y="305932"/>
                </a:lnTo>
                <a:lnTo>
                  <a:pt x="7453" y="309471"/>
                </a:lnTo>
                <a:cubicBezTo>
                  <a:pt x="23896" y="319081"/>
                  <a:pt x="38977" y="328472"/>
                  <a:pt x="56573" y="335374"/>
                </a:cubicBezTo>
                <a:cubicBezTo>
                  <a:pt x="69155" y="358380"/>
                  <a:pt x="163342" y="348134"/>
                  <a:pt x="184586" y="353266"/>
                </a:cubicBezTo>
                <a:cubicBezTo>
                  <a:pt x="214121" y="345491"/>
                  <a:pt x="204765" y="347033"/>
                  <a:pt x="235650" y="342210"/>
                </a:cubicBezTo>
                <a:cubicBezTo>
                  <a:pt x="247937" y="316367"/>
                  <a:pt x="302580" y="328405"/>
                  <a:pt x="333156" y="324339"/>
                </a:cubicBezTo>
                <a:cubicBezTo>
                  <a:pt x="339717" y="301268"/>
                  <a:pt x="360087" y="295523"/>
                  <a:pt x="414362" y="275773"/>
                </a:cubicBezTo>
                <a:cubicBezTo>
                  <a:pt x="420721" y="249657"/>
                  <a:pt x="488456" y="282645"/>
                  <a:pt x="509613" y="242197"/>
                </a:cubicBezTo>
                <a:cubicBezTo>
                  <a:pt x="513387" y="243636"/>
                  <a:pt x="517437" y="244726"/>
                  <a:pt x="521640" y="245434"/>
                </a:cubicBezTo>
                <a:cubicBezTo>
                  <a:pt x="546049" y="249549"/>
                  <a:pt x="570152" y="240147"/>
                  <a:pt x="575469" y="224434"/>
                </a:cubicBezTo>
                <a:cubicBezTo>
                  <a:pt x="614641" y="165790"/>
                  <a:pt x="675649" y="197289"/>
                  <a:pt x="727704" y="167150"/>
                </a:cubicBezTo>
                <a:cubicBezTo>
                  <a:pt x="789763" y="136526"/>
                  <a:pt x="780796" y="134575"/>
                  <a:pt x="835654" y="71601"/>
                </a:cubicBezTo>
                <a:cubicBezTo>
                  <a:pt x="855810" y="80465"/>
                  <a:pt x="866761" y="76836"/>
                  <a:pt x="878896" y="63761"/>
                </a:cubicBezTo>
                <a:cubicBezTo>
                  <a:pt x="909898" y="49812"/>
                  <a:pt x="935837" y="82137"/>
                  <a:pt x="951001" y="50233"/>
                </a:cubicBezTo>
                <a:cubicBezTo>
                  <a:pt x="953370" y="55026"/>
                  <a:pt x="958711" y="56299"/>
                  <a:pt x="965408" y="55880"/>
                </a:cubicBezTo>
                <a:lnTo>
                  <a:pt x="971791" y="54603"/>
                </a:lnTo>
                <a:lnTo>
                  <a:pt x="972435" y="54961"/>
                </a:lnTo>
                <a:lnTo>
                  <a:pt x="973799" y="54202"/>
                </a:lnTo>
                <a:lnTo>
                  <a:pt x="987946" y="51373"/>
                </a:lnTo>
                <a:cubicBezTo>
                  <a:pt x="1003526" y="47416"/>
                  <a:pt x="1018060" y="43999"/>
                  <a:pt x="1018608" y="55733"/>
                </a:cubicBezTo>
                <a:cubicBezTo>
                  <a:pt x="1027284" y="57464"/>
                  <a:pt x="1033006" y="56925"/>
                  <a:pt x="1037218" y="55219"/>
                </a:cubicBezTo>
                <a:cubicBezTo>
                  <a:pt x="1045641" y="51809"/>
                  <a:pt x="1048029" y="43734"/>
                  <a:pt x="1055961" y="39838"/>
                </a:cubicBezTo>
                <a:lnTo>
                  <a:pt x="1068713" y="38669"/>
                </a:lnTo>
                <a:lnTo>
                  <a:pt x="1071331" y="36555"/>
                </a:lnTo>
                <a:lnTo>
                  <a:pt x="1078748" y="32518"/>
                </a:lnTo>
                <a:lnTo>
                  <a:pt x="1071510" y="28114"/>
                </a:lnTo>
                <a:cubicBezTo>
                  <a:pt x="1063911" y="24295"/>
                  <a:pt x="1145676" y="19987"/>
                  <a:pt x="1158018" y="14155"/>
                </a:cubicBezTo>
                <a:lnTo>
                  <a:pt x="1231493" y="2246"/>
                </a:lnTo>
                <a:lnTo>
                  <a:pt x="1355072" y="31208"/>
                </a:lnTo>
                <a:cubicBezTo>
                  <a:pt x="1384547" y="167"/>
                  <a:pt x="1449853" y="16313"/>
                  <a:pt x="1479835"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лавие 1"/>
          <p:cNvSpPr>
            <a:spLocks noGrp="1"/>
          </p:cNvSpPr>
          <p:nvPr>
            <p:ph type="ctrTitle"/>
          </p:nvPr>
        </p:nvSpPr>
        <p:spPr>
          <a:xfrm>
            <a:off x="1101100" y="5127457"/>
            <a:ext cx="9710831" cy="740159"/>
          </a:xfrm>
        </p:spPr>
        <p:txBody>
          <a:bodyPr>
            <a:normAutofit fontScale="90000"/>
          </a:bodyPr>
          <a:lstStyle/>
          <a:p>
            <a:pPr algn="l"/>
            <a:r>
              <a:rPr lang="bg-BG" sz="2800" b="1">
                <a:solidFill>
                  <a:srgbClr val="C00000"/>
                </a:solidFill>
                <a:latin typeface="Times New Roman"/>
                <a:cs typeface="Times New Roman"/>
              </a:rPr>
              <a:t>НАЦИОНАЛЕН ВОЕНЕН УНИВЕРСИТЕТ „ВАСИЛ ЛЕВСКИ“</a:t>
            </a:r>
            <a:r>
              <a:rPr lang="bg-BG" sz="2800" dirty="0">
                <a:solidFill>
                  <a:srgbClr val="C00000"/>
                </a:solidFill>
                <a:latin typeface="Times New Roman"/>
                <a:ea typeface="Calibri"/>
                <a:cs typeface="Times New Roman"/>
              </a:rPr>
              <a:t> </a:t>
            </a:r>
            <a:endParaRPr lang="bg-BG" dirty="0">
              <a:latin typeface="Times New Roman"/>
              <a:cs typeface="Times New Roman"/>
            </a:endParaRPr>
          </a:p>
        </p:txBody>
      </p:sp>
      <p:sp>
        <p:nvSpPr>
          <p:cNvPr id="3" name="Подзаглавие 2"/>
          <p:cNvSpPr>
            <a:spLocks noGrp="1"/>
          </p:cNvSpPr>
          <p:nvPr>
            <p:ph type="subTitle" idx="1"/>
          </p:nvPr>
        </p:nvSpPr>
        <p:spPr>
          <a:xfrm>
            <a:off x="885010" y="5867938"/>
            <a:ext cx="10625705" cy="606690"/>
          </a:xfrm>
        </p:spPr>
        <p:txBody>
          <a:bodyPr vert="horz" lIns="91440" tIns="45720" rIns="91440" bIns="45720" rtlCol="0" anchor="t">
            <a:normAutofit/>
          </a:bodyPr>
          <a:lstStyle/>
          <a:p>
            <a:r>
              <a:rPr lang="bg-BG" sz="1800" b="1">
                <a:solidFill>
                  <a:srgbClr val="C00000"/>
                </a:solidFill>
                <a:latin typeface="Times New Roman"/>
                <a:cs typeface="Times New Roman"/>
              </a:rPr>
              <a:t>ВЪОРЪЖЕНИЕ И ЕКИПИРОВКА НА ВОЕННОСЛУЖЕЩИТЕ ВЪВ ВИДОВЕТЕ ВЪОРЪЖЕНИ СИЛИ</a:t>
            </a:r>
            <a:r>
              <a:rPr lang="bg-BG" sz="1800" dirty="0">
                <a:solidFill>
                  <a:srgbClr val="C00000"/>
                </a:solidFill>
                <a:latin typeface="Times New Roman"/>
                <a:cs typeface="Times New Roman"/>
              </a:rPr>
              <a:t> </a:t>
            </a:r>
            <a:endParaRPr lang="bg-BG" dirty="0">
              <a:latin typeface="Times New Roman"/>
              <a:cs typeface="Times New Roman"/>
            </a:endParaRPr>
          </a:p>
          <a:p>
            <a:pPr algn="l"/>
            <a:endParaRPr lang="bg-BG" sz="1600" dirty="0">
              <a:solidFill>
                <a:schemeClr val="tx1">
                  <a:lumMod val="85000"/>
                  <a:lumOff val="15000"/>
                </a:schemeClr>
              </a:solidFill>
            </a:endParaRPr>
          </a:p>
        </p:txBody>
      </p:sp>
      <p:sp>
        <p:nvSpPr>
          <p:cNvPr id="36" name="Freeform: Shape 27">
            <a:extLst>
              <a:ext uri="{FF2B5EF4-FFF2-40B4-BE49-F238E27FC236}">
                <a16:creationId xmlns:a16="http://schemas.microsoft.com/office/drawing/2014/main" id="{805A1D6A-0939-4B37-AFBF-9557261FB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277223" y="-1"/>
            <a:ext cx="6914777" cy="643325"/>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03986" y="741935"/>
                  <a:pt x="1124901" y="717624"/>
                </a:cubicBezTo>
                <a:lnTo>
                  <a:pt x="1158800" y="700004"/>
                </a:lnTo>
                <a:lnTo>
                  <a:pt x="1166947" y="700762"/>
                </a:lnTo>
                <a:cubicBezTo>
                  <a:pt x="1172432" y="700717"/>
                  <a:pt x="1175913" y="699961"/>
                  <a:pt x="1178135" y="698631"/>
                </a:cubicBezTo>
                <a:cubicBezTo>
                  <a:pt x="1178190" y="698452"/>
                  <a:pt x="1178246" y="698273"/>
                  <a:pt x="1178301" y="698094"/>
                </a:cubicBez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83251" y="614883"/>
                  <a:pt x="1589566" y="621301"/>
                </a:cubicBezTo>
                <a:cubicBezTo>
                  <a:pt x="1652500" y="621160"/>
                  <a:pt x="1659006" y="610309"/>
                  <a:pt x="1731986" y="589682"/>
                </a:cubicBezTo>
                <a:cubicBezTo>
                  <a:pt x="1772526" y="597621"/>
                  <a:pt x="1896056" y="567525"/>
                  <a:pt x="1927935" y="622808"/>
                </a:cubicBezTo>
                <a:cubicBezTo>
                  <a:pt x="1983767" y="616263"/>
                  <a:pt x="1996263" y="568569"/>
                  <a:pt x="2066980" y="550413"/>
                </a:cubicBezTo>
                <a:cubicBezTo>
                  <a:pt x="2136397" y="548191"/>
                  <a:pt x="2224774" y="514787"/>
                  <a:pt x="2317462" y="519603"/>
                </a:cubicBezTo>
                <a:cubicBezTo>
                  <a:pt x="2353676" y="459395"/>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3789" y="162396"/>
                  <a:pt x="6290640" y="167441"/>
                </a:cubicBezTo>
                <a:cubicBezTo>
                  <a:pt x="6330523" y="169653"/>
                  <a:pt x="6344211" y="181356"/>
                  <a:pt x="6380420" y="173195"/>
                </a:cubicBezTo>
                <a:cubicBezTo>
                  <a:pt x="6420580" y="151473"/>
                  <a:pt x="6491390" y="127709"/>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29">
            <a:extLst>
              <a:ext uri="{FF2B5EF4-FFF2-40B4-BE49-F238E27FC236}">
                <a16:creationId xmlns:a16="http://schemas.microsoft.com/office/drawing/2014/main" id="{F178D424-4168-4AE6-AEF1-51270AE383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868" y="708300"/>
            <a:ext cx="10449645" cy="409598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Картина 6" descr="Картина, която съдържа небе, дрехи, на открито, човек&#10;&#10;Генерирано от ИИ съдържание може да е неправилно.">
            <a:extLst>
              <a:ext uri="{FF2B5EF4-FFF2-40B4-BE49-F238E27FC236}">
                <a16:creationId xmlns:a16="http://schemas.microsoft.com/office/drawing/2014/main" id="{37E7A23C-25EC-CEF0-D57E-F306C06077C9}"/>
              </a:ext>
            </a:extLst>
          </p:cNvPr>
          <p:cNvPicPr>
            <a:picLocks noChangeAspect="1"/>
          </p:cNvPicPr>
          <p:nvPr/>
        </p:nvPicPr>
        <p:blipFill>
          <a:blip r:embed="rId2"/>
          <a:srcRect l="12205" r="28696" b="2"/>
          <a:stretch>
            <a:fillRect/>
          </a:stretch>
        </p:blipFill>
        <p:spPr>
          <a:xfrm>
            <a:off x="1060314" y="872643"/>
            <a:ext cx="3329171" cy="3774185"/>
          </a:xfrm>
          <a:prstGeom prst="rect">
            <a:avLst/>
          </a:prstGeom>
        </p:spPr>
      </p:pic>
      <p:pic>
        <p:nvPicPr>
          <p:cNvPr id="5" name="Картина 4" descr="Картина, която съдържа на открито, облак, небе, дърво&#10;&#10;Генерирано от ИИ съдържание може да е неправилно.">
            <a:extLst>
              <a:ext uri="{FF2B5EF4-FFF2-40B4-BE49-F238E27FC236}">
                <a16:creationId xmlns:a16="http://schemas.microsoft.com/office/drawing/2014/main" id="{7940F5ED-C0EE-3F67-3B5C-9B12A3FD3622}"/>
              </a:ext>
            </a:extLst>
          </p:cNvPr>
          <p:cNvPicPr>
            <a:picLocks noChangeAspect="1"/>
          </p:cNvPicPr>
          <p:nvPr/>
        </p:nvPicPr>
        <p:blipFill>
          <a:blip r:embed="rId3"/>
          <a:srcRect l="18677" r="22223" b="2"/>
          <a:stretch>
            <a:fillRect/>
          </a:stretch>
        </p:blipFill>
        <p:spPr>
          <a:xfrm>
            <a:off x="8005788" y="1027624"/>
            <a:ext cx="3329171" cy="3774185"/>
          </a:xfrm>
          <a:prstGeom prst="rect">
            <a:avLst/>
          </a:prstGeom>
        </p:spPr>
      </p:pic>
      <p:pic>
        <p:nvPicPr>
          <p:cNvPr id="4" name="Картина 3" descr="Картина, която съдържа емблема, символ, значка, лого&#10;&#10;Генерирано от ИИ съдържание може да е неправилно.">
            <a:extLst>
              <a:ext uri="{FF2B5EF4-FFF2-40B4-BE49-F238E27FC236}">
                <a16:creationId xmlns:a16="http://schemas.microsoft.com/office/drawing/2014/main" id="{AEF9DEE6-1C90-7EF2-D42E-6829E63E1B37}"/>
              </a:ext>
            </a:extLst>
          </p:cNvPr>
          <p:cNvPicPr>
            <a:picLocks noChangeAspect="1"/>
          </p:cNvPicPr>
          <p:nvPr/>
        </p:nvPicPr>
        <p:blipFill>
          <a:blip r:embed="rId4"/>
          <a:stretch>
            <a:fillRect/>
          </a:stretch>
        </p:blipFill>
        <p:spPr>
          <a:xfrm>
            <a:off x="4350826" y="877269"/>
            <a:ext cx="3619500" cy="3941090"/>
          </a:xfrm>
          <a:prstGeom prst="rect">
            <a:avLst/>
          </a:prstGeom>
        </p:spPr>
      </p:pic>
    </p:spTree>
    <p:extLst>
      <p:ext uri="{BB962C8B-B14F-4D97-AF65-F5344CB8AC3E}">
        <p14:creationId xmlns:p14="http://schemas.microsoft.com/office/powerpoint/2010/main" val="1748730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Контейнер за съдържание 3">
            <a:extLst>
              <a:ext uri="{FF2B5EF4-FFF2-40B4-BE49-F238E27FC236}">
                <a16:creationId xmlns:a16="http://schemas.microsoft.com/office/drawing/2014/main" id="{1DE251CD-D241-722A-9EA6-44BFE21BABA3}"/>
              </a:ext>
            </a:extLst>
          </p:cNvPr>
          <p:cNvSpPr>
            <a:spLocks noGrp="1"/>
          </p:cNvSpPr>
          <p:nvPr>
            <p:ph sz="half" idx="2"/>
          </p:nvPr>
        </p:nvSpPr>
        <p:spPr>
          <a:xfrm>
            <a:off x="353210" y="676908"/>
            <a:ext cx="5937611" cy="5852590"/>
          </a:xfrm>
        </p:spPr>
        <p:txBody>
          <a:bodyPr vert="horz" lIns="91440" tIns="45720" rIns="91440" bIns="45720" rtlCol="0" anchor="t">
            <a:normAutofit/>
          </a:bodyPr>
          <a:lstStyle/>
          <a:p>
            <a:pPr marL="0" indent="0" algn="ctr">
              <a:buNone/>
            </a:pPr>
            <a:r>
              <a:rPr lang="bg-BG" sz="2400" b="1" dirty="0">
                <a:latin typeface="Times New Roman"/>
                <a:cs typeface="Times New Roman"/>
              </a:rPr>
              <a:t>Тактико-технически характеристики</a:t>
            </a:r>
            <a:r>
              <a:rPr lang="en-US" sz="2400" b="1" dirty="0">
                <a:latin typeface="Times New Roman"/>
                <a:cs typeface="Times New Roman"/>
              </a:rPr>
              <a:t>:</a:t>
            </a:r>
            <a:endParaRPr lang="bg-BG" sz="2400" dirty="0">
              <a:latin typeface="Aptos"/>
              <a:cs typeface="Times New Roman"/>
            </a:endParaRPr>
          </a:p>
          <a:p>
            <a:pPr marL="0" indent="0" algn="just">
              <a:buNone/>
            </a:pPr>
            <a:r>
              <a:rPr lang="en-US" sz="2400" dirty="0">
                <a:latin typeface="Times New Roman"/>
                <a:cs typeface="Times New Roman"/>
              </a:rPr>
              <a:t>-</a:t>
            </a:r>
            <a:r>
              <a:rPr lang="bg-BG" sz="2400" dirty="0">
                <a:latin typeface="Times New Roman"/>
                <a:cs typeface="Times New Roman"/>
              </a:rPr>
              <a:t> маса:</a:t>
            </a:r>
            <a:endParaRPr lang="bg-BG" sz="2400" dirty="0">
              <a:latin typeface="Aptos"/>
              <a:cs typeface="Times New Roman"/>
            </a:endParaRPr>
          </a:p>
          <a:p>
            <a:pPr marL="0" indent="0">
              <a:spcBef>
                <a:spcPts val="0"/>
              </a:spcBef>
              <a:buNone/>
            </a:pPr>
            <a:r>
              <a:rPr lang="bg-BG" sz="2400" dirty="0">
                <a:latin typeface="Times New Roman"/>
                <a:cs typeface="Times New Roman"/>
              </a:rPr>
              <a:t>   с празен пълнител - 4,3 kg;</a:t>
            </a:r>
            <a:endParaRPr lang="en-US" sz="2400" dirty="0">
              <a:latin typeface="Times New Roman"/>
              <a:cs typeface="Times New Roman"/>
            </a:endParaRPr>
          </a:p>
          <a:p>
            <a:pPr marL="0" indent="0">
              <a:spcBef>
                <a:spcPts val="0"/>
              </a:spcBef>
              <a:buNone/>
            </a:pPr>
            <a:r>
              <a:rPr lang="bg-BG" sz="2400" dirty="0">
                <a:latin typeface="Times New Roman"/>
                <a:cs typeface="Times New Roman"/>
              </a:rPr>
              <a:t>   с пълен пълнител - 4,8 kg;</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дължина – 870 mm;</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дължина на цевта – 415 mm;</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дължина на набраздената част – 369 mm;</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мерна далекобойност – 800 m;</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разстояние на правия изстрел – 350 m;</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темп на стрелбата (теоретична скорострелност) – 600 изстр./мин.;</a:t>
            </a:r>
            <a:endParaRPr lang="en-US" sz="2400" dirty="0">
              <a:latin typeface="Times New Roman"/>
              <a:cs typeface="Times New Roman"/>
            </a:endParaRPr>
          </a:p>
          <a:p>
            <a:pPr algn="just">
              <a:spcBef>
                <a:spcPts val="0"/>
              </a:spcBef>
              <a:buFont typeface="Calibri,Sans-Serif" panose="020B0604020202020204" pitchFamily="34" charset="0"/>
              <a:buChar char="-"/>
            </a:pPr>
            <a:r>
              <a:rPr lang="bg-BG" sz="2400" dirty="0">
                <a:latin typeface="Times New Roman"/>
                <a:cs typeface="Times New Roman"/>
              </a:rPr>
              <a:t>бойна скорострелност (практическа скорострелност):</a:t>
            </a:r>
            <a:endParaRPr lang="en-US" sz="2400" dirty="0">
              <a:latin typeface="Times New Roman"/>
              <a:cs typeface="Times New Roman"/>
            </a:endParaRPr>
          </a:p>
          <a:p>
            <a:pPr>
              <a:spcBef>
                <a:spcPts val="0"/>
              </a:spcBef>
              <a:buFont typeface="Calibri,Sans-Serif" panose="020B0604020202020204" pitchFamily="34" charset="0"/>
              <a:buChar char="-"/>
            </a:pPr>
            <a:r>
              <a:rPr lang="bg-BG" sz="2400" dirty="0">
                <a:latin typeface="Times New Roman"/>
                <a:cs typeface="Times New Roman"/>
              </a:rPr>
              <a:t>на единичен огън – до 40 изстр./мин.;</a:t>
            </a:r>
            <a:endParaRPr lang="en-US" sz="2400" dirty="0">
              <a:latin typeface="Times New Roman"/>
              <a:cs typeface="Times New Roman"/>
            </a:endParaRPr>
          </a:p>
          <a:p>
            <a:pPr>
              <a:spcBef>
                <a:spcPts val="0"/>
              </a:spcBef>
              <a:buFont typeface="Calibri,Sans-Serif" panose="020B0604020202020204" pitchFamily="34" charset="0"/>
              <a:buChar char="-"/>
            </a:pPr>
            <a:r>
              <a:rPr lang="bg-BG" sz="2400" dirty="0">
                <a:latin typeface="Times New Roman"/>
                <a:cs typeface="Times New Roman"/>
              </a:rPr>
              <a:t>на автоматичен огън – 90÷100 </a:t>
            </a:r>
            <a:r>
              <a:rPr lang="bg-BG" sz="2400" dirty="0" err="1">
                <a:latin typeface="Times New Roman"/>
                <a:cs typeface="Times New Roman"/>
              </a:rPr>
              <a:t>изстр</a:t>
            </a:r>
            <a:r>
              <a:rPr lang="bg-BG" sz="2400" dirty="0">
                <a:latin typeface="Times New Roman"/>
                <a:cs typeface="Times New Roman"/>
              </a:rPr>
              <a:t>./мин.;</a:t>
            </a:r>
            <a:endParaRPr lang="en-US" sz="2400" dirty="0">
              <a:latin typeface="Times New Roman"/>
              <a:cs typeface="Times New Roman"/>
            </a:endParaRPr>
          </a:p>
          <a:p>
            <a:pPr>
              <a:spcBef>
                <a:spcPts val="0"/>
              </a:spcBef>
              <a:buFont typeface="Calibri,Sans-Serif" panose="020B0604020202020204" pitchFamily="34" charset="0"/>
              <a:buChar char="-"/>
            </a:pPr>
            <a:r>
              <a:rPr lang="bg-BG" sz="2400" dirty="0">
                <a:latin typeface="Times New Roman"/>
                <a:cs typeface="Times New Roman"/>
              </a:rPr>
              <a:t>начална скорост на куршума – 710 m/s.</a:t>
            </a:r>
            <a:endParaRPr lang="bg-BG" dirty="0"/>
          </a:p>
        </p:txBody>
      </p:sp>
      <p:pic>
        <p:nvPicPr>
          <p:cNvPr id="7" name="Картина 4" descr="Картина, която съдържа оръжие, огнестрелно оръжие, далекобойно оръжие, Цев&#10;&#10;Генерирано от ИИ съдържание може да е неправилно.">
            <a:extLst>
              <a:ext uri="{FF2B5EF4-FFF2-40B4-BE49-F238E27FC236}">
                <a16:creationId xmlns:a16="http://schemas.microsoft.com/office/drawing/2014/main" id="{AAE1EC2B-FB7C-85F1-970D-DDB970AE2D49}"/>
              </a:ext>
            </a:extLst>
          </p:cNvPr>
          <p:cNvPicPr>
            <a:picLocks noChangeAspect="1"/>
          </p:cNvPicPr>
          <p:nvPr/>
        </p:nvPicPr>
        <p:blipFill>
          <a:blip r:embed="rId2"/>
          <a:stretch>
            <a:fillRect/>
          </a:stretch>
        </p:blipFill>
        <p:spPr>
          <a:xfrm>
            <a:off x="6290822" y="874581"/>
            <a:ext cx="5547968" cy="1819374"/>
          </a:xfrm>
          <a:prstGeom prst="rect">
            <a:avLst/>
          </a:prstGeom>
          <a:ln>
            <a:noFill/>
          </a:ln>
          <a:effectLst>
            <a:softEdge rad="112500"/>
          </a:effectLst>
        </p:spPr>
      </p:pic>
      <p:pic>
        <p:nvPicPr>
          <p:cNvPr id="8" name="Картина 6" descr="Картина, която съдържа оръжие, огнестрелно оръжие, далекобойно оръжие, Спусък&#10;&#10;Генерирано от ИИ съдържание може да е неправилно.">
            <a:extLst>
              <a:ext uri="{FF2B5EF4-FFF2-40B4-BE49-F238E27FC236}">
                <a16:creationId xmlns:a16="http://schemas.microsoft.com/office/drawing/2014/main" id="{736E835C-B7E0-7F26-AD2E-780C893800EB}"/>
              </a:ext>
            </a:extLst>
          </p:cNvPr>
          <p:cNvPicPr>
            <a:picLocks noChangeAspect="1"/>
          </p:cNvPicPr>
          <p:nvPr/>
        </p:nvPicPr>
        <p:blipFill>
          <a:blip r:embed="rId3"/>
          <a:stretch>
            <a:fillRect/>
          </a:stretch>
        </p:blipFill>
        <p:spPr>
          <a:xfrm>
            <a:off x="6492035" y="3773025"/>
            <a:ext cx="5436014" cy="1716636"/>
          </a:xfrm>
          <a:prstGeom prst="rect">
            <a:avLst/>
          </a:prstGeom>
          <a:ln>
            <a:noFill/>
          </a:ln>
          <a:effectLst>
            <a:softEdge rad="112500"/>
          </a:effectLst>
        </p:spPr>
      </p:pic>
      <p:sp>
        <p:nvSpPr>
          <p:cNvPr id="9" name="TextBox 8">
            <a:extLst>
              <a:ext uri="{FF2B5EF4-FFF2-40B4-BE49-F238E27FC236}">
                <a16:creationId xmlns:a16="http://schemas.microsoft.com/office/drawing/2014/main" id="{8F3A6567-E4D9-DC8E-9978-B073379D1297}"/>
              </a:ext>
            </a:extLst>
          </p:cNvPr>
          <p:cNvSpPr txBox="1"/>
          <p:nvPr/>
        </p:nvSpPr>
        <p:spPr>
          <a:xfrm>
            <a:off x="7496764" y="2934299"/>
            <a:ext cx="3730657" cy="369332"/>
          </a:xfrm>
          <a:prstGeom prst="rect">
            <a:avLst/>
          </a:prstGeom>
          <a:noFill/>
        </p:spPr>
        <p:txBody>
          <a:bodyPr wrap="square">
            <a:spAutoFit/>
          </a:bodyPr>
          <a:lstStyle/>
          <a:p>
            <a:r>
              <a:rPr lang="bg-BG" sz="1800" b="1" i="1" dirty="0">
                <a:latin typeface="Times New Roman"/>
                <a:cs typeface="Times New Roman"/>
              </a:rPr>
              <a:t>Автомат „Калашников“  АКС-47</a:t>
            </a:r>
            <a:r>
              <a:rPr lang="en-US" sz="1800" b="1" i="1" dirty="0">
                <a:latin typeface="Times New Roman"/>
                <a:cs typeface="Times New Roman"/>
              </a:rPr>
              <a:t>.</a:t>
            </a:r>
            <a:endParaRPr lang="en-US" i="1" dirty="0"/>
          </a:p>
        </p:txBody>
      </p:sp>
      <p:sp>
        <p:nvSpPr>
          <p:cNvPr id="10" name="TextBox 9">
            <a:extLst>
              <a:ext uri="{FF2B5EF4-FFF2-40B4-BE49-F238E27FC236}">
                <a16:creationId xmlns:a16="http://schemas.microsoft.com/office/drawing/2014/main" id="{A3CD1102-0D22-ADEB-7729-27331687C0E6}"/>
              </a:ext>
            </a:extLst>
          </p:cNvPr>
          <p:cNvSpPr txBox="1"/>
          <p:nvPr/>
        </p:nvSpPr>
        <p:spPr>
          <a:xfrm>
            <a:off x="7714831" y="5720351"/>
            <a:ext cx="3730657" cy="369332"/>
          </a:xfrm>
          <a:prstGeom prst="rect">
            <a:avLst/>
          </a:prstGeom>
          <a:noFill/>
        </p:spPr>
        <p:txBody>
          <a:bodyPr wrap="square">
            <a:spAutoFit/>
          </a:bodyPr>
          <a:lstStyle/>
          <a:p>
            <a:r>
              <a:rPr lang="bg-BG" sz="1800" b="1" i="1" dirty="0">
                <a:latin typeface="Times New Roman"/>
                <a:cs typeface="Times New Roman"/>
              </a:rPr>
              <a:t>Автомат „Калашников“ АК-47</a:t>
            </a:r>
            <a:r>
              <a:rPr lang="en-US" b="1" i="1" dirty="0">
                <a:latin typeface="Times New Roman"/>
                <a:cs typeface="Times New Roman"/>
              </a:rPr>
              <a:t>.</a:t>
            </a:r>
            <a:endParaRPr lang="en-US" i="1" dirty="0"/>
          </a:p>
        </p:txBody>
      </p:sp>
    </p:spTree>
    <p:extLst>
      <p:ext uri="{BB962C8B-B14F-4D97-AF65-F5344CB8AC3E}">
        <p14:creationId xmlns:p14="http://schemas.microsoft.com/office/powerpoint/2010/main" val="2492161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890F9-2138-2138-160D-C6DB87A48FB1}"/>
              </a:ext>
            </a:extLst>
          </p:cNvPr>
          <p:cNvSpPr>
            <a:spLocks noGrp="1"/>
          </p:cNvSpPr>
          <p:nvPr>
            <p:ph type="title"/>
          </p:nvPr>
        </p:nvSpPr>
        <p:spPr>
          <a:xfrm>
            <a:off x="838199" y="92817"/>
            <a:ext cx="10515600" cy="898067"/>
          </a:xfrm>
        </p:spPr>
        <p:txBody>
          <a:bodyPr>
            <a:normAutofit/>
          </a:bodyPr>
          <a:lstStyle/>
          <a:p>
            <a:pPr algn="ctr"/>
            <a:r>
              <a:rPr lang="az-Cyrl-AZ" sz="2400" b="1" dirty="0">
                <a:latin typeface="Times New Roman"/>
                <a:ea typeface="Times New Roman"/>
                <a:cs typeface="Times New Roman"/>
              </a:rPr>
              <a:t>1.3. Пушки на въоръжение в Българската армия</a:t>
            </a:r>
            <a:endParaRPr lang="en-US" sz="2400" dirty="0"/>
          </a:p>
        </p:txBody>
      </p:sp>
      <p:sp>
        <p:nvSpPr>
          <p:cNvPr id="3" name="Content Placeholder 2">
            <a:extLst>
              <a:ext uri="{FF2B5EF4-FFF2-40B4-BE49-F238E27FC236}">
                <a16:creationId xmlns:a16="http://schemas.microsoft.com/office/drawing/2014/main" id="{658D0194-0247-2D99-4DE5-AFD9C07D466C}"/>
              </a:ext>
            </a:extLst>
          </p:cNvPr>
          <p:cNvSpPr>
            <a:spLocks noGrp="1"/>
          </p:cNvSpPr>
          <p:nvPr>
            <p:ph idx="1"/>
          </p:nvPr>
        </p:nvSpPr>
        <p:spPr>
          <a:xfrm>
            <a:off x="400333" y="886119"/>
            <a:ext cx="11391331" cy="2780908"/>
          </a:xfrm>
        </p:spPr>
        <p:txBody>
          <a:bodyPr vert="horz" lIns="91440" tIns="45720" rIns="91440" bIns="45720" rtlCol="0" anchor="t">
            <a:normAutofit/>
          </a:bodyPr>
          <a:lstStyle/>
          <a:p>
            <a:pPr marL="0" indent="457200" algn="just">
              <a:buNone/>
            </a:pPr>
            <a:r>
              <a:rPr lang="bg-BG" sz="2400" dirty="0">
                <a:latin typeface="Times New Roman"/>
                <a:cs typeface="Times New Roman"/>
              </a:rPr>
              <a:t>   </a:t>
            </a:r>
            <a:r>
              <a:rPr lang="en-US" sz="2400" dirty="0" err="1">
                <a:latin typeface="Times New Roman"/>
                <a:cs typeface="Times New Roman"/>
              </a:rPr>
              <a:t>Пушката</a:t>
            </a:r>
            <a:r>
              <a:rPr lang="en-US" sz="2400" dirty="0">
                <a:latin typeface="Times New Roman"/>
                <a:cs typeface="Times New Roman"/>
              </a:rPr>
              <a:t> е </a:t>
            </a:r>
            <a:r>
              <a:rPr lang="en-US" sz="2400" dirty="0" err="1">
                <a:latin typeface="Times New Roman"/>
                <a:cs typeface="Times New Roman"/>
              </a:rPr>
              <a:t>индивидуално</a:t>
            </a:r>
            <a:r>
              <a:rPr lang="en-US" sz="2400" dirty="0">
                <a:latin typeface="Times New Roman"/>
                <a:cs typeface="Times New Roman"/>
              </a:rPr>
              <a:t> </a:t>
            </a:r>
            <a:r>
              <a:rPr lang="en-US" sz="2400" dirty="0" err="1">
                <a:latin typeface="Times New Roman"/>
                <a:cs typeface="Times New Roman"/>
              </a:rPr>
              <a:t>стрелково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предназначено</a:t>
            </a:r>
            <a:r>
              <a:rPr lang="en-US" sz="2400" dirty="0">
                <a:latin typeface="Times New Roman"/>
                <a:cs typeface="Times New Roman"/>
              </a:rPr>
              <a:t> </a:t>
            </a:r>
            <a:r>
              <a:rPr lang="en-US" sz="2400" dirty="0" err="1">
                <a:latin typeface="Times New Roman"/>
                <a:cs typeface="Times New Roman"/>
              </a:rPr>
              <a:t>за</a:t>
            </a:r>
            <a:r>
              <a:rPr lang="en-US" sz="2400" dirty="0">
                <a:latin typeface="Times New Roman"/>
                <a:cs typeface="Times New Roman"/>
              </a:rPr>
              <a:t> </a:t>
            </a:r>
            <a:r>
              <a:rPr lang="en-US" sz="2400" dirty="0" err="1">
                <a:latin typeface="Times New Roman"/>
                <a:cs typeface="Times New Roman"/>
              </a:rPr>
              <a:t>поразяване</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живата</a:t>
            </a:r>
            <a:r>
              <a:rPr lang="en-US" sz="2400" dirty="0">
                <a:latin typeface="Times New Roman"/>
                <a:cs typeface="Times New Roman"/>
              </a:rPr>
              <a:t> </a:t>
            </a:r>
            <a:r>
              <a:rPr lang="en-US" sz="2400" dirty="0" err="1">
                <a:latin typeface="Times New Roman"/>
                <a:cs typeface="Times New Roman"/>
              </a:rPr>
              <a:t>сила</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противника</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открито</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разстояние</a:t>
            </a:r>
            <a:r>
              <a:rPr lang="en-US" sz="2400" dirty="0">
                <a:latin typeface="Times New Roman"/>
                <a:cs typeface="Times New Roman"/>
              </a:rPr>
              <a:t> </a:t>
            </a:r>
            <a:r>
              <a:rPr lang="en-US" sz="2400" dirty="0" err="1">
                <a:latin typeface="Times New Roman"/>
                <a:cs typeface="Times New Roman"/>
              </a:rPr>
              <a:t>до</a:t>
            </a:r>
            <a:r>
              <a:rPr lang="en-US" sz="2400" dirty="0">
                <a:latin typeface="Times New Roman"/>
                <a:cs typeface="Times New Roman"/>
              </a:rPr>
              <a:t> 1</a:t>
            </a:r>
            <a:r>
              <a:rPr lang="ru" sz="2400" dirty="0">
                <a:latin typeface="Times New Roman"/>
                <a:cs typeface="Times New Roman"/>
              </a:rPr>
              <a:t>000 </a:t>
            </a:r>
            <a:r>
              <a:rPr lang="en-US" sz="2400" dirty="0">
                <a:latin typeface="Times New Roman"/>
                <a:cs typeface="Times New Roman"/>
              </a:rPr>
              <a:t>m. </a:t>
            </a:r>
            <a:r>
              <a:rPr lang="en-US" sz="2400" dirty="0" err="1">
                <a:latin typeface="Times New Roman"/>
                <a:cs typeface="Times New Roman"/>
              </a:rPr>
              <a:t>Конструктивно</a:t>
            </a:r>
            <a:r>
              <a:rPr lang="en-US" sz="2400" dirty="0">
                <a:latin typeface="Times New Roman"/>
                <a:cs typeface="Times New Roman"/>
              </a:rPr>
              <a:t> </a:t>
            </a:r>
            <a:r>
              <a:rPr lang="en-US" sz="2400" dirty="0" err="1">
                <a:latin typeface="Times New Roman"/>
                <a:cs typeface="Times New Roman"/>
              </a:rPr>
              <a:t>се</a:t>
            </a:r>
            <a:r>
              <a:rPr lang="en-US" sz="2400" dirty="0">
                <a:latin typeface="Times New Roman"/>
                <a:cs typeface="Times New Roman"/>
              </a:rPr>
              <a:t> </a:t>
            </a:r>
            <a:r>
              <a:rPr lang="en-US" sz="2400" dirty="0" err="1">
                <a:latin typeface="Times New Roman"/>
                <a:cs typeface="Times New Roman"/>
              </a:rPr>
              <a:t>отличава</a:t>
            </a:r>
            <a:r>
              <a:rPr lang="en-US" sz="2400" dirty="0">
                <a:latin typeface="Times New Roman"/>
                <a:cs typeface="Times New Roman"/>
              </a:rPr>
              <a:t> с </a:t>
            </a:r>
            <a:r>
              <a:rPr lang="en-US" sz="2400" dirty="0" err="1">
                <a:latin typeface="Times New Roman"/>
                <a:cs typeface="Times New Roman"/>
              </a:rPr>
              <a:t>наличието</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дълга</a:t>
            </a:r>
            <a:r>
              <a:rPr lang="en-US" sz="2400" dirty="0">
                <a:latin typeface="Times New Roman"/>
                <a:cs typeface="Times New Roman"/>
              </a:rPr>
              <a:t> </a:t>
            </a:r>
            <a:r>
              <a:rPr lang="en-US" sz="2400" dirty="0" err="1">
                <a:latin typeface="Times New Roman"/>
                <a:cs typeface="Times New Roman"/>
              </a:rPr>
              <a:t>цев</a:t>
            </a:r>
            <a:r>
              <a:rPr lang="en-US" sz="2400" dirty="0">
                <a:latin typeface="Times New Roman"/>
                <a:cs typeface="Times New Roman"/>
              </a:rPr>
              <a:t> и </a:t>
            </a:r>
            <a:r>
              <a:rPr lang="en-US" sz="2400" dirty="0" err="1">
                <a:latin typeface="Times New Roman"/>
                <a:cs typeface="Times New Roman"/>
              </a:rPr>
              <a:t>постоянен</a:t>
            </a:r>
            <a:r>
              <a:rPr lang="en-US" sz="2400" dirty="0">
                <a:latin typeface="Times New Roman"/>
                <a:cs typeface="Times New Roman"/>
              </a:rPr>
              <a:t> </a:t>
            </a:r>
            <a:r>
              <a:rPr lang="en-US" sz="2400" dirty="0" err="1">
                <a:latin typeface="Times New Roman"/>
                <a:cs typeface="Times New Roman"/>
              </a:rPr>
              <a:t>приклад</a:t>
            </a:r>
            <a:r>
              <a:rPr lang="en-US" sz="2400" dirty="0">
                <a:latin typeface="Times New Roman"/>
                <a:cs typeface="Times New Roman"/>
              </a:rPr>
              <a:t>. </a:t>
            </a:r>
            <a:r>
              <a:rPr lang="en-US" sz="2400" dirty="0" err="1">
                <a:latin typeface="Times New Roman"/>
                <a:cs typeface="Times New Roman"/>
              </a:rPr>
              <a:t>Спускателният</a:t>
            </a:r>
            <a:r>
              <a:rPr lang="en-US" sz="2400" dirty="0">
                <a:latin typeface="Times New Roman"/>
                <a:cs typeface="Times New Roman"/>
              </a:rPr>
              <a:t> </a:t>
            </a:r>
            <a:r>
              <a:rPr lang="en-US" sz="2400" dirty="0" err="1">
                <a:latin typeface="Times New Roman"/>
                <a:cs typeface="Times New Roman"/>
              </a:rPr>
              <a:t>механизъм</a:t>
            </a:r>
            <a:r>
              <a:rPr lang="en-US" sz="2400" dirty="0">
                <a:latin typeface="Times New Roman"/>
                <a:cs typeface="Times New Roman"/>
              </a:rPr>
              <a:t> </a:t>
            </a:r>
            <a:r>
              <a:rPr lang="en-US" sz="2400" dirty="0" err="1">
                <a:latin typeface="Times New Roman"/>
                <a:cs typeface="Times New Roman"/>
              </a:rPr>
              <a:t>позволява</a:t>
            </a:r>
            <a:r>
              <a:rPr lang="en-US" sz="2400" dirty="0">
                <a:latin typeface="Times New Roman"/>
                <a:cs typeface="Times New Roman"/>
              </a:rPr>
              <a:t> </a:t>
            </a:r>
            <a:r>
              <a:rPr lang="en-US" sz="2400" dirty="0" err="1">
                <a:latin typeface="Times New Roman"/>
                <a:cs typeface="Times New Roman"/>
              </a:rPr>
              <a:t>воденето</a:t>
            </a:r>
            <a:r>
              <a:rPr lang="en-US" sz="2400" dirty="0">
                <a:latin typeface="Times New Roman"/>
                <a:cs typeface="Times New Roman"/>
              </a:rPr>
              <a:t> </a:t>
            </a:r>
            <a:r>
              <a:rPr lang="en-US" sz="2400" dirty="0" err="1">
                <a:latin typeface="Times New Roman"/>
                <a:cs typeface="Times New Roman"/>
              </a:rPr>
              <a:t>само</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единичен</a:t>
            </a:r>
            <a:r>
              <a:rPr lang="en-US" sz="2400" dirty="0">
                <a:latin typeface="Times New Roman"/>
                <a:cs typeface="Times New Roman"/>
              </a:rPr>
              <a:t> </a:t>
            </a:r>
            <a:r>
              <a:rPr lang="en-US" sz="2400" dirty="0" err="1">
                <a:latin typeface="Times New Roman"/>
                <a:cs typeface="Times New Roman"/>
              </a:rPr>
              <a:t>огън</a:t>
            </a:r>
            <a:r>
              <a:rPr lang="en-US" sz="2400" dirty="0">
                <a:latin typeface="Times New Roman"/>
                <a:cs typeface="Times New Roman"/>
              </a:rPr>
              <a:t>. </a:t>
            </a:r>
            <a:r>
              <a:rPr lang="en-US" sz="2400" dirty="0" err="1">
                <a:latin typeface="Times New Roman"/>
                <a:cs typeface="Times New Roman"/>
              </a:rPr>
              <a:t>Захранването</a:t>
            </a:r>
            <a:r>
              <a:rPr lang="en-US" sz="2400" dirty="0">
                <a:latin typeface="Times New Roman"/>
                <a:cs typeface="Times New Roman"/>
              </a:rPr>
              <a:t> е </a:t>
            </a:r>
            <a:r>
              <a:rPr lang="en-US" sz="2400" dirty="0" err="1">
                <a:latin typeface="Times New Roman"/>
                <a:cs typeface="Times New Roman"/>
              </a:rPr>
              <a:t>пълнително</a:t>
            </a:r>
            <a:r>
              <a:rPr lang="en-US" sz="2400" dirty="0">
                <a:latin typeface="Times New Roman"/>
                <a:cs typeface="Times New Roman"/>
              </a:rPr>
              <a:t> с </a:t>
            </a:r>
            <a:r>
              <a:rPr lang="en-US" sz="2400" dirty="0" err="1">
                <a:latin typeface="Times New Roman"/>
                <a:cs typeface="Times New Roman"/>
              </a:rPr>
              <a:t>несменяем</a:t>
            </a:r>
            <a:r>
              <a:rPr lang="en-US" sz="2400" dirty="0">
                <a:latin typeface="Times New Roman"/>
                <a:cs typeface="Times New Roman"/>
              </a:rPr>
              <a:t> (</a:t>
            </a:r>
            <a:r>
              <a:rPr lang="en-US" sz="2400" dirty="0" err="1">
                <a:latin typeface="Times New Roman"/>
                <a:cs typeface="Times New Roman"/>
              </a:rPr>
              <a:t>магазин</a:t>
            </a:r>
            <a:r>
              <a:rPr lang="en-US" sz="2400" dirty="0">
                <a:latin typeface="Times New Roman"/>
                <a:cs typeface="Times New Roman"/>
              </a:rPr>
              <a:t>) </a:t>
            </a:r>
            <a:r>
              <a:rPr lang="en-US" sz="2400" dirty="0" err="1">
                <a:latin typeface="Times New Roman"/>
                <a:cs typeface="Times New Roman"/>
              </a:rPr>
              <a:t>или</a:t>
            </a:r>
            <a:r>
              <a:rPr lang="en-US" sz="2400" dirty="0">
                <a:latin typeface="Times New Roman"/>
                <a:cs typeface="Times New Roman"/>
              </a:rPr>
              <a:t> </a:t>
            </a:r>
            <a:r>
              <a:rPr lang="en-US" sz="2400" dirty="0" err="1">
                <a:latin typeface="Times New Roman"/>
                <a:cs typeface="Times New Roman"/>
              </a:rPr>
              <a:t>сменяем</a:t>
            </a:r>
            <a:r>
              <a:rPr lang="en-US" sz="2400" dirty="0">
                <a:latin typeface="Times New Roman"/>
                <a:cs typeface="Times New Roman"/>
              </a:rPr>
              <a:t> </a:t>
            </a:r>
            <a:r>
              <a:rPr lang="en-US" sz="2400" dirty="0" err="1">
                <a:latin typeface="Times New Roman"/>
                <a:cs typeface="Times New Roman"/>
              </a:rPr>
              <a:t>пълнител</a:t>
            </a:r>
            <a:r>
              <a:rPr lang="en-US" sz="2400" dirty="0">
                <a:latin typeface="Times New Roman"/>
                <a:cs typeface="Times New Roman"/>
              </a:rPr>
              <a:t> с </a:t>
            </a:r>
            <a:r>
              <a:rPr lang="en-US" sz="2400" dirty="0" err="1">
                <a:latin typeface="Times New Roman"/>
                <a:cs typeface="Times New Roman"/>
              </a:rPr>
              <a:t>вместимост</a:t>
            </a:r>
            <a:r>
              <a:rPr lang="en-US" sz="2400" dirty="0">
                <a:latin typeface="Times New Roman"/>
                <a:cs typeface="Times New Roman"/>
              </a:rPr>
              <a:t> </a:t>
            </a:r>
            <a:r>
              <a:rPr lang="en-US" sz="2400" dirty="0" err="1">
                <a:latin typeface="Times New Roman"/>
                <a:cs typeface="Times New Roman"/>
              </a:rPr>
              <a:t>до</a:t>
            </a:r>
            <a:r>
              <a:rPr lang="en-US" sz="2400" dirty="0">
                <a:latin typeface="Times New Roman"/>
                <a:cs typeface="Times New Roman"/>
              </a:rPr>
              <a:t> 10 </a:t>
            </a:r>
            <a:r>
              <a:rPr lang="en-US" sz="2400" dirty="0" err="1">
                <a:latin typeface="Times New Roman"/>
                <a:cs typeface="Times New Roman"/>
              </a:rPr>
              <a:t>патрона</a:t>
            </a:r>
            <a:r>
              <a:rPr lang="en-US" sz="2400" dirty="0">
                <a:latin typeface="Times New Roman"/>
                <a:cs typeface="Times New Roman"/>
              </a:rPr>
              <a:t>. </a:t>
            </a:r>
            <a:r>
              <a:rPr lang="en-US" sz="2400" dirty="0" err="1">
                <a:latin typeface="Times New Roman"/>
                <a:cs typeface="Times New Roman"/>
              </a:rPr>
              <a:t>Използват</a:t>
            </a:r>
            <a:r>
              <a:rPr lang="en-US" sz="2400" dirty="0">
                <a:latin typeface="Times New Roman"/>
                <a:cs typeface="Times New Roman"/>
              </a:rPr>
              <a:t> </a:t>
            </a:r>
            <a:r>
              <a:rPr lang="en-US" sz="2400" dirty="0" err="1">
                <a:latin typeface="Times New Roman"/>
                <a:cs typeface="Times New Roman"/>
              </a:rPr>
              <a:t>боеприпаси</a:t>
            </a:r>
            <a:r>
              <a:rPr lang="en-US" sz="2400" dirty="0">
                <a:latin typeface="Times New Roman"/>
                <a:cs typeface="Times New Roman"/>
              </a:rPr>
              <a:t> </a:t>
            </a:r>
            <a:r>
              <a:rPr lang="en-US" sz="2400" dirty="0" err="1">
                <a:latin typeface="Times New Roman"/>
                <a:cs typeface="Times New Roman"/>
              </a:rPr>
              <a:t>пушечен</a:t>
            </a:r>
            <a:r>
              <a:rPr lang="en-US" sz="2400" dirty="0">
                <a:latin typeface="Times New Roman"/>
                <a:cs typeface="Times New Roman"/>
              </a:rPr>
              <a:t> </a:t>
            </a:r>
            <a:r>
              <a:rPr lang="en-US" sz="2400" dirty="0" err="1">
                <a:latin typeface="Times New Roman"/>
                <a:cs typeface="Times New Roman"/>
              </a:rPr>
              <a:t>тип</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съвременния</a:t>
            </a:r>
            <a:r>
              <a:rPr lang="en-US" sz="2400" dirty="0">
                <a:latin typeface="Times New Roman"/>
                <a:cs typeface="Times New Roman"/>
              </a:rPr>
              <a:t> </a:t>
            </a:r>
            <a:r>
              <a:rPr lang="en-US" sz="2400" dirty="0" err="1">
                <a:latin typeface="Times New Roman"/>
                <a:cs typeface="Times New Roman"/>
              </a:rPr>
              <a:t>етап</a:t>
            </a:r>
            <a:r>
              <a:rPr lang="en-US" sz="2400" dirty="0">
                <a:latin typeface="Times New Roman"/>
                <a:cs typeface="Times New Roman"/>
              </a:rPr>
              <a:t> </a:t>
            </a:r>
            <a:r>
              <a:rPr lang="en-US" sz="2400" dirty="0" err="1">
                <a:latin typeface="Times New Roman"/>
                <a:cs typeface="Times New Roman"/>
              </a:rPr>
              <a:t>са</a:t>
            </a:r>
            <a:r>
              <a:rPr lang="en-US" sz="2400" dirty="0">
                <a:latin typeface="Times New Roman"/>
                <a:cs typeface="Times New Roman"/>
              </a:rPr>
              <a:t> </a:t>
            </a:r>
            <a:r>
              <a:rPr lang="en-US" sz="2400" dirty="0" err="1">
                <a:latin typeface="Times New Roman"/>
                <a:cs typeface="Times New Roman"/>
              </a:rPr>
              <a:t>намерили</a:t>
            </a:r>
            <a:r>
              <a:rPr lang="en-US" sz="2400" dirty="0">
                <a:latin typeface="Times New Roman"/>
                <a:cs typeface="Times New Roman"/>
              </a:rPr>
              <a:t> </a:t>
            </a:r>
            <a:r>
              <a:rPr lang="en-US" sz="2400" dirty="0" err="1">
                <a:latin typeface="Times New Roman"/>
                <a:cs typeface="Times New Roman"/>
              </a:rPr>
              <a:t>приложение</a:t>
            </a:r>
            <a:r>
              <a:rPr lang="en-US" sz="2400" dirty="0">
                <a:latin typeface="Times New Roman"/>
                <a:cs typeface="Times New Roman"/>
              </a:rPr>
              <a:t> </a:t>
            </a:r>
            <a:r>
              <a:rPr lang="en-US" sz="2400" dirty="0" err="1">
                <a:latin typeface="Times New Roman"/>
                <a:cs typeface="Times New Roman"/>
              </a:rPr>
              <a:t>като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за</a:t>
            </a:r>
            <a:r>
              <a:rPr lang="en-US" sz="2400" dirty="0">
                <a:latin typeface="Times New Roman"/>
                <a:cs typeface="Times New Roman"/>
              </a:rPr>
              <a:t> </a:t>
            </a:r>
            <a:r>
              <a:rPr lang="en-US" sz="2400" dirty="0" err="1">
                <a:latin typeface="Times New Roman"/>
                <a:cs typeface="Times New Roman"/>
              </a:rPr>
              <a:t>подборна</a:t>
            </a:r>
            <a:r>
              <a:rPr lang="en-US" sz="2400" dirty="0">
                <a:latin typeface="Times New Roman"/>
                <a:cs typeface="Times New Roman"/>
              </a:rPr>
              <a:t> </a:t>
            </a:r>
            <a:r>
              <a:rPr lang="en-US" sz="2400" dirty="0" err="1">
                <a:latin typeface="Times New Roman"/>
                <a:cs typeface="Times New Roman"/>
              </a:rPr>
              <a:t>стрелба</a:t>
            </a:r>
            <a:r>
              <a:rPr lang="en-US" sz="2400" dirty="0">
                <a:latin typeface="Times New Roman"/>
                <a:cs typeface="Times New Roman"/>
              </a:rPr>
              <a:t> (</a:t>
            </a:r>
            <a:r>
              <a:rPr lang="en-US" sz="2400" dirty="0" err="1">
                <a:latin typeface="Times New Roman"/>
                <a:cs typeface="Times New Roman"/>
              </a:rPr>
              <a:t>снайперски</a:t>
            </a:r>
            <a:r>
              <a:rPr lang="en-US" sz="2400" dirty="0">
                <a:latin typeface="Times New Roman"/>
                <a:cs typeface="Times New Roman"/>
              </a:rPr>
              <a:t> </a:t>
            </a:r>
            <a:r>
              <a:rPr lang="en-US" sz="2400" dirty="0" err="1">
                <a:latin typeface="Times New Roman"/>
                <a:cs typeface="Times New Roman"/>
              </a:rPr>
              <a:t>пушки</a:t>
            </a:r>
            <a:r>
              <a:rPr lang="en-US" sz="2400" dirty="0">
                <a:latin typeface="Times New Roman"/>
                <a:cs typeface="Times New Roman"/>
              </a:rPr>
              <a:t>). </a:t>
            </a:r>
            <a:r>
              <a:rPr lang="en-US" sz="2400" dirty="0" err="1">
                <a:latin typeface="Times New Roman"/>
                <a:cs typeface="Times New Roman"/>
              </a:rPr>
              <a:t>Като</a:t>
            </a:r>
            <a:r>
              <a:rPr lang="en-US" sz="2400" dirty="0">
                <a:latin typeface="Times New Roman"/>
                <a:cs typeface="Times New Roman"/>
              </a:rPr>
              <a:t> </a:t>
            </a:r>
            <a:r>
              <a:rPr lang="en-US" sz="2400" dirty="0" err="1">
                <a:latin typeface="Times New Roman"/>
                <a:cs typeface="Times New Roman"/>
              </a:rPr>
              <a:t>такова</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в </a:t>
            </a:r>
            <a:r>
              <a:rPr lang="en-US" sz="2400" dirty="0" err="1">
                <a:latin typeface="Times New Roman"/>
                <a:cs typeface="Times New Roman"/>
              </a:rPr>
              <a:t>армиите</a:t>
            </a:r>
            <a:r>
              <a:rPr lang="en-US" sz="2400" dirty="0">
                <a:latin typeface="Times New Roman"/>
                <a:cs typeface="Times New Roman"/>
              </a:rPr>
              <a:t> </a:t>
            </a:r>
            <a:r>
              <a:rPr lang="en-US" sz="2400" dirty="0" err="1">
                <a:latin typeface="Times New Roman"/>
                <a:cs typeface="Times New Roman"/>
              </a:rPr>
              <a:t>се</a:t>
            </a:r>
            <a:r>
              <a:rPr lang="en-US" sz="2400" dirty="0">
                <a:latin typeface="Times New Roman"/>
                <a:cs typeface="Times New Roman"/>
              </a:rPr>
              <a:t> </a:t>
            </a:r>
            <a:r>
              <a:rPr lang="en-US" sz="2400" dirty="0" err="1">
                <a:latin typeface="Times New Roman"/>
                <a:cs typeface="Times New Roman"/>
              </a:rPr>
              <a:t>срещат</a:t>
            </a:r>
            <a:r>
              <a:rPr lang="en-US" sz="2400" dirty="0">
                <a:latin typeface="Times New Roman"/>
                <a:cs typeface="Times New Roman"/>
              </a:rPr>
              <a:t> и </a:t>
            </a:r>
            <a:r>
              <a:rPr lang="en-US" sz="2400" dirty="0" err="1">
                <a:latin typeface="Times New Roman"/>
                <a:cs typeface="Times New Roman"/>
              </a:rPr>
              <a:t>автоматични</a:t>
            </a:r>
            <a:r>
              <a:rPr lang="en-US" sz="2400" dirty="0">
                <a:latin typeface="Times New Roman"/>
                <a:cs typeface="Times New Roman"/>
              </a:rPr>
              <a:t> и </a:t>
            </a:r>
            <a:r>
              <a:rPr lang="en-US" sz="2400" dirty="0" err="1">
                <a:latin typeface="Times New Roman"/>
                <a:cs typeface="Times New Roman"/>
              </a:rPr>
              <a:t>неавтоматични</a:t>
            </a:r>
            <a:r>
              <a:rPr lang="en-US" sz="2400" dirty="0">
                <a:latin typeface="Times New Roman"/>
                <a:cs typeface="Times New Roman"/>
              </a:rPr>
              <a:t> </a:t>
            </a:r>
            <a:r>
              <a:rPr lang="en-US" sz="2400" dirty="0" err="1">
                <a:latin typeface="Times New Roman"/>
                <a:cs typeface="Times New Roman"/>
              </a:rPr>
              <a:t>магазинни</a:t>
            </a:r>
            <a:r>
              <a:rPr lang="en-US" sz="2400" dirty="0">
                <a:latin typeface="Times New Roman"/>
                <a:cs typeface="Times New Roman"/>
              </a:rPr>
              <a:t> </a:t>
            </a:r>
            <a:r>
              <a:rPr lang="en-US" sz="2400" dirty="0" err="1">
                <a:latin typeface="Times New Roman"/>
                <a:cs typeface="Times New Roman"/>
              </a:rPr>
              <a:t>пушки</a:t>
            </a:r>
            <a:r>
              <a:rPr lang="en-US" sz="2400" dirty="0">
                <a:latin typeface="Times New Roman"/>
                <a:cs typeface="Times New Roman"/>
              </a:rPr>
              <a:t>.</a:t>
            </a:r>
            <a:endParaRPr lang="en-US" sz="2400" dirty="0"/>
          </a:p>
          <a:p>
            <a:endParaRPr lang="en-US" dirty="0"/>
          </a:p>
        </p:txBody>
      </p:sp>
      <p:sp>
        <p:nvSpPr>
          <p:cNvPr id="7" name="Заглавие 1">
            <a:extLst>
              <a:ext uri="{FF2B5EF4-FFF2-40B4-BE49-F238E27FC236}">
                <a16:creationId xmlns:a16="http://schemas.microsoft.com/office/drawing/2014/main" id="{2C06087F-9453-2A8B-051E-A1A7E4C32D88}"/>
              </a:ext>
            </a:extLst>
          </p:cNvPr>
          <p:cNvSpPr txBox="1">
            <a:spLocks/>
          </p:cNvSpPr>
          <p:nvPr/>
        </p:nvSpPr>
        <p:spPr>
          <a:xfrm>
            <a:off x="838198" y="3691034"/>
            <a:ext cx="10515600" cy="662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bg-BG" sz="2400" b="1" dirty="0">
                <a:latin typeface="Times New Roman"/>
                <a:cs typeface="Times New Roman"/>
              </a:rPr>
              <a:t>А) Снайперска пушка „</a:t>
            </a:r>
            <a:r>
              <a:rPr lang="bg-BG" sz="2400" b="1" dirty="0" err="1">
                <a:latin typeface="Times New Roman"/>
                <a:cs typeface="Times New Roman"/>
              </a:rPr>
              <a:t>Драгунов</a:t>
            </a:r>
            <a:r>
              <a:rPr lang="bg-BG" sz="2400" b="1" dirty="0">
                <a:latin typeface="Times New Roman"/>
                <a:cs typeface="Times New Roman"/>
              </a:rPr>
              <a:t>“</a:t>
            </a:r>
            <a:endParaRPr lang="bg-BG" sz="2400" dirty="0"/>
          </a:p>
        </p:txBody>
      </p:sp>
      <p:sp>
        <p:nvSpPr>
          <p:cNvPr id="9" name="TextBox 8">
            <a:extLst>
              <a:ext uri="{FF2B5EF4-FFF2-40B4-BE49-F238E27FC236}">
                <a16:creationId xmlns:a16="http://schemas.microsoft.com/office/drawing/2014/main" id="{6D168935-C4D5-7F00-CEB3-0CE15029550E}"/>
              </a:ext>
            </a:extLst>
          </p:cNvPr>
          <p:cNvSpPr txBox="1"/>
          <p:nvPr/>
        </p:nvSpPr>
        <p:spPr>
          <a:xfrm>
            <a:off x="400333" y="4377823"/>
            <a:ext cx="11391330" cy="2308324"/>
          </a:xfrm>
          <a:prstGeom prst="rect">
            <a:avLst/>
          </a:prstGeom>
          <a:noFill/>
        </p:spPr>
        <p:txBody>
          <a:bodyPr wrap="square">
            <a:spAutoFit/>
          </a:bodyPr>
          <a:lstStyle/>
          <a:p>
            <a:pPr marL="0" indent="457200" algn="just">
              <a:spcBef>
                <a:spcPts val="0"/>
              </a:spcBef>
              <a:buNone/>
            </a:pPr>
            <a:r>
              <a:rPr lang="bg-BG" sz="2400" dirty="0">
                <a:latin typeface="Times New Roman" panose="02020603050405020304" pitchFamily="18" charset="0"/>
                <a:cs typeface="Times New Roman" panose="02020603050405020304" pitchFamily="18" charset="0"/>
              </a:rPr>
              <a:t>7,62 mm снайперска  пушка “</a:t>
            </a:r>
            <a:r>
              <a:rPr lang="bg-BG" sz="2400" dirty="0" err="1">
                <a:latin typeface="Times New Roman" panose="02020603050405020304" pitchFamily="18" charset="0"/>
                <a:cs typeface="Times New Roman" panose="02020603050405020304" pitchFamily="18" charset="0"/>
              </a:rPr>
              <a:t>Драгунов</a:t>
            </a:r>
            <a:r>
              <a:rPr lang="bg-BG" sz="2400" dirty="0">
                <a:latin typeface="Times New Roman" panose="02020603050405020304" pitchFamily="18" charset="0"/>
                <a:cs typeface="Times New Roman" panose="02020603050405020304" pitchFamily="18" charset="0"/>
              </a:rPr>
              <a:t>” е предназначена за унищожаване на единични важни цели от личния състав на противника.</a:t>
            </a:r>
          </a:p>
          <a:p>
            <a:pPr marL="0" indent="457200" algn="just">
              <a:spcBef>
                <a:spcPts val="0"/>
              </a:spcBef>
              <a:buNone/>
            </a:pPr>
            <a:r>
              <a:rPr lang="bg-BG" sz="2400" dirty="0">
                <a:latin typeface="Times New Roman" panose="02020603050405020304" pitchFamily="18" charset="0"/>
                <a:cs typeface="Times New Roman" panose="02020603050405020304" pitchFamily="18" charset="0"/>
              </a:rPr>
              <a:t>За стрелба със снайперската пушка се използват 7,62 </a:t>
            </a:r>
            <a:r>
              <a:rPr lang="en-US" sz="2400" dirty="0">
                <a:latin typeface="Times New Roman" panose="02020603050405020304" pitchFamily="18" charset="0"/>
                <a:cs typeface="Times New Roman" panose="02020603050405020304" pitchFamily="18" charset="0"/>
              </a:rPr>
              <a:t>mm </a:t>
            </a:r>
            <a:r>
              <a:rPr lang="bg-BG" sz="2400" dirty="0">
                <a:latin typeface="Times New Roman" panose="02020603050405020304" pitchFamily="18" charset="0"/>
                <a:cs typeface="Times New Roman" panose="02020603050405020304" pitchFamily="18" charset="0"/>
              </a:rPr>
              <a:t>(</a:t>
            </a:r>
            <a:r>
              <a:rPr lang="bg-BG" sz="2400" dirty="0" err="1">
                <a:latin typeface="Times New Roman" panose="02020603050405020304" pitchFamily="18" charset="0"/>
                <a:cs typeface="Times New Roman" panose="02020603050405020304" pitchFamily="18" charset="0"/>
              </a:rPr>
              <a:t>7,62х54</a:t>
            </a:r>
            <a:r>
              <a:rPr lang="bg-BG" sz="2400" dirty="0">
                <a:latin typeface="Times New Roman" panose="02020603050405020304" pitchFamily="18" charset="0"/>
                <a:cs typeface="Times New Roman" panose="02020603050405020304" pitchFamily="18" charset="0"/>
              </a:rPr>
              <a:t>) пушечни патрони обр. 1908/30 год. с обикновени, трасиращи и бронебойно-запалителни куршуми.</a:t>
            </a:r>
          </a:p>
          <a:p>
            <a:pPr marL="0" indent="457200" algn="just">
              <a:spcBef>
                <a:spcPts val="0"/>
              </a:spcBef>
              <a:buNone/>
            </a:pPr>
            <a:r>
              <a:rPr lang="bg-BG" sz="2400" dirty="0">
                <a:latin typeface="Times New Roman" panose="02020603050405020304" pitchFamily="18" charset="0"/>
                <a:cs typeface="Times New Roman" panose="02020603050405020304" pitchFamily="18" charset="0"/>
              </a:rPr>
              <a:t>Огънят със снайперската пушка се води с единични изстрели.</a:t>
            </a:r>
          </a:p>
        </p:txBody>
      </p:sp>
    </p:spTree>
    <p:extLst>
      <p:ext uri="{BB962C8B-B14F-4D97-AF65-F5344CB8AC3E}">
        <p14:creationId xmlns:p14="http://schemas.microsoft.com/office/powerpoint/2010/main" val="1553206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съдържание 2">
            <a:extLst>
              <a:ext uri="{FF2B5EF4-FFF2-40B4-BE49-F238E27FC236}">
                <a16:creationId xmlns:a16="http://schemas.microsoft.com/office/drawing/2014/main" id="{F8B5FBB7-69D6-6BC3-BCF5-4E07D86CEC3B}"/>
              </a:ext>
            </a:extLst>
          </p:cNvPr>
          <p:cNvSpPr>
            <a:spLocks noGrp="1"/>
          </p:cNvSpPr>
          <p:nvPr>
            <p:ph idx="1"/>
          </p:nvPr>
        </p:nvSpPr>
        <p:spPr>
          <a:xfrm>
            <a:off x="2139447" y="2564746"/>
            <a:ext cx="7913106" cy="4111599"/>
          </a:xfrm>
        </p:spPr>
        <p:txBody>
          <a:bodyPr vert="horz" lIns="91440" tIns="45720" rIns="91440" bIns="45720" rtlCol="0" anchor="t">
            <a:normAutofit lnSpcReduction="10000"/>
          </a:bodyPr>
          <a:lstStyle/>
          <a:p>
            <a:pPr marL="0" indent="457200">
              <a:spcBef>
                <a:spcPts val="0"/>
              </a:spcBef>
              <a:buNone/>
            </a:pPr>
            <a:r>
              <a:rPr lang="bg-BG" sz="2400" b="1" dirty="0">
                <a:latin typeface="Times New Roman"/>
                <a:cs typeface="Times New Roman"/>
              </a:rPr>
              <a:t>     Тактико-технически характеристики:</a:t>
            </a:r>
          </a:p>
          <a:p>
            <a:pPr marL="0" indent="457200" algn="just">
              <a:spcBef>
                <a:spcPts val="0"/>
              </a:spcBef>
              <a:buNone/>
            </a:pPr>
            <a:endParaRPr lang="bg-BG" sz="2400" dirty="0"/>
          </a:p>
          <a:p>
            <a:pPr indent="0" algn="just">
              <a:spcBef>
                <a:spcPts val="0"/>
              </a:spcBef>
              <a:buNone/>
            </a:pPr>
            <a:r>
              <a:rPr lang="bg-BG" sz="2400" dirty="0">
                <a:latin typeface="Times New Roman"/>
                <a:cs typeface="Times New Roman"/>
              </a:rPr>
              <a:t>    Мерно разстояние (m):</a:t>
            </a:r>
          </a:p>
          <a:p>
            <a:pPr marL="0" indent="457200" algn="just">
              <a:spcBef>
                <a:spcPts val="0"/>
              </a:spcBef>
              <a:buNone/>
            </a:pPr>
            <a:r>
              <a:rPr lang="ru" sz="2400" dirty="0">
                <a:latin typeface="Times New Roman"/>
                <a:cs typeface="Times New Roman"/>
              </a:rPr>
              <a:t>- </a:t>
            </a:r>
            <a:r>
              <a:rPr lang="bg-BG" sz="2400" dirty="0">
                <a:latin typeface="Times New Roman"/>
                <a:cs typeface="Times New Roman"/>
              </a:rPr>
              <a:t>с оптически мерник </a:t>
            </a:r>
            <a:r>
              <a:rPr lang="en-US" sz="2400" dirty="0">
                <a:latin typeface="Times New Roman"/>
                <a:cs typeface="Times New Roman"/>
              </a:rPr>
              <a:t>…</a:t>
            </a:r>
            <a:r>
              <a:rPr lang="bg-BG" sz="2400" dirty="0">
                <a:latin typeface="Times New Roman"/>
                <a:cs typeface="Times New Roman"/>
              </a:rPr>
              <a:t>…………………………....1300;</a:t>
            </a:r>
          </a:p>
          <a:p>
            <a:pPr marL="0" indent="457200" algn="just">
              <a:spcBef>
                <a:spcPts val="0"/>
              </a:spcBef>
              <a:buNone/>
            </a:pPr>
            <a:r>
              <a:rPr lang="ru" sz="2400" dirty="0">
                <a:latin typeface="Times New Roman"/>
                <a:cs typeface="Times New Roman"/>
              </a:rPr>
              <a:t>- </a:t>
            </a:r>
            <a:r>
              <a:rPr lang="bg-BG" sz="2400" dirty="0">
                <a:latin typeface="Times New Roman"/>
                <a:cs typeface="Times New Roman"/>
              </a:rPr>
              <a:t>с открит мерник</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1200;</a:t>
            </a:r>
          </a:p>
          <a:p>
            <a:pPr marL="0" indent="457200" algn="just">
              <a:spcBef>
                <a:spcPts val="0"/>
              </a:spcBef>
              <a:buNone/>
            </a:pPr>
            <a:r>
              <a:rPr lang="bg-BG" sz="2400" dirty="0">
                <a:latin typeface="Times New Roman"/>
                <a:cs typeface="Times New Roman"/>
              </a:rPr>
              <a:t>Разстояние на правия изстрел (m):</a:t>
            </a:r>
          </a:p>
          <a:p>
            <a:pPr marL="0" indent="457200" algn="just">
              <a:spcBef>
                <a:spcPts val="0"/>
              </a:spcBef>
              <a:buNone/>
            </a:pPr>
            <a:r>
              <a:rPr lang="ru" sz="2400" dirty="0">
                <a:latin typeface="Times New Roman"/>
                <a:cs typeface="Times New Roman"/>
              </a:rPr>
              <a:t>- </a:t>
            </a:r>
            <a:r>
              <a:rPr lang="bg-BG" sz="2400" dirty="0">
                <a:latin typeface="Times New Roman"/>
                <a:cs typeface="Times New Roman"/>
              </a:rPr>
              <a:t>по главеста фигура (висока 30 cm)</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 350;</a:t>
            </a:r>
          </a:p>
          <a:p>
            <a:pPr marL="0" indent="457200" algn="just">
              <a:spcBef>
                <a:spcPts val="0"/>
              </a:spcBef>
              <a:buNone/>
            </a:pPr>
            <a:r>
              <a:rPr lang="ru" sz="2400" dirty="0">
                <a:latin typeface="Times New Roman"/>
                <a:cs typeface="Times New Roman"/>
              </a:rPr>
              <a:t>- </a:t>
            </a:r>
            <a:r>
              <a:rPr lang="bg-BG" sz="2400" dirty="0">
                <a:latin typeface="Times New Roman"/>
                <a:cs typeface="Times New Roman"/>
              </a:rPr>
              <a:t>по гръдна фигура (висока 50 cm)</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430;</a:t>
            </a:r>
          </a:p>
          <a:p>
            <a:pPr marL="0" indent="457200" algn="just">
              <a:spcBef>
                <a:spcPts val="0"/>
              </a:spcBef>
              <a:buNone/>
            </a:pPr>
            <a:r>
              <a:rPr lang="ru" sz="2400" dirty="0">
                <a:latin typeface="Times New Roman"/>
                <a:cs typeface="Times New Roman"/>
              </a:rPr>
              <a:t>- </a:t>
            </a:r>
            <a:r>
              <a:rPr lang="bg-BG" sz="2400" dirty="0">
                <a:latin typeface="Times New Roman"/>
                <a:cs typeface="Times New Roman"/>
              </a:rPr>
              <a:t>по бягаща фигура (висока 150 cm) </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640;</a:t>
            </a:r>
          </a:p>
          <a:p>
            <a:pPr marL="0" indent="457200" algn="just">
              <a:spcBef>
                <a:spcPts val="0"/>
              </a:spcBef>
              <a:buNone/>
            </a:pPr>
            <a:r>
              <a:rPr lang="bg-BG" sz="2400" dirty="0">
                <a:latin typeface="Times New Roman"/>
                <a:cs typeface="Times New Roman"/>
              </a:rPr>
              <a:t>Бойна скорострелност (изстрели в минута) </a:t>
            </a:r>
            <a:r>
              <a:rPr lang="en-US" sz="2400" dirty="0">
                <a:latin typeface="Times New Roman"/>
                <a:cs typeface="Times New Roman"/>
              </a:rPr>
              <a:t>…</a:t>
            </a:r>
            <a:r>
              <a:rPr lang="bg-BG" sz="2400" dirty="0">
                <a:latin typeface="Times New Roman"/>
                <a:cs typeface="Times New Roman"/>
              </a:rPr>
              <a:t>…….. 30;</a:t>
            </a:r>
          </a:p>
          <a:p>
            <a:pPr marL="0" indent="457200" algn="just">
              <a:spcBef>
                <a:spcPts val="0"/>
              </a:spcBef>
              <a:buNone/>
            </a:pPr>
            <a:r>
              <a:rPr lang="bg-BG" sz="2400" dirty="0">
                <a:latin typeface="Times New Roman"/>
                <a:cs typeface="Times New Roman"/>
              </a:rPr>
              <a:t>Начална скорост на куршума (м/сек) </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 830;</a:t>
            </a:r>
          </a:p>
          <a:p>
            <a:pPr marL="0" indent="0" algn="just">
              <a:spcBef>
                <a:spcPts val="0"/>
              </a:spcBef>
              <a:buNone/>
            </a:pPr>
            <a:r>
              <a:rPr lang="bg-BG" sz="2400" dirty="0">
                <a:latin typeface="Times New Roman"/>
                <a:cs typeface="Times New Roman"/>
              </a:rPr>
              <a:t>      Разстояние на летенето на куршума, до което се запазва неговото поразяващо действие, m </a:t>
            </a:r>
            <a:r>
              <a:rPr lang="en-US" sz="2400" dirty="0">
                <a:latin typeface="Times New Roman"/>
                <a:cs typeface="Times New Roman"/>
              </a:rPr>
              <a:t>…………</a:t>
            </a:r>
            <a:r>
              <a:rPr lang="bg-BG" sz="2400" dirty="0">
                <a:latin typeface="Times New Roman"/>
                <a:cs typeface="Times New Roman"/>
              </a:rPr>
              <a:t>………</a:t>
            </a:r>
            <a:r>
              <a:rPr lang="en-US" sz="2400" dirty="0">
                <a:latin typeface="Times New Roman"/>
                <a:cs typeface="Times New Roman"/>
              </a:rPr>
              <a:t>….</a:t>
            </a:r>
            <a:r>
              <a:rPr lang="bg-BG" sz="2400" dirty="0">
                <a:latin typeface="Times New Roman"/>
                <a:cs typeface="Times New Roman"/>
              </a:rPr>
              <a:t> 3800.</a:t>
            </a:r>
          </a:p>
          <a:p>
            <a:pPr marL="0" indent="0" algn="just">
              <a:spcBef>
                <a:spcPts val="0"/>
              </a:spcBef>
              <a:buNone/>
            </a:pPr>
            <a:endParaRPr lang="bg-BG" sz="2400" dirty="0">
              <a:latin typeface="Times New Roman"/>
              <a:cs typeface="Times New Roman"/>
            </a:endParaRPr>
          </a:p>
        </p:txBody>
      </p:sp>
      <p:pic>
        <p:nvPicPr>
          <p:cNvPr id="6" name="Картина 4" descr="Картина, която съдържа оръжие, далекобойно оръжие, огнестрелно оръжие, пушка&#10;&#10;Генерирано от ИИ съдържание може да е неправилно.">
            <a:extLst>
              <a:ext uri="{FF2B5EF4-FFF2-40B4-BE49-F238E27FC236}">
                <a16:creationId xmlns:a16="http://schemas.microsoft.com/office/drawing/2014/main" id="{B0C374EC-8BF4-6B63-B730-8608109226D3}"/>
              </a:ext>
            </a:extLst>
          </p:cNvPr>
          <p:cNvPicPr>
            <a:picLocks noChangeAspect="1"/>
          </p:cNvPicPr>
          <p:nvPr/>
        </p:nvPicPr>
        <p:blipFill>
          <a:blip r:embed="rId2"/>
          <a:stretch>
            <a:fillRect/>
          </a:stretch>
        </p:blipFill>
        <p:spPr>
          <a:xfrm>
            <a:off x="1067872" y="211260"/>
            <a:ext cx="9288953" cy="1841529"/>
          </a:xfrm>
          <a:prstGeom prst="rect">
            <a:avLst/>
          </a:prstGeom>
          <a:ln>
            <a:noFill/>
          </a:ln>
          <a:effectLst>
            <a:softEdge rad="112500"/>
          </a:effectLst>
        </p:spPr>
      </p:pic>
      <p:pic>
        <p:nvPicPr>
          <p:cNvPr id="8" name="Picture 7">
            <a:extLst>
              <a:ext uri="{FF2B5EF4-FFF2-40B4-BE49-F238E27FC236}">
                <a16:creationId xmlns:a16="http://schemas.microsoft.com/office/drawing/2014/main" id="{F79CEB2D-81F9-6B3A-408B-0A7031A3B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9621" y="2675437"/>
            <a:ext cx="1531998" cy="3949370"/>
          </a:xfrm>
          <a:prstGeom prst="rect">
            <a:avLst/>
          </a:prstGeom>
        </p:spPr>
      </p:pic>
      <p:pic>
        <p:nvPicPr>
          <p:cNvPr id="13" name="Picture 12">
            <a:extLst>
              <a:ext uri="{FF2B5EF4-FFF2-40B4-BE49-F238E27FC236}">
                <a16:creationId xmlns:a16="http://schemas.microsoft.com/office/drawing/2014/main" id="{6A7D2ADB-2888-6FB9-25EE-51D3EAB39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31" y="2948814"/>
            <a:ext cx="778615" cy="3735381"/>
          </a:xfrm>
          <a:prstGeom prst="rect">
            <a:avLst/>
          </a:prstGeom>
        </p:spPr>
      </p:pic>
      <p:pic>
        <p:nvPicPr>
          <p:cNvPr id="14" name="Picture 13">
            <a:extLst>
              <a:ext uri="{FF2B5EF4-FFF2-40B4-BE49-F238E27FC236}">
                <a16:creationId xmlns:a16="http://schemas.microsoft.com/office/drawing/2014/main" id="{6D55FAB1-DB3F-F2A5-3FBF-BFF31888E1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446" y="2948814"/>
            <a:ext cx="778615" cy="3735381"/>
          </a:xfrm>
          <a:prstGeom prst="rect">
            <a:avLst/>
          </a:prstGeom>
        </p:spPr>
      </p:pic>
      <p:sp>
        <p:nvSpPr>
          <p:cNvPr id="4" name="TextBox 3">
            <a:extLst>
              <a:ext uri="{FF2B5EF4-FFF2-40B4-BE49-F238E27FC236}">
                <a16:creationId xmlns:a16="http://schemas.microsoft.com/office/drawing/2014/main" id="{52568739-8A07-8EFD-F065-5575246A4E96}"/>
              </a:ext>
            </a:extLst>
          </p:cNvPr>
          <p:cNvSpPr txBox="1"/>
          <p:nvPr/>
        </p:nvSpPr>
        <p:spPr>
          <a:xfrm>
            <a:off x="4332067" y="2052789"/>
            <a:ext cx="3626945" cy="369332"/>
          </a:xfrm>
          <a:prstGeom prst="rect">
            <a:avLst/>
          </a:prstGeom>
          <a:noFill/>
        </p:spPr>
        <p:txBody>
          <a:bodyPr wrap="square">
            <a:spAutoFit/>
          </a:bodyPr>
          <a:lstStyle/>
          <a:p>
            <a:r>
              <a:rPr lang="bg-BG" sz="1800" b="1" dirty="0">
                <a:latin typeface="Times New Roman"/>
                <a:cs typeface="Times New Roman"/>
              </a:rPr>
              <a:t>Снайперска пушка „</a:t>
            </a:r>
            <a:r>
              <a:rPr lang="bg-BG" sz="1800" b="1" dirty="0" err="1">
                <a:latin typeface="Times New Roman"/>
                <a:cs typeface="Times New Roman"/>
              </a:rPr>
              <a:t>Драгунов</a:t>
            </a:r>
            <a:r>
              <a:rPr lang="bg-BG" sz="1800" b="1" dirty="0">
                <a:latin typeface="Times New Roman"/>
                <a:cs typeface="Times New Roman"/>
              </a:rPr>
              <a:t>“.</a:t>
            </a:r>
            <a:endParaRPr lang="bg-BG" dirty="0"/>
          </a:p>
        </p:txBody>
      </p:sp>
    </p:spTree>
    <p:extLst>
      <p:ext uri="{BB962C8B-B14F-4D97-AF65-F5344CB8AC3E}">
        <p14:creationId xmlns:p14="http://schemas.microsoft.com/office/powerpoint/2010/main" val="449394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Картина 3" descr="Картина, която съдържа оръжие, огнестрелно оръжие, далекобойно оръжие, Цев&#10;&#10;Генерирано от ИИ съдържание може да е неправилно.">
            <a:extLst>
              <a:ext uri="{FF2B5EF4-FFF2-40B4-BE49-F238E27FC236}">
                <a16:creationId xmlns:a16="http://schemas.microsoft.com/office/drawing/2014/main" id="{9E693E46-2361-7E99-895C-EAE60290D1D2}"/>
              </a:ext>
            </a:extLst>
          </p:cNvPr>
          <p:cNvPicPr>
            <a:picLocks noChangeAspect="1"/>
          </p:cNvPicPr>
          <p:nvPr/>
        </p:nvPicPr>
        <p:blipFill>
          <a:blip r:embed="rId2"/>
          <a:stretch>
            <a:fillRect/>
          </a:stretch>
        </p:blipFill>
        <p:spPr>
          <a:xfrm>
            <a:off x="4619135" y="3271100"/>
            <a:ext cx="7572866" cy="2119717"/>
          </a:xfrm>
          <a:prstGeom prst="rect">
            <a:avLst/>
          </a:prstGeom>
          <a:ln>
            <a:noFill/>
          </a:ln>
          <a:effectLst>
            <a:softEdge rad="112500"/>
          </a:effectLst>
        </p:spPr>
      </p:pic>
      <p:sp>
        <p:nvSpPr>
          <p:cNvPr id="2" name="Заглавие 1">
            <a:extLst>
              <a:ext uri="{FF2B5EF4-FFF2-40B4-BE49-F238E27FC236}">
                <a16:creationId xmlns:a16="http://schemas.microsoft.com/office/drawing/2014/main" id="{4C96EB9F-31E2-8EFF-E32F-AFC7D1B0D86F}"/>
              </a:ext>
            </a:extLst>
          </p:cNvPr>
          <p:cNvSpPr>
            <a:spLocks noGrp="1"/>
          </p:cNvSpPr>
          <p:nvPr>
            <p:ph type="title"/>
          </p:nvPr>
        </p:nvSpPr>
        <p:spPr>
          <a:xfrm>
            <a:off x="815454" y="-260398"/>
            <a:ext cx="10515600" cy="1041235"/>
          </a:xfrm>
        </p:spPr>
        <p:txBody>
          <a:bodyPr/>
          <a:lstStyle/>
          <a:p>
            <a:pPr algn="ctr"/>
            <a:r>
              <a:rPr lang="bg-BG" sz="2400" b="1" dirty="0">
                <a:latin typeface="Times New Roman"/>
                <a:ea typeface="Times New Roman"/>
                <a:cs typeface="Times New Roman"/>
              </a:rPr>
              <a:t>Б) Снайперска пушка „</a:t>
            </a:r>
            <a:r>
              <a:rPr lang="af-ZA" sz="2400" b="1" dirty="0">
                <a:latin typeface="Times New Roman"/>
                <a:ea typeface="Times New Roman"/>
                <a:cs typeface="Times New Roman"/>
              </a:rPr>
              <a:t>HK Heckler&amp; Koch MSG 90 A1“</a:t>
            </a:r>
            <a:endParaRPr lang="bg-BG" sz="2400" dirty="0"/>
          </a:p>
        </p:txBody>
      </p:sp>
      <p:sp>
        <p:nvSpPr>
          <p:cNvPr id="3" name="Контейнер за съдържание 2">
            <a:extLst>
              <a:ext uri="{FF2B5EF4-FFF2-40B4-BE49-F238E27FC236}">
                <a16:creationId xmlns:a16="http://schemas.microsoft.com/office/drawing/2014/main" id="{AD4BB5BF-C9CA-874A-06C3-624C9D10A4A6}"/>
              </a:ext>
            </a:extLst>
          </p:cNvPr>
          <p:cNvSpPr>
            <a:spLocks noGrp="1"/>
          </p:cNvSpPr>
          <p:nvPr>
            <p:ph idx="1"/>
          </p:nvPr>
        </p:nvSpPr>
        <p:spPr>
          <a:xfrm>
            <a:off x="599364" y="397386"/>
            <a:ext cx="10954682" cy="6460613"/>
          </a:xfrm>
        </p:spPr>
        <p:txBody>
          <a:bodyPr vert="horz" lIns="91440" tIns="45720" rIns="91440" bIns="45720" rtlCol="0" anchor="t">
            <a:noAutofit/>
          </a:bodyPr>
          <a:lstStyle/>
          <a:p>
            <a:pPr marL="0" indent="457200" algn="just">
              <a:spcBef>
                <a:spcPts val="0"/>
              </a:spcBef>
              <a:buNone/>
            </a:pPr>
            <a:r>
              <a:rPr lang="bg-BG" sz="2400" dirty="0">
                <a:latin typeface="Times New Roman"/>
                <a:cs typeface="Times New Roman"/>
              </a:rPr>
              <a:t>Снайперска пушка HK MSG 90 A1 е автоматично оръжие, работещо на принципа на отвеждането на част от барутните газове чрез отверстие в цевта. Захранването с боеприпаси се извършва от сменяем пълнител с вместимост 5 или 20 патрона. Системата може да води само единичен огън.</a:t>
            </a:r>
            <a:endParaRPr lang="bg-BG" sz="2400" dirty="0">
              <a:latin typeface="Aptos"/>
              <a:cs typeface="Times New Roman"/>
            </a:endParaRPr>
          </a:p>
          <a:p>
            <a:pPr marL="0" indent="457200" algn="just">
              <a:spcBef>
                <a:spcPts val="0"/>
              </a:spcBef>
              <a:buNone/>
            </a:pPr>
            <a:r>
              <a:rPr lang="bg-BG" sz="2400" dirty="0">
                <a:latin typeface="Times New Roman"/>
                <a:cs typeface="Times New Roman"/>
              </a:rPr>
              <a:t>Снайперска пушка „HK Heckler&amp; Koch MSG 90 A1“ е приета на въоръжение във формированията на Сухопътни войски. </a:t>
            </a:r>
            <a:endParaRPr lang="bg-BG" sz="2400" dirty="0">
              <a:latin typeface="Aptos"/>
              <a:cs typeface="Times New Roman"/>
            </a:endParaRPr>
          </a:p>
          <a:p>
            <a:pPr marL="0" indent="457200" algn="just">
              <a:buNone/>
            </a:pPr>
            <a:r>
              <a:rPr lang="bg-BG" sz="2400" b="1" dirty="0">
                <a:latin typeface="Times New Roman"/>
                <a:cs typeface="Times New Roman"/>
              </a:rPr>
              <a:t>Тактико-технически характеристики:</a:t>
            </a:r>
            <a:endParaRPr lang="bg-BG" sz="2400" dirty="0">
              <a:latin typeface="Aptos"/>
              <a:cs typeface="Times New Roman"/>
            </a:endParaRPr>
          </a:p>
          <a:p>
            <a:pPr algn="just">
              <a:spcBef>
                <a:spcPts val="0"/>
              </a:spcBef>
              <a:buFont typeface="Calibri,Sans-Serif"/>
              <a:buChar char="-"/>
            </a:pPr>
            <a:r>
              <a:rPr lang="bg-BG" sz="2400" dirty="0">
                <a:latin typeface="Times New Roman"/>
                <a:cs typeface="Times New Roman"/>
              </a:rPr>
              <a:t>калибър – 7,62 mm;</a:t>
            </a:r>
            <a:endParaRPr lang="bg-BG" sz="2400" dirty="0"/>
          </a:p>
          <a:p>
            <a:pPr algn="just">
              <a:spcBef>
                <a:spcPts val="0"/>
              </a:spcBef>
              <a:buFont typeface="Calibri,Sans-Serif"/>
              <a:buChar char="-"/>
            </a:pPr>
            <a:r>
              <a:rPr lang="bg-BG" sz="2400" dirty="0">
                <a:latin typeface="Times New Roman"/>
                <a:cs typeface="Times New Roman"/>
              </a:rPr>
              <a:t>използван боеприпас - 7,62 × 51 NATO;</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обща дължина - 1165 mm;</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широчина - 65 mm;</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височина - 260 mm;</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дължина на цевта - 600 mm;</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маса - 6,4 kg без пълнител и без двунога;</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бойна скорострелност - до 35 изстр./мин;</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най-ефективен огън: - до 800 </a:t>
            </a:r>
            <a:r>
              <a:rPr lang="en-US" sz="2400" dirty="0">
                <a:latin typeface="Times New Roman"/>
                <a:cs typeface="Times New Roman"/>
              </a:rPr>
              <a:t>m;</a:t>
            </a:r>
            <a:endParaRPr lang="bg-BG"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вместимост на пълнителя – 5 и 20 патрона;</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начална скорост на куршума – 845 </a:t>
            </a:r>
            <a:r>
              <a:rPr lang="en-US" sz="2400" dirty="0">
                <a:latin typeface="Times New Roman"/>
                <a:cs typeface="Times New Roman"/>
              </a:rPr>
              <a:t>m/s</a:t>
            </a:r>
            <a:r>
              <a:rPr lang="bg-BG" sz="2400" dirty="0">
                <a:latin typeface="Times New Roman"/>
                <a:cs typeface="Times New Roman"/>
              </a:rPr>
              <a:t>;</a:t>
            </a:r>
            <a:endParaRPr lang="en-US" sz="2400" dirty="0">
              <a:latin typeface="Times New Roman"/>
              <a:cs typeface="Times New Roman"/>
            </a:endParaRPr>
          </a:p>
          <a:p>
            <a:pPr algn="just">
              <a:spcBef>
                <a:spcPts val="0"/>
              </a:spcBef>
              <a:buFont typeface="Calibri,Sans-Serif"/>
              <a:buChar char="-"/>
            </a:pPr>
            <a:r>
              <a:rPr lang="bg-BG" sz="2400" dirty="0">
                <a:latin typeface="Times New Roman"/>
                <a:cs typeface="Times New Roman"/>
              </a:rPr>
              <a:t>кратност на увеличението на оптическия мерник – от 2 до 10 пъти.</a:t>
            </a:r>
            <a:endParaRPr lang="bg-BG" sz="2400" dirty="0"/>
          </a:p>
          <a:p>
            <a:endParaRPr lang="bg-BG" dirty="0"/>
          </a:p>
        </p:txBody>
      </p:sp>
    </p:spTree>
    <p:extLst>
      <p:ext uri="{BB962C8B-B14F-4D97-AF65-F5344CB8AC3E}">
        <p14:creationId xmlns:p14="http://schemas.microsoft.com/office/powerpoint/2010/main" val="3972055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4485-2DDE-5193-544D-1FB289327FEA}"/>
              </a:ext>
            </a:extLst>
          </p:cNvPr>
          <p:cNvSpPr>
            <a:spLocks noGrp="1"/>
          </p:cNvSpPr>
          <p:nvPr>
            <p:ph type="title"/>
          </p:nvPr>
        </p:nvSpPr>
        <p:spPr>
          <a:xfrm>
            <a:off x="847531" y="1"/>
            <a:ext cx="10515600" cy="707010"/>
          </a:xfrm>
        </p:spPr>
        <p:txBody>
          <a:bodyPr/>
          <a:lstStyle/>
          <a:p>
            <a:pPr algn="ctr"/>
            <a:r>
              <a:rPr lang="en-US" sz="2400" b="1" dirty="0">
                <a:latin typeface="Times New Roman"/>
                <a:cs typeface="Times New Roman"/>
              </a:rPr>
              <a:t>1.4. </a:t>
            </a:r>
            <a:r>
              <a:rPr lang="en-US" sz="2400" b="1" dirty="0" err="1">
                <a:latin typeface="Times New Roman"/>
                <a:cs typeface="Times New Roman"/>
              </a:rPr>
              <a:t>Картечници</a:t>
            </a:r>
            <a:r>
              <a:rPr lang="en-US" sz="2400" b="1" dirty="0">
                <a:latin typeface="Times New Roman"/>
                <a:cs typeface="Times New Roman"/>
              </a:rPr>
              <a:t> </a:t>
            </a:r>
            <a:r>
              <a:rPr lang="en-US" sz="2400" b="1" dirty="0" err="1">
                <a:latin typeface="Times New Roman"/>
                <a:cs typeface="Times New Roman"/>
              </a:rPr>
              <a:t>на</a:t>
            </a:r>
            <a:r>
              <a:rPr lang="en-US" sz="2400" b="1" dirty="0">
                <a:latin typeface="Times New Roman"/>
                <a:cs typeface="Times New Roman"/>
              </a:rPr>
              <a:t> </a:t>
            </a:r>
            <a:r>
              <a:rPr lang="en-US" sz="2400" b="1" dirty="0" err="1">
                <a:latin typeface="Times New Roman"/>
                <a:cs typeface="Times New Roman"/>
              </a:rPr>
              <a:t>въоръжение</a:t>
            </a:r>
            <a:r>
              <a:rPr lang="en-US" sz="2400" b="1" dirty="0">
                <a:latin typeface="Times New Roman"/>
                <a:cs typeface="Times New Roman"/>
              </a:rPr>
              <a:t> в </a:t>
            </a:r>
            <a:r>
              <a:rPr lang="en-US" sz="2400" b="1" dirty="0" err="1">
                <a:latin typeface="Times New Roman"/>
                <a:cs typeface="Times New Roman"/>
              </a:rPr>
              <a:t>Българската</a:t>
            </a:r>
            <a:r>
              <a:rPr lang="en-US" sz="2400" b="1" dirty="0">
                <a:latin typeface="Times New Roman"/>
                <a:cs typeface="Times New Roman"/>
              </a:rPr>
              <a:t> </a:t>
            </a:r>
            <a:r>
              <a:rPr lang="en-US" sz="2400" b="1" dirty="0" err="1">
                <a:latin typeface="Times New Roman"/>
                <a:cs typeface="Times New Roman"/>
              </a:rPr>
              <a:t>армия</a:t>
            </a:r>
            <a:endParaRPr lang="en-US" sz="2400" dirty="0" err="1"/>
          </a:p>
        </p:txBody>
      </p:sp>
      <p:sp>
        <p:nvSpPr>
          <p:cNvPr id="3" name="Content Placeholder 2">
            <a:extLst>
              <a:ext uri="{FF2B5EF4-FFF2-40B4-BE49-F238E27FC236}">
                <a16:creationId xmlns:a16="http://schemas.microsoft.com/office/drawing/2014/main" id="{EAEFABBC-B65E-B1C4-A9E1-26F89B788610}"/>
              </a:ext>
            </a:extLst>
          </p:cNvPr>
          <p:cNvSpPr>
            <a:spLocks noGrp="1"/>
          </p:cNvSpPr>
          <p:nvPr>
            <p:ph idx="1"/>
          </p:nvPr>
        </p:nvSpPr>
        <p:spPr>
          <a:xfrm>
            <a:off x="0" y="603316"/>
            <a:ext cx="11953188" cy="4351338"/>
          </a:xfrm>
        </p:spPr>
        <p:txBody>
          <a:bodyPr vert="horz" lIns="91440" tIns="45720" rIns="91440" bIns="45720" rtlCol="0" anchor="t">
            <a:normAutofit/>
          </a:bodyPr>
          <a:lstStyle/>
          <a:p>
            <a:pPr marL="0" indent="457200" algn="just">
              <a:spcBef>
                <a:spcPts val="0"/>
              </a:spcBef>
              <a:buNone/>
            </a:pPr>
            <a:r>
              <a:rPr lang="en-US" sz="2400" dirty="0">
                <a:latin typeface="Times New Roman"/>
                <a:cs typeface="Times New Roman"/>
              </a:rPr>
              <a:t>В </a:t>
            </a:r>
            <a:r>
              <a:rPr lang="en-US" sz="2400" dirty="0" err="1">
                <a:latin typeface="Times New Roman"/>
                <a:cs typeface="Times New Roman"/>
              </a:rPr>
              <a:t>зависимост</a:t>
            </a:r>
            <a:r>
              <a:rPr lang="en-US" sz="2400" dirty="0">
                <a:latin typeface="Times New Roman"/>
                <a:cs typeface="Times New Roman"/>
              </a:rPr>
              <a:t> </a:t>
            </a:r>
            <a:r>
              <a:rPr lang="en-US" sz="2400" dirty="0" err="1">
                <a:latin typeface="Times New Roman"/>
                <a:cs typeface="Times New Roman"/>
              </a:rPr>
              <a:t>от</a:t>
            </a:r>
            <a:r>
              <a:rPr lang="en-US" sz="2400" dirty="0">
                <a:latin typeface="Times New Roman"/>
                <a:cs typeface="Times New Roman"/>
              </a:rPr>
              <a:t> </a:t>
            </a:r>
            <a:r>
              <a:rPr lang="en-US" sz="2400" dirty="0" err="1">
                <a:latin typeface="Times New Roman"/>
                <a:cs typeface="Times New Roman"/>
              </a:rPr>
              <a:t>бойната</a:t>
            </a:r>
            <a:r>
              <a:rPr lang="en-US" sz="2400" dirty="0">
                <a:latin typeface="Times New Roman"/>
                <a:cs typeface="Times New Roman"/>
              </a:rPr>
              <a:t> </a:t>
            </a:r>
            <a:r>
              <a:rPr lang="en-US" sz="2400" dirty="0" err="1">
                <a:latin typeface="Times New Roman"/>
                <a:cs typeface="Times New Roman"/>
              </a:rPr>
              <a:t>си</a:t>
            </a:r>
            <a:r>
              <a:rPr lang="en-US" sz="2400" dirty="0">
                <a:latin typeface="Times New Roman"/>
                <a:cs typeface="Times New Roman"/>
              </a:rPr>
              <a:t> </a:t>
            </a:r>
            <a:r>
              <a:rPr lang="en-US" sz="2400" dirty="0" err="1">
                <a:latin typeface="Times New Roman"/>
                <a:cs typeface="Times New Roman"/>
              </a:rPr>
              <a:t>скорострелност</a:t>
            </a:r>
            <a:r>
              <a:rPr lang="en-US" sz="2400" dirty="0">
                <a:latin typeface="Times New Roman"/>
                <a:cs typeface="Times New Roman"/>
              </a:rPr>
              <a:t> </a:t>
            </a:r>
            <a:r>
              <a:rPr lang="en-US" sz="2400" dirty="0" err="1">
                <a:latin typeface="Times New Roman"/>
                <a:cs typeface="Times New Roman"/>
              </a:rPr>
              <a:t>картечниците</a:t>
            </a:r>
            <a:r>
              <a:rPr lang="en-US" sz="2400" dirty="0">
                <a:latin typeface="Times New Roman"/>
                <a:cs typeface="Times New Roman"/>
              </a:rPr>
              <a:t> </a:t>
            </a:r>
            <a:r>
              <a:rPr lang="en-US" sz="2400" dirty="0" err="1">
                <a:latin typeface="Times New Roman"/>
                <a:cs typeface="Times New Roman"/>
              </a:rPr>
              <a:t>се</a:t>
            </a:r>
            <a:r>
              <a:rPr lang="en-US" sz="2400" dirty="0">
                <a:latin typeface="Times New Roman"/>
                <a:cs typeface="Times New Roman"/>
              </a:rPr>
              <a:t> </a:t>
            </a:r>
            <a:r>
              <a:rPr lang="en-US" sz="2400" dirty="0" err="1">
                <a:latin typeface="Times New Roman"/>
                <a:cs typeface="Times New Roman"/>
              </a:rPr>
              <a:t>подразделят</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a:t>
            </a:r>
            <a:endParaRPr lang="en-US" sz="2400" dirty="0"/>
          </a:p>
          <a:p>
            <a:pPr marL="0" indent="457200" algn="just">
              <a:spcBef>
                <a:spcPts val="0"/>
              </a:spcBef>
              <a:buNone/>
            </a:pPr>
            <a:r>
              <a:rPr lang="bg-BG" sz="2400" dirty="0">
                <a:latin typeface="Times New Roman"/>
                <a:cs typeface="Times New Roman"/>
              </a:rPr>
              <a:t>    </a:t>
            </a:r>
            <a:r>
              <a:rPr lang="en-US" sz="2400" dirty="0">
                <a:latin typeface="Times New Roman"/>
                <a:cs typeface="Times New Roman"/>
              </a:rPr>
              <a:t>- </a:t>
            </a:r>
            <a:r>
              <a:rPr lang="en-US" sz="2400" dirty="0" err="1">
                <a:latin typeface="Times New Roman"/>
                <a:cs typeface="Times New Roman"/>
              </a:rPr>
              <a:t>ръчни</a:t>
            </a:r>
            <a:r>
              <a:rPr lang="en-US" sz="2400" dirty="0">
                <a:latin typeface="Times New Roman"/>
                <a:cs typeface="Times New Roman"/>
              </a:rPr>
              <a:t> </a:t>
            </a:r>
            <a:r>
              <a:rPr lang="en-US" sz="2400" dirty="0" err="1">
                <a:latin typeface="Times New Roman"/>
                <a:cs typeface="Times New Roman"/>
              </a:rPr>
              <a:t>картечници</a:t>
            </a:r>
            <a:r>
              <a:rPr lang="en-US" sz="2400" dirty="0">
                <a:latin typeface="Times New Roman"/>
                <a:cs typeface="Times New Roman"/>
              </a:rPr>
              <a:t> – </a:t>
            </a:r>
            <a:r>
              <a:rPr lang="en-US" sz="2400" dirty="0" err="1">
                <a:latin typeface="Times New Roman"/>
                <a:cs typeface="Times New Roman"/>
              </a:rPr>
              <a:t>имащи</a:t>
            </a:r>
            <a:r>
              <a:rPr lang="en-US" sz="2400" dirty="0">
                <a:latin typeface="Times New Roman"/>
                <a:cs typeface="Times New Roman"/>
              </a:rPr>
              <a:t> </a:t>
            </a:r>
            <a:r>
              <a:rPr lang="en-US" sz="2400" dirty="0" err="1">
                <a:latin typeface="Times New Roman"/>
                <a:cs typeface="Times New Roman"/>
              </a:rPr>
              <a:t>бойна</a:t>
            </a:r>
            <a:r>
              <a:rPr lang="en-US" sz="2400" dirty="0">
                <a:latin typeface="Times New Roman"/>
                <a:cs typeface="Times New Roman"/>
              </a:rPr>
              <a:t> </a:t>
            </a:r>
            <a:r>
              <a:rPr lang="en-US" sz="2400" dirty="0" err="1">
                <a:latin typeface="Times New Roman"/>
                <a:cs typeface="Times New Roman"/>
              </a:rPr>
              <a:t>скорострелност</a:t>
            </a:r>
            <a:r>
              <a:rPr lang="en-US" sz="2400" dirty="0">
                <a:latin typeface="Times New Roman"/>
                <a:cs typeface="Times New Roman"/>
              </a:rPr>
              <a:t> </a:t>
            </a:r>
            <a:r>
              <a:rPr lang="en-US" sz="2400" dirty="0" err="1">
                <a:latin typeface="Times New Roman"/>
                <a:cs typeface="Times New Roman"/>
              </a:rPr>
              <a:t>до</a:t>
            </a:r>
            <a:r>
              <a:rPr lang="en-US" sz="2400" dirty="0">
                <a:latin typeface="Times New Roman"/>
                <a:cs typeface="Times New Roman"/>
              </a:rPr>
              <a:t> 150 </a:t>
            </a:r>
            <a:r>
              <a:rPr lang="en-US" sz="2400" dirty="0" err="1">
                <a:latin typeface="Times New Roman"/>
                <a:cs typeface="Times New Roman"/>
              </a:rPr>
              <a:t>изстрела</a:t>
            </a:r>
            <a:r>
              <a:rPr lang="en-US" sz="2400" dirty="0">
                <a:latin typeface="Times New Roman"/>
                <a:cs typeface="Times New Roman"/>
              </a:rPr>
              <a:t> в </a:t>
            </a:r>
            <a:r>
              <a:rPr lang="en-US" sz="2400" dirty="0" err="1">
                <a:latin typeface="Times New Roman"/>
                <a:cs typeface="Times New Roman"/>
              </a:rPr>
              <a:t>минута</a:t>
            </a:r>
            <a:r>
              <a:rPr lang="en-US" sz="2400" dirty="0">
                <a:latin typeface="Times New Roman"/>
                <a:cs typeface="Times New Roman"/>
              </a:rPr>
              <a:t>;</a:t>
            </a:r>
          </a:p>
          <a:p>
            <a:pPr marL="0" indent="457200" algn="just">
              <a:spcBef>
                <a:spcPts val="0"/>
              </a:spcBef>
              <a:buNone/>
            </a:pPr>
            <a:r>
              <a:rPr lang="bg-BG" sz="2400" dirty="0">
                <a:latin typeface="Times New Roman"/>
                <a:cs typeface="Times New Roman"/>
              </a:rPr>
              <a:t>    </a:t>
            </a:r>
            <a:r>
              <a:rPr lang="en-US" sz="2400" dirty="0">
                <a:latin typeface="Times New Roman"/>
                <a:cs typeface="Times New Roman"/>
              </a:rPr>
              <a:t>- </a:t>
            </a:r>
            <a:r>
              <a:rPr lang="en-US" sz="2400" dirty="0" err="1">
                <a:latin typeface="Times New Roman"/>
                <a:cs typeface="Times New Roman"/>
              </a:rPr>
              <a:t>универсални</a:t>
            </a:r>
            <a:r>
              <a:rPr lang="en-US" sz="2400" dirty="0">
                <a:latin typeface="Times New Roman"/>
                <a:cs typeface="Times New Roman"/>
              </a:rPr>
              <a:t> </a:t>
            </a:r>
            <a:r>
              <a:rPr lang="bg-BG" sz="2400" dirty="0">
                <a:latin typeface="Times New Roman"/>
                <a:cs typeface="Times New Roman"/>
              </a:rPr>
              <a:t> </a:t>
            </a:r>
            <a:r>
              <a:rPr lang="en-US" sz="2400" dirty="0" err="1">
                <a:latin typeface="Times New Roman"/>
                <a:cs typeface="Times New Roman"/>
              </a:rPr>
              <a:t>картечници</a:t>
            </a:r>
            <a:r>
              <a:rPr lang="en-US" sz="2400" dirty="0">
                <a:latin typeface="Times New Roman"/>
                <a:cs typeface="Times New Roman"/>
              </a:rPr>
              <a:t> </a:t>
            </a:r>
            <a:r>
              <a:rPr lang="bg-BG" sz="2400" dirty="0">
                <a:latin typeface="Times New Roman"/>
                <a:cs typeface="Times New Roman"/>
              </a:rPr>
              <a:t> </a:t>
            </a:r>
            <a:r>
              <a:rPr lang="en-US" sz="2400" dirty="0">
                <a:latin typeface="Times New Roman"/>
                <a:cs typeface="Times New Roman"/>
              </a:rPr>
              <a:t>- </a:t>
            </a:r>
            <a:r>
              <a:rPr lang="bg-BG" sz="2400" dirty="0">
                <a:latin typeface="Times New Roman"/>
                <a:cs typeface="Times New Roman"/>
              </a:rPr>
              <a:t> </a:t>
            </a:r>
            <a:r>
              <a:rPr lang="en-US" sz="2400" dirty="0" err="1">
                <a:latin typeface="Times New Roman"/>
                <a:cs typeface="Times New Roman"/>
              </a:rPr>
              <a:t>имащи</a:t>
            </a:r>
            <a:r>
              <a:rPr lang="en-US" sz="2400" dirty="0">
                <a:latin typeface="Times New Roman"/>
                <a:cs typeface="Times New Roman"/>
              </a:rPr>
              <a:t> </a:t>
            </a:r>
            <a:r>
              <a:rPr lang="bg-BG" sz="2400" dirty="0">
                <a:latin typeface="Times New Roman"/>
                <a:cs typeface="Times New Roman"/>
              </a:rPr>
              <a:t> </a:t>
            </a:r>
            <a:r>
              <a:rPr lang="en-US" sz="2400" dirty="0" err="1">
                <a:latin typeface="Times New Roman"/>
                <a:cs typeface="Times New Roman"/>
              </a:rPr>
              <a:t>бойна</a:t>
            </a:r>
            <a:r>
              <a:rPr lang="en-US" sz="2400" dirty="0">
                <a:latin typeface="Times New Roman"/>
                <a:cs typeface="Times New Roman"/>
              </a:rPr>
              <a:t> </a:t>
            </a:r>
            <a:r>
              <a:rPr lang="bg-BG" sz="2400" dirty="0">
                <a:latin typeface="Times New Roman"/>
                <a:cs typeface="Times New Roman"/>
              </a:rPr>
              <a:t> </a:t>
            </a:r>
            <a:r>
              <a:rPr lang="en-US" sz="2400" dirty="0" err="1">
                <a:latin typeface="Times New Roman"/>
                <a:cs typeface="Times New Roman"/>
              </a:rPr>
              <a:t>скорострелност</a:t>
            </a:r>
            <a:r>
              <a:rPr lang="bg-BG" sz="2400" dirty="0">
                <a:latin typeface="Times New Roman"/>
                <a:cs typeface="Times New Roman"/>
              </a:rPr>
              <a:t> </a:t>
            </a:r>
            <a:r>
              <a:rPr lang="en-US" sz="2400" dirty="0">
                <a:latin typeface="Times New Roman"/>
                <a:cs typeface="Times New Roman"/>
              </a:rPr>
              <a:t> </a:t>
            </a:r>
            <a:r>
              <a:rPr lang="en-US" sz="2400" dirty="0" err="1">
                <a:latin typeface="Times New Roman"/>
                <a:cs typeface="Times New Roman"/>
              </a:rPr>
              <a:t>над</a:t>
            </a:r>
            <a:r>
              <a:rPr lang="en-US" sz="2400" dirty="0">
                <a:latin typeface="Times New Roman"/>
                <a:cs typeface="Times New Roman"/>
              </a:rPr>
              <a:t> </a:t>
            </a:r>
            <a:r>
              <a:rPr lang="bg-BG" sz="2400" dirty="0">
                <a:latin typeface="Times New Roman"/>
                <a:cs typeface="Times New Roman"/>
              </a:rPr>
              <a:t> </a:t>
            </a:r>
            <a:r>
              <a:rPr lang="en-US" sz="2400" dirty="0">
                <a:latin typeface="Times New Roman"/>
                <a:cs typeface="Times New Roman"/>
              </a:rPr>
              <a:t>250 </a:t>
            </a:r>
            <a:r>
              <a:rPr lang="bg-BG" sz="2400" dirty="0">
                <a:latin typeface="Times New Roman"/>
                <a:cs typeface="Times New Roman"/>
              </a:rPr>
              <a:t> </a:t>
            </a:r>
            <a:r>
              <a:rPr lang="en-US" sz="2400" dirty="0" err="1">
                <a:latin typeface="Times New Roman"/>
                <a:cs typeface="Times New Roman"/>
              </a:rPr>
              <a:t>изстрела</a:t>
            </a:r>
            <a:r>
              <a:rPr lang="bg-BG" sz="2400" dirty="0">
                <a:latin typeface="Times New Roman"/>
                <a:cs typeface="Times New Roman"/>
              </a:rPr>
              <a:t> </a:t>
            </a:r>
            <a:r>
              <a:rPr lang="en-US" sz="2400" dirty="0">
                <a:latin typeface="Times New Roman"/>
                <a:cs typeface="Times New Roman"/>
              </a:rPr>
              <a:t> в</a:t>
            </a:r>
            <a:endParaRPr lang="bg-BG" sz="2400" dirty="0">
              <a:latin typeface="Times New Roman"/>
              <a:cs typeface="Times New Roman"/>
            </a:endParaRPr>
          </a:p>
          <a:p>
            <a:pPr marL="0" indent="457200" algn="just">
              <a:spcBef>
                <a:spcPts val="0"/>
              </a:spcBef>
              <a:buNone/>
            </a:pPr>
            <a:r>
              <a:rPr lang="en-US" sz="2400" dirty="0" err="1">
                <a:latin typeface="Times New Roman"/>
                <a:cs typeface="Times New Roman"/>
              </a:rPr>
              <a:t>минута</a:t>
            </a:r>
            <a:r>
              <a:rPr lang="bg-BG" sz="2400" dirty="0">
                <a:latin typeface="Times New Roman"/>
                <a:cs typeface="Times New Roman"/>
              </a:rPr>
              <a:t>.</a:t>
            </a:r>
            <a:endParaRPr lang="en-US" sz="2400" dirty="0">
              <a:latin typeface="Times New Roman"/>
              <a:cs typeface="Times New Roman"/>
            </a:endParaRPr>
          </a:p>
          <a:p>
            <a:pPr marL="0" indent="457200" algn="just">
              <a:spcBef>
                <a:spcPts val="600"/>
              </a:spcBef>
              <a:buNone/>
            </a:pPr>
            <a:r>
              <a:rPr lang="en-US" sz="2400" dirty="0">
                <a:latin typeface="Times New Roman"/>
                <a:cs typeface="Times New Roman"/>
              </a:rPr>
              <a:t>В </a:t>
            </a:r>
            <a:r>
              <a:rPr lang="en-US" sz="2400" dirty="0" err="1">
                <a:latin typeface="Times New Roman"/>
                <a:cs typeface="Times New Roman"/>
              </a:rPr>
              <a:t>зависимост</a:t>
            </a:r>
            <a:r>
              <a:rPr lang="en-US" sz="2400" dirty="0">
                <a:latin typeface="Times New Roman"/>
                <a:cs typeface="Times New Roman"/>
              </a:rPr>
              <a:t> </a:t>
            </a:r>
            <a:r>
              <a:rPr lang="en-US" sz="2400" dirty="0" err="1">
                <a:latin typeface="Times New Roman"/>
                <a:cs typeface="Times New Roman"/>
              </a:rPr>
              <a:t>от</a:t>
            </a:r>
            <a:r>
              <a:rPr lang="en-US" sz="2400" dirty="0">
                <a:latin typeface="Times New Roman"/>
                <a:cs typeface="Times New Roman"/>
              </a:rPr>
              <a:t> </a:t>
            </a:r>
            <a:r>
              <a:rPr lang="en-US" sz="2400" dirty="0" err="1">
                <a:latin typeface="Times New Roman"/>
                <a:cs typeface="Times New Roman"/>
              </a:rPr>
              <a:t>калибъра</a:t>
            </a:r>
            <a:r>
              <a:rPr lang="en-US" sz="2400" dirty="0">
                <a:latin typeface="Times New Roman"/>
                <a:cs typeface="Times New Roman"/>
              </a:rPr>
              <a:t> </a:t>
            </a:r>
            <a:r>
              <a:rPr lang="en-US" sz="2400" dirty="0" err="1">
                <a:latin typeface="Times New Roman"/>
                <a:cs typeface="Times New Roman"/>
              </a:rPr>
              <a:t>си</a:t>
            </a:r>
            <a:r>
              <a:rPr lang="en-US" sz="2400" dirty="0">
                <a:latin typeface="Times New Roman"/>
                <a:cs typeface="Times New Roman"/>
              </a:rPr>
              <a:t> </a:t>
            </a:r>
            <a:r>
              <a:rPr lang="en-US" sz="2400" dirty="0" err="1">
                <a:latin typeface="Times New Roman"/>
                <a:cs typeface="Times New Roman"/>
              </a:rPr>
              <a:t>стрелковото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се</a:t>
            </a:r>
            <a:r>
              <a:rPr lang="en-US" sz="2400" dirty="0">
                <a:latin typeface="Times New Roman"/>
                <a:cs typeface="Times New Roman"/>
              </a:rPr>
              <a:t> </a:t>
            </a:r>
            <a:r>
              <a:rPr lang="en-US" sz="2400" dirty="0" err="1">
                <a:latin typeface="Times New Roman"/>
                <a:cs typeface="Times New Roman"/>
              </a:rPr>
              <a:t>подразделя</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p>
          <a:p>
            <a:pPr marL="0" indent="0" algn="just">
              <a:spcBef>
                <a:spcPts val="0"/>
              </a:spcBef>
              <a:buNone/>
            </a:pPr>
            <a:r>
              <a:rPr lang="en-US" sz="2400" dirty="0">
                <a:latin typeface="Times New Roman"/>
                <a:cs typeface="Times New Roman"/>
              </a:rPr>
              <a:t>      </a:t>
            </a:r>
            <a:r>
              <a:rPr lang="bg-BG" sz="2400" dirty="0">
                <a:latin typeface="Times New Roman"/>
                <a:cs typeface="Times New Roman"/>
              </a:rPr>
              <a:t>   </a:t>
            </a:r>
            <a:r>
              <a:rPr lang="en-US" sz="2400" dirty="0">
                <a:latin typeface="Times New Roman"/>
                <a:cs typeface="Times New Roman"/>
              </a:rPr>
              <a:t> - </a:t>
            </a:r>
            <a:r>
              <a:rPr lang="en-US" sz="2400" dirty="0" err="1">
                <a:latin typeface="Times New Roman"/>
                <a:cs typeface="Times New Roman"/>
              </a:rPr>
              <a:t>стрелково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с </a:t>
            </a:r>
            <a:r>
              <a:rPr lang="en-US" sz="2400" dirty="0" err="1">
                <a:latin typeface="Times New Roman"/>
                <a:cs typeface="Times New Roman"/>
              </a:rPr>
              <a:t>малък</a:t>
            </a:r>
            <a:r>
              <a:rPr lang="en-US" sz="2400" dirty="0">
                <a:latin typeface="Times New Roman"/>
                <a:cs typeface="Times New Roman"/>
              </a:rPr>
              <a:t> </a:t>
            </a:r>
            <a:r>
              <a:rPr lang="en-US" sz="2400" dirty="0" err="1">
                <a:latin typeface="Times New Roman"/>
                <a:cs typeface="Times New Roman"/>
              </a:rPr>
              <a:t>калибър</a:t>
            </a:r>
            <a:r>
              <a:rPr lang="en-US" sz="2400" dirty="0">
                <a:latin typeface="Times New Roman"/>
                <a:cs typeface="Times New Roman"/>
              </a:rPr>
              <a:t> – </a:t>
            </a:r>
            <a:r>
              <a:rPr lang="en-US" sz="2400" dirty="0" err="1">
                <a:latin typeface="Times New Roman"/>
                <a:cs typeface="Times New Roman"/>
              </a:rPr>
              <a:t>до</a:t>
            </a:r>
            <a:r>
              <a:rPr lang="en-US" sz="2400" dirty="0">
                <a:latin typeface="Times New Roman"/>
                <a:cs typeface="Times New Roman"/>
              </a:rPr>
              <a:t> 6,5 mm </a:t>
            </a:r>
            <a:r>
              <a:rPr lang="en-US" sz="2400" dirty="0" err="1">
                <a:latin typeface="Times New Roman"/>
                <a:cs typeface="Times New Roman"/>
              </a:rPr>
              <a:t>включително</a:t>
            </a:r>
            <a:r>
              <a:rPr lang="en-US" sz="2400" dirty="0">
                <a:latin typeface="Times New Roman"/>
                <a:cs typeface="Times New Roman"/>
              </a:rPr>
              <a:t>;</a:t>
            </a:r>
          </a:p>
          <a:p>
            <a:pPr marL="0" indent="0" algn="just">
              <a:spcBef>
                <a:spcPts val="0"/>
              </a:spcBef>
              <a:buNone/>
            </a:pPr>
            <a:r>
              <a:rPr lang="en-US" sz="2400" dirty="0">
                <a:latin typeface="Times New Roman"/>
                <a:cs typeface="Times New Roman"/>
              </a:rPr>
              <a:t>       </a:t>
            </a:r>
            <a:r>
              <a:rPr lang="bg-BG" sz="2400" dirty="0">
                <a:latin typeface="Times New Roman"/>
                <a:cs typeface="Times New Roman"/>
              </a:rPr>
              <a:t>   </a:t>
            </a:r>
            <a:r>
              <a:rPr lang="en-US" sz="2400" dirty="0">
                <a:latin typeface="Times New Roman"/>
                <a:cs typeface="Times New Roman"/>
              </a:rPr>
              <a:t>-  </a:t>
            </a:r>
            <a:r>
              <a:rPr lang="en-US" sz="2400" dirty="0" err="1">
                <a:latin typeface="Times New Roman"/>
                <a:cs typeface="Times New Roman"/>
              </a:rPr>
              <a:t>стрелково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със</a:t>
            </a:r>
            <a:r>
              <a:rPr lang="en-US" sz="2400" dirty="0">
                <a:latin typeface="Times New Roman"/>
                <a:cs typeface="Times New Roman"/>
              </a:rPr>
              <a:t> </a:t>
            </a:r>
            <a:r>
              <a:rPr lang="en-US" sz="2400" dirty="0" err="1">
                <a:latin typeface="Times New Roman"/>
                <a:cs typeface="Times New Roman"/>
              </a:rPr>
              <a:t>среден</a:t>
            </a:r>
            <a:r>
              <a:rPr lang="en-US" sz="2400" dirty="0">
                <a:latin typeface="Times New Roman"/>
                <a:cs typeface="Times New Roman"/>
              </a:rPr>
              <a:t> </a:t>
            </a:r>
            <a:r>
              <a:rPr lang="en-US" sz="2400" dirty="0" err="1">
                <a:latin typeface="Times New Roman"/>
                <a:cs typeface="Times New Roman"/>
              </a:rPr>
              <a:t>калибър</a:t>
            </a:r>
            <a:r>
              <a:rPr lang="en-US" sz="2400" dirty="0">
                <a:latin typeface="Times New Roman"/>
                <a:cs typeface="Times New Roman"/>
              </a:rPr>
              <a:t> – </a:t>
            </a:r>
            <a:r>
              <a:rPr lang="en-US" sz="2400" dirty="0" err="1">
                <a:latin typeface="Times New Roman"/>
                <a:cs typeface="Times New Roman"/>
              </a:rPr>
              <a:t>от</a:t>
            </a:r>
            <a:r>
              <a:rPr lang="en-US" sz="2400" dirty="0">
                <a:latin typeface="Times New Roman"/>
                <a:cs typeface="Times New Roman"/>
              </a:rPr>
              <a:t> 6,5 </a:t>
            </a:r>
            <a:r>
              <a:rPr lang="en-US" sz="2400" dirty="0" err="1">
                <a:latin typeface="Times New Roman"/>
                <a:cs typeface="Times New Roman"/>
              </a:rPr>
              <a:t>до</a:t>
            </a:r>
            <a:r>
              <a:rPr lang="en-US" sz="2400" dirty="0">
                <a:latin typeface="Times New Roman"/>
                <a:cs typeface="Times New Roman"/>
              </a:rPr>
              <a:t> 9 mm </a:t>
            </a:r>
            <a:r>
              <a:rPr lang="en-US" sz="2400" dirty="0" err="1">
                <a:latin typeface="Times New Roman"/>
                <a:cs typeface="Times New Roman"/>
              </a:rPr>
              <a:t>включително</a:t>
            </a:r>
            <a:r>
              <a:rPr lang="en-US" sz="2400" dirty="0">
                <a:latin typeface="Times New Roman"/>
                <a:cs typeface="Times New Roman"/>
              </a:rPr>
              <a:t>;</a:t>
            </a:r>
          </a:p>
          <a:p>
            <a:pPr marL="342900" indent="0" algn="just">
              <a:spcBef>
                <a:spcPts val="0"/>
              </a:spcBef>
              <a:buNone/>
            </a:pPr>
            <a:r>
              <a:rPr lang="en-US" sz="2400" dirty="0">
                <a:latin typeface="Times New Roman"/>
                <a:cs typeface="Times New Roman"/>
              </a:rPr>
              <a:t> </a:t>
            </a:r>
            <a:r>
              <a:rPr lang="bg-BG" sz="2400" dirty="0">
                <a:latin typeface="Times New Roman"/>
                <a:cs typeface="Times New Roman"/>
              </a:rPr>
              <a:t>    </a:t>
            </a:r>
            <a:r>
              <a:rPr lang="en-US" sz="2400" dirty="0">
                <a:latin typeface="Times New Roman"/>
                <a:cs typeface="Times New Roman"/>
              </a:rPr>
              <a:t> - </a:t>
            </a:r>
            <a:r>
              <a:rPr lang="en-US" sz="2400" dirty="0" err="1">
                <a:latin typeface="Times New Roman"/>
                <a:cs typeface="Times New Roman"/>
              </a:rPr>
              <a:t>стрелково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с </a:t>
            </a:r>
            <a:r>
              <a:rPr lang="en-US" sz="2400" dirty="0" err="1">
                <a:latin typeface="Times New Roman"/>
                <a:cs typeface="Times New Roman"/>
              </a:rPr>
              <a:t>голям</a:t>
            </a:r>
            <a:r>
              <a:rPr lang="en-US" sz="2400" dirty="0">
                <a:latin typeface="Times New Roman"/>
                <a:cs typeface="Times New Roman"/>
              </a:rPr>
              <a:t> </a:t>
            </a:r>
            <a:r>
              <a:rPr lang="en-US" sz="2400" dirty="0" err="1">
                <a:latin typeface="Times New Roman"/>
                <a:cs typeface="Times New Roman"/>
              </a:rPr>
              <a:t>калибър</a:t>
            </a:r>
            <a:r>
              <a:rPr lang="en-US" sz="2400" dirty="0">
                <a:latin typeface="Times New Roman"/>
                <a:cs typeface="Times New Roman"/>
              </a:rPr>
              <a:t> – </a:t>
            </a:r>
            <a:r>
              <a:rPr lang="en-US" sz="2400" dirty="0" err="1">
                <a:latin typeface="Times New Roman"/>
                <a:cs typeface="Times New Roman"/>
              </a:rPr>
              <a:t>от</a:t>
            </a:r>
            <a:r>
              <a:rPr lang="en-US" sz="2400" dirty="0">
                <a:latin typeface="Times New Roman"/>
                <a:cs typeface="Times New Roman"/>
              </a:rPr>
              <a:t> 9 </a:t>
            </a:r>
            <a:r>
              <a:rPr lang="en-US" sz="2400" dirty="0" err="1">
                <a:latin typeface="Times New Roman"/>
                <a:cs typeface="Times New Roman"/>
              </a:rPr>
              <a:t>до</a:t>
            </a:r>
            <a:r>
              <a:rPr lang="en-US" sz="2400" dirty="0">
                <a:latin typeface="Times New Roman"/>
                <a:cs typeface="Times New Roman"/>
              </a:rPr>
              <a:t> 20 mm.</a:t>
            </a:r>
            <a:endParaRPr lang="bg-BG" sz="2400" dirty="0">
              <a:latin typeface="Times New Roman"/>
              <a:cs typeface="Times New Roman"/>
            </a:endParaRPr>
          </a:p>
          <a:p>
            <a:pPr marL="0" indent="457200" algn="just">
              <a:spcBef>
                <a:spcPts val="600"/>
              </a:spcBef>
              <a:buNone/>
            </a:pPr>
            <a:r>
              <a:rPr lang="en-US" sz="2400" dirty="0">
                <a:latin typeface="Times New Roman"/>
                <a:cs typeface="Times New Roman"/>
              </a:rPr>
              <a:t>В Българската </a:t>
            </a:r>
            <a:r>
              <a:rPr lang="en-US" sz="2400" dirty="0" err="1">
                <a:latin typeface="Times New Roman"/>
                <a:cs typeface="Times New Roman"/>
              </a:rPr>
              <a:t>армия</a:t>
            </a:r>
            <a:r>
              <a:rPr lang="en-US" sz="2400" dirty="0">
                <a:latin typeface="Times New Roman"/>
                <a:cs typeface="Times New Roman"/>
              </a:rPr>
              <a:t> </a:t>
            </a:r>
            <a:r>
              <a:rPr lang="en-US" sz="2400" dirty="0" err="1">
                <a:latin typeface="Times New Roman"/>
                <a:cs typeface="Times New Roman"/>
              </a:rPr>
              <a:t>са</a:t>
            </a:r>
            <a:r>
              <a:rPr lang="en-US" sz="2400" dirty="0">
                <a:latin typeface="Times New Roman"/>
                <a:cs typeface="Times New Roman"/>
              </a:rPr>
              <a:t> </a:t>
            </a:r>
            <a:r>
              <a:rPr lang="en-US" sz="2400" dirty="0" err="1">
                <a:latin typeface="Times New Roman"/>
                <a:cs typeface="Times New Roman"/>
              </a:rPr>
              <a:t>приети</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въоръжение</a:t>
            </a:r>
            <a:r>
              <a:rPr lang="en-US" sz="2400" dirty="0">
                <a:latin typeface="Times New Roman"/>
                <a:cs typeface="Times New Roman"/>
              </a:rPr>
              <a:t> </a:t>
            </a:r>
            <a:r>
              <a:rPr lang="en-US" sz="2400" dirty="0" err="1">
                <a:latin typeface="Times New Roman"/>
                <a:cs typeface="Times New Roman"/>
              </a:rPr>
              <a:t>следните</a:t>
            </a:r>
            <a:r>
              <a:rPr lang="en-US" sz="2400" dirty="0">
                <a:latin typeface="Times New Roman"/>
                <a:cs typeface="Times New Roman"/>
              </a:rPr>
              <a:t> </a:t>
            </a:r>
            <a:r>
              <a:rPr lang="en-US" sz="2400" dirty="0" err="1">
                <a:latin typeface="Times New Roman"/>
                <a:cs typeface="Times New Roman"/>
              </a:rPr>
              <a:t>картечници</a:t>
            </a:r>
            <a:r>
              <a:rPr lang="en-US" sz="2400" dirty="0">
                <a:latin typeface="Times New Roman"/>
                <a:cs typeface="Times New Roman"/>
              </a:rPr>
              <a:t>:</a:t>
            </a:r>
            <a:endParaRPr lang="bg-BG" sz="2400" dirty="0">
              <a:latin typeface="Times New Roman"/>
              <a:cs typeface="Times New Roman"/>
            </a:endParaRPr>
          </a:p>
          <a:p>
            <a:pPr marL="0" indent="0" algn="just">
              <a:spcBef>
                <a:spcPts val="0"/>
              </a:spcBef>
              <a:buNone/>
            </a:pPr>
            <a:r>
              <a:rPr lang="bg-BG" sz="2400" dirty="0">
                <a:latin typeface="Times New Roman"/>
                <a:cs typeface="Times New Roman"/>
              </a:rPr>
              <a:t>          -  7,62 mm картечница “Калашников”;</a:t>
            </a:r>
          </a:p>
          <a:p>
            <a:pPr marL="0" indent="0" algn="just">
              <a:spcBef>
                <a:spcPts val="0"/>
              </a:spcBef>
              <a:buNone/>
            </a:pPr>
            <a:r>
              <a:rPr lang="bg-BG" sz="2400" dirty="0">
                <a:latin typeface="Times New Roman"/>
                <a:cs typeface="Times New Roman"/>
              </a:rPr>
              <a:t>          - 12,7 mm картечница НСВ „</a:t>
            </a:r>
            <a:r>
              <a:rPr lang="bg-BG" sz="2400" dirty="0" err="1">
                <a:latin typeface="Times New Roman"/>
                <a:cs typeface="Times New Roman"/>
              </a:rPr>
              <a:t>Утьос</a:t>
            </a:r>
            <a:r>
              <a:rPr lang="bg-BG" sz="2400" dirty="0">
                <a:latin typeface="Times New Roman"/>
                <a:cs typeface="Times New Roman"/>
              </a:rPr>
              <a:t>”;</a:t>
            </a:r>
          </a:p>
          <a:p>
            <a:pPr marL="0" indent="0" algn="just">
              <a:lnSpc>
                <a:spcPct val="100000"/>
              </a:lnSpc>
              <a:spcBef>
                <a:spcPts val="0"/>
              </a:spcBef>
              <a:buNone/>
            </a:pPr>
            <a:r>
              <a:rPr lang="bg-BG" sz="2400" dirty="0">
                <a:latin typeface="Times New Roman"/>
                <a:cs typeface="Times New Roman"/>
              </a:rPr>
              <a:t>          - 12,7 </a:t>
            </a:r>
            <a:r>
              <a:rPr lang="en-US" sz="2400" dirty="0">
                <a:latin typeface="Times New Roman"/>
                <a:cs typeface="Times New Roman"/>
              </a:rPr>
              <a:t>mm </a:t>
            </a:r>
            <a:r>
              <a:rPr lang="bg-BG" sz="2400" dirty="0" err="1">
                <a:latin typeface="Times New Roman"/>
                <a:cs typeface="Times New Roman"/>
              </a:rPr>
              <a:t>голямокалибрената</a:t>
            </a:r>
            <a:r>
              <a:rPr lang="bg-BG" sz="2400" dirty="0">
                <a:latin typeface="Times New Roman"/>
                <a:cs typeface="Times New Roman"/>
              </a:rPr>
              <a:t> картечница </a:t>
            </a:r>
            <a:r>
              <a:rPr lang="bg-BG" sz="2400" dirty="0" err="1">
                <a:latin typeface="Times New Roman"/>
                <a:cs typeface="Times New Roman"/>
              </a:rPr>
              <a:t>М2</a:t>
            </a:r>
            <a:r>
              <a:rPr lang="bg-BG" sz="2400" dirty="0">
                <a:latin typeface="Times New Roman"/>
                <a:cs typeface="Times New Roman"/>
              </a:rPr>
              <a:t> „</a:t>
            </a:r>
            <a:r>
              <a:rPr lang="bg-BG" sz="2400" dirty="0" err="1">
                <a:latin typeface="Times New Roman"/>
                <a:cs typeface="Times New Roman"/>
              </a:rPr>
              <a:t>Браунинг</a:t>
            </a:r>
            <a:r>
              <a:rPr lang="bg-BG" sz="2400" dirty="0">
                <a:latin typeface="Times New Roman"/>
                <a:cs typeface="Times New Roman"/>
              </a:rPr>
              <a:t>“.</a:t>
            </a:r>
            <a:endParaRPr lang="en-US" sz="2400" dirty="0">
              <a:latin typeface="Times New Roman"/>
              <a:cs typeface="Times New Roman"/>
            </a:endParaRPr>
          </a:p>
          <a:p>
            <a:pPr>
              <a:buFont typeface="Calibri" panose="020B0604020202020204" pitchFamily="34" charset="0"/>
              <a:buChar char="-"/>
            </a:pPr>
            <a:endParaRPr lang="en-US" dirty="0"/>
          </a:p>
        </p:txBody>
      </p:sp>
      <p:sp>
        <p:nvSpPr>
          <p:cNvPr id="4" name="Заглавие 1">
            <a:extLst>
              <a:ext uri="{FF2B5EF4-FFF2-40B4-BE49-F238E27FC236}">
                <a16:creationId xmlns:a16="http://schemas.microsoft.com/office/drawing/2014/main" id="{C4B9CD9F-1647-D5F5-FAC9-B9BDE896A843}"/>
              </a:ext>
            </a:extLst>
          </p:cNvPr>
          <p:cNvSpPr txBox="1">
            <a:spLocks/>
          </p:cNvSpPr>
          <p:nvPr/>
        </p:nvSpPr>
        <p:spPr>
          <a:xfrm>
            <a:off x="3440391" y="4915577"/>
            <a:ext cx="5072406" cy="681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bg-BG" sz="2400" b="1" dirty="0">
                <a:latin typeface="Times New Roman"/>
                <a:cs typeface="Times New Roman"/>
              </a:rPr>
              <a:t>А) Картечница „Калашников“ </a:t>
            </a:r>
            <a:endParaRPr lang="bg-BG" sz="2400" dirty="0"/>
          </a:p>
        </p:txBody>
      </p:sp>
      <p:sp>
        <p:nvSpPr>
          <p:cNvPr id="7" name="TextBox 6">
            <a:extLst>
              <a:ext uri="{FF2B5EF4-FFF2-40B4-BE49-F238E27FC236}">
                <a16:creationId xmlns:a16="http://schemas.microsoft.com/office/drawing/2014/main" id="{33DC23BE-9969-A056-3BCB-0E4ABF1879FC}"/>
              </a:ext>
            </a:extLst>
          </p:cNvPr>
          <p:cNvSpPr txBox="1"/>
          <p:nvPr/>
        </p:nvSpPr>
        <p:spPr>
          <a:xfrm>
            <a:off x="344078" y="5557969"/>
            <a:ext cx="11609110" cy="830997"/>
          </a:xfrm>
          <a:prstGeom prst="rect">
            <a:avLst/>
          </a:prstGeom>
          <a:noFill/>
        </p:spPr>
        <p:txBody>
          <a:bodyPr wrap="square">
            <a:spAutoFit/>
          </a:bodyPr>
          <a:lstStyle/>
          <a:p>
            <a:r>
              <a:rPr lang="bg-BG" sz="2400" dirty="0">
                <a:latin typeface="Times New Roman"/>
                <a:cs typeface="Times New Roman"/>
              </a:rPr>
              <a:t>    7,62 mm картечница “Калашников” е предназначена за унищожаване на живата сила и огневите средства на противника. </a:t>
            </a:r>
            <a:endParaRPr lang="en-US" sz="2400" dirty="0"/>
          </a:p>
        </p:txBody>
      </p:sp>
    </p:spTree>
    <p:extLst>
      <p:ext uri="{BB962C8B-B14F-4D97-AF65-F5344CB8AC3E}">
        <p14:creationId xmlns:p14="http://schemas.microsoft.com/office/powerpoint/2010/main" val="2078595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съдържание 2">
            <a:extLst>
              <a:ext uri="{FF2B5EF4-FFF2-40B4-BE49-F238E27FC236}">
                <a16:creationId xmlns:a16="http://schemas.microsoft.com/office/drawing/2014/main" id="{C9B06509-883B-9CDB-1873-F273E52E3A71}"/>
              </a:ext>
            </a:extLst>
          </p:cNvPr>
          <p:cNvSpPr>
            <a:spLocks noGrp="1"/>
          </p:cNvSpPr>
          <p:nvPr>
            <p:ph idx="1"/>
          </p:nvPr>
        </p:nvSpPr>
        <p:spPr>
          <a:xfrm>
            <a:off x="320511" y="231476"/>
            <a:ext cx="11557262" cy="3197524"/>
          </a:xfrm>
        </p:spPr>
        <p:txBody>
          <a:bodyPr vert="horz" lIns="91440" tIns="45720" rIns="91440" bIns="45720" rtlCol="0" anchor="t">
            <a:normAutofit/>
          </a:bodyPr>
          <a:lstStyle/>
          <a:p>
            <a:pPr marL="0" indent="457200" algn="just">
              <a:buNone/>
            </a:pPr>
            <a:r>
              <a:rPr lang="bg-BG" sz="2400" dirty="0">
                <a:latin typeface="Times New Roman"/>
                <a:cs typeface="Times New Roman"/>
              </a:rPr>
              <a:t>Използва се в три варианта:</a:t>
            </a:r>
          </a:p>
          <a:p>
            <a:pPr marL="0" indent="0" algn="just">
              <a:lnSpc>
                <a:spcPct val="100000"/>
              </a:lnSpc>
              <a:spcBef>
                <a:spcPts val="0"/>
              </a:spcBef>
              <a:buNone/>
            </a:pPr>
            <a:r>
              <a:rPr lang="bg-BG" sz="2400" dirty="0">
                <a:latin typeface="Times New Roman"/>
                <a:cs typeface="Times New Roman"/>
              </a:rPr>
              <a:t>        - картечница ПК (пулемьот „Калашников“) – като ръчна картечница в мотострелковите взводове, комплектована със сто патронна лента;</a:t>
            </a:r>
          </a:p>
          <a:p>
            <a:pPr marL="0" indent="0" algn="just">
              <a:lnSpc>
                <a:spcPct val="100000"/>
              </a:lnSpc>
              <a:spcBef>
                <a:spcPts val="0"/>
              </a:spcBef>
              <a:buNone/>
            </a:pPr>
            <a:r>
              <a:rPr lang="bg-BG" sz="2400" dirty="0">
                <a:latin typeface="Times New Roman"/>
                <a:cs typeface="Times New Roman"/>
              </a:rPr>
              <a:t>        - ПКС – картечница ПК поставена на станок „Саможенков“ и комплектована с 200 и 250 патронна лента се използва като универсална картечница, предназначена и за поразяване и на нисколетящи въздушни цели. </a:t>
            </a:r>
          </a:p>
          <a:p>
            <a:pPr marL="0" indent="0" algn="just">
              <a:lnSpc>
                <a:spcPct val="100000"/>
              </a:lnSpc>
              <a:spcBef>
                <a:spcPts val="0"/>
              </a:spcBef>
              <a:buNone/>
            </a:pPr>
            <a:r>
              <a:rPr lang="bg-BG" sz="2400" dirty="0">
                <a:latin typeface="Times New Roman"/>
                <a:cs typeface="Times New Roman"/>
              </a:rPr>
              <a:t>        - картечница ПКТ (ПКБ) – модификация на картечница „Калашников“ предназначена за танкове (ПКТ) и бронирани машини (ПКБ). </a:t>
            </a:r>
            <a:endParaRPr lang="bg-BG" sz="2400" dirty="0">
              <a:latin typeface="Aptos" panose="020B0004020202020204"/>
              <a:cs typeface="Times New Roman"/>
            </a:endParaRPr>
          </a:p>
        </p:txBody>
      </p:sp>
      <p:pic>
        <p:nvPicPr>
          <p:cNvPr id="5" name="Картина 4" descr="Картина, която съдържа оръжие, далекобойно оръжие, огнестрелно оръжие, пушка&#10;&#10;Генерирано от ИИ съдържание може да е неправилно.">
            <a:extLst>
              <a:ext uri="{FF2B5EF4-FFF2-40B4-BE49-F238E27FC236}">
                <a16:creationId xmlns:a16="http://schemas.microsoft.com/office/drawing/2014/main" id="{F625EB3C-D376-32B9-0245-D3AE9093774B}"/>
              </a:ext>
            </a:extLst>
          </p:cNvPr>
          <p:cNvPicPr>
            <a:picLocks noChangeAspect="1"/>
          </p:cNvPicPr>
          <p:nvPr/>
        </p:nvPicPr>
        <p:blipFill>
          <a:blip r:embed="rId2"/>
          <a:srcRect t="7030" b="4193"/>
          <a:stretch>
            <a:fillRect/>
          </a:stretch>
        </p:blipFill>
        <p:spPr>
          <a:xfrm>
            <a:off x="6457670" y="3120271"/>
            <a:ext cx="5426543" cy="2526385"/>
          </a:xfrm>
          <a:prstGeom prst="rect">
            <a:avLst/>
          </a:prstGeom>
          <a:ln>
            <a:noFill/>
          </a:ln>
          <a:effectLst>
            <a:softEdge rad="112500"/>
          </a:effectLst>
        </p:spPr>
      </p:pic>
      <p:pic>
        <p:nvPicPr>
          <p:cNvPr id="7" name="Картина 6" descr="Картина, която съдържа оръжие, пушка, далекобойно оръжие, огнестрелно оръжие&#10;&#10;Генерирано от ИИ съдържание може да е неправилно.">
            <a:extLst>
              <a:ext uri="{FF2B5EF4-FFF2-40B4-BE49-F238E27FC236}">
                <a16:creationId xmlns:a16="http://schemas.microsoft.com/office/drawing/2014/main" id="{4387E416-AE5F-5C4D-7ED3-792D90D842B8}"/>
              </a:ext>
            </a:extLst>
          </p:cNvPr>
          <p:cNvPicPr>
            <a:picLocks noChangeAspect="1"/>
          </p:cNvPicPr>
          <p:nvPr/>
        </p:nvPicPr>
        <p:blipFill>
          <a:blip r:embed="rId3"/>
          <a:stretch>
            <a:fillRect/>
          </a:stretch>
        </p:blipFill>
        <p:spPr>
          <a:xfrm>
            <a:off x="3098432" y="5372374"/>
            <a:ext cx="5426543" cy="1379349"/>
          </a:xfrm>
          <a:prstGeom prst="rect">
            <a:avLst/>
          </a:prstGeom>
          <a:ln>
            <a:noFill/>
          </a:ln>
          <a:effectLst>
            <a:softEdge rad="112500"/>
          </a:effectLst>
        </p:spPr>
      </p:pic>
      <p:pic>
        <p:nvPicPr>
          <p:cNvPr id="4" name="Картина 4" descr="Картина, която съдържа оръжие, далекобойно оръжие, огнестрелно оръжие, Цев&#10;&#10;Генерирано от ИИ съдържание може да е неправилно.">
            <a:extLst>
              <a:ext uri="{FF2B5EF4-FFF2-40B4-BE49-F238E27FC236}">
                <a16:creationId xmlns:a16="http://schemas.microsoft.com/office/drawing/2014/main" id="{AF9F6BEE-ED36-7317-54F8-2B1B2460D8B6}"/>
              </a:ext>
            </a:extLst>
          </p:cNvPr>
          <p:cNvPicPr>
            <a:picLocks noChangeAspect="1"/>
          </p:cNvPicPr>
          <p:nvPr/>
        </p:nvPicPr>
        <p:blipFill>
          <a:blip r:embed="rId4"/>
          <a:srcRect t="3203"/>
          <a:stretch>
            <a:fillRect/>
          </a:stretch>
        </p:blipFill>
        <p:spPr>
          <a:xfrm>
            <a:off x="326951" y="3197360"/>
            <a:ext cx="5426544" cy="2329566"/>
          </a:xfrm>
          <a:prstGeom prst="rect">
            <a:avLst/>
          </a:prstGeom>
          <a:ln>
            <a:noFill/>
          </a:ln>
          <a:effectLst>
            <a:softEdge rad="112500"/>
          </a:effectLst>
        </p:spPr>
      </p:pic>
      <p:sp>
        <p:nvSpPr>
          <p:cNvPr id="10" name="TextBox 9">
            <a:extLst>
              <a:ext uri="{FF2B5EF4-FFF2-40B4-BE49-F238E27FC236}">
                <a16:creationId xmlns:a16="http://schemas.microsoft.com/office/drawing/2014/main" id="{B23F3C06-9F87-5CCF-FBDE-5CD064094B98}"/>
              </a:ext>
            </a:extLst>
          </p:cNvPr>
          <p:cNvSpPr txBox="1"/>
          <p:nvPr/>
        </p:nvSpPr>
        <p:spPr>
          <a:xfrm>
            <a:off x="629709" y="5172319"/>
            <a:ext cx="3178719" cy="400110"/>
          </a:xfrm>
          <a:prstGeom prst="rect">
            <a:avLst/>
          </a:prstGeom>
          <a:noFill/>
        </p:spPr>
        <p:txBody>
          <a:bodyPr wrap="square">
            <a:spAutoFit/>
          </a:bodyPr>
          <a:lstStyle/>
          <a:p>
            <a:r>
              <a:rPr lang="bg-BG" sz="2000" b="1" i="1" dirty="0">
                <a:latin typeface="Times New Roman"/>
                <a:cs typeface="Times New Roman"/>
              </a:rPr>
              <a:t>7,62 </a:t>
            </a:r>
            <a:r>
              <a:rPr lang="en-US" sz="2000" b="1" i="1" dirty="0">
                <a:latin typeface="Times New Roman"/>
                <a:cs typeface="Times New Roman"/>
              </a:rPr>
              <a:t>mm </a:t>
            </a:r>
            <a:r>
              <a:rPr lang="bg-BG" sz="2000" b="1" i="1" dirty="0">
                <a:latin typeface="Times New Roman"/>
                <a:cs typeface="Times New Roman"/>
              </a:rPr>
              <a:t>картечница ПК</a:t>
            </a:r>
            <a:r>
              <a:rPr lang="en-US" sz="2000" b="1" i="1" dirty="0">
                <a:latin typeface="Times New Roman"/>
                <a:cs typeface="Times New Roman"/>
              </a:rPr>
              <a:t>.</a:t>
            </a:r>
            <a:r>
              <a:rPr lang="bg-BG" sz="2000" b="1" i="1" dirty="0">
                <a:latin typeface="Times New Roman"/>
                <a:cs typeface="Times New Roman"/>
              </a:rPr>
              <a:t> </a:t>
            </a:r>
            <a:endParaRPr lang="en-US" sz="2000" b="1" i="1" dirty="0"/>
          </a:p>
        </p:txBody>
      </p:sp>
      <p:sp>
        <p:nvSpPr>
          <p:cNvPr id="11" name="TextBox 10">
            <a:extLst>
              <a:ext uri="{FF2B5EF4-FFF2-40B4-BE49-F238E27FC236}">
                <a16:creationId xmlns:a16="http://schemas.microsoft.com/office/drawing/2014/main" id="{42378C75-2D5C-5E90-7F29-7A981AED0A43}"/>
              </a:ext>
            </a:extLst>
          </p:cNvPr>
          <p:cNvSpPr txBox="1"/>
          <p:nvPr/>
        </p:nvSpPr>
        <p:spPr>
          <a:xfrm>
            <a:off x="8686330" y="5765961"/>
            <a:ext cx="3295138" cy="400110"/>
          </a:xfrm>
          <a:prstGeom prst="rect">
            <a:avLst/>
          </a:prstGeom>
          <a:noFill/>
        </p:spPr>
        <p:txBody>
          <a:bodyPr wrap="square">
            <a:spAutoFit/>
          </a:bodyPr>
          <a:lstStyle/>
          <a:p>
            <a:r>
              <a:rPr lang="bg-BG" sz="2000" b="1" i="1" dirty="0">
                <a:latin typeface="Times New Roman"/>
                <a:cs typeface="Times New Roman"/>
              </a:rPr>
              <a:t>7,62 </a:t>
            </a:r>
            <a:r>
              <a:rPr lang="en-US" sz="2000" b="1" i="1" dirty="0">
                <a:latin typeface="Times New Roman"/>
                <a:cs typeface="Times New Roman"/>
              </a:rPr>
              <a:t>mm </a:t>
            </a:r>
            <a:r>
              <a:rPr lang="bg-BG" sz="2000" b="1" i="1" dirty="0">
                <a:latin typeface="Times New Roman"/>
                <a:cs typeface="Times New Roman"/>
              </a:rPr>
              <a:t>картечница ПК</a:t>
            </a:r>
            <a:r>
              <a:rPr lang="en-US" sz="2000" b="1" i="1" dirty="0">
                <a:latin typeface="Times New Roman"/>
                <a:cs typeface="Times New Roman"/>
              </a:rPr>
              <a:t>C.</a:t>
            </a:r>
            <a:r>
              <a:rPr lang="bg-BG" sz="2000" b="1" i="1" dirty="0">
                <a:latin typeface="Times New Roman"/>
                <a:cs typeface="Times New Roman"/>
              </a:rPr>
              <a:t> </a:t>
            </a:r>
            <a:endParaRPr lang="en-US" sz="2000" b="1" i="1" dirty="0"/>
          </a:p>
        </p:txBody>
      </p:sp>
      <p:sp>
        <p:nvSpPr>
          <p:cNvPr id="12" name="TextBox 11">
            <a:extLst>
              <a:ext uri="{FF2B5EF4-FFF2-40B4-BE49-F238E27FC236}">
                <a16:creationId xmlns:a16="http://schemas.microsoft.com/office/drawing/2014/main" id="{3443622B-097F-7BAC-B314-DAFC49F3673E}"/>
              </a:ext>
            </a:extLst>
          </p:cNvPr>
          <p:cNvSpPr txBox="1"/>
          <p:nvPr/>
        </p:nvSpPr>
        <p:spPr>
          <a:xfrm>
            <a:off x="4086440" y="6457890"/>
            <a:ext cx="3450526" cy="400110"/>
          </a:xfrm>
          <a:prstGeom prst="rect">
            <a:avLst/>
          </a:prstGeom>
          <a:noFill/>
        </p:spPr>
        <p:txBody>
          <a:bodyPr wrap="square">
            <a:spAutoFit/>
          </a:bodyPr>
          <a:lstStyle/>
          <a:p>
            <a:r>
              <a:rPr lang="bg-BG" sz="2000" b="1" i="1" dirty="0">
                <a:latin typeface="Times New Roman"/>
                <a:cs typeface="Times New Roman"/>
              </a:rPr>
              <a:t>7,62 </a:t>
            </a:r>
            <a:r>
              <a:rPr lang="en-US" sz="2000" b="1" i="1" dirty="0">
                <a:latin typeface="Times New Roman"/>
                <a:cs typeface="Times New Roman"/>
              </a:rPr>
              <a:t>mm </a:t>
            </a:r>
            <a:r>
              <a:rPr lang="bg-BG" sz="2000" b="1" i="1" dirty="0">
                <a:latin typeface="Times New Roman"/>
                <a:cs typeface="Times New Roman"/>
              </a:rPr>
              <a:t>картечница ПК</a:t>
            </a:r>
            <a:r>
              <a:rPr lang="en-US" sz="2000" b="1" i="1" dirty="0">
                <a:latin typeface="Times New Roman"/>
                <a:cs typeface="Times New Roman"/>
              </a:rPr>
              <a:t>T.</a:t>
            </a:r>
            <a:r>
              <a:rPr lang="bg-BG" sz="2000" b="1" i="1" dirty="0">
                <a:latin typeface="Times New Roman"/>
                <a:cs typeface="Times New Roman"/>
              </a:rPr>
              <a:t> </a:t>
            </a:r>
            <a:endParaRPr lang="en-US" sz="2000" b="1" i="1" dirty="0"/>
          </a:p>
        </p:txBody>
      </p:sp>
    </p:spTree>
    <p:extLst>
      <p:ext uri="{BB962C8B-B14F-4D97-AF65-F5344CB8AC3E}">
        <p14:creationId xmlns:p14="http://schemas.microsoft.com/office/powerpoint/2010/main" val="2835165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E963D0A-6F38-6366-97AB-6593CD586731}"/>
              </a:ext>
            </a:extLst>
          </p:cNvPr>
          <p:cNvSpPr>
            <a:spLocks noGrp="1"/>
          </p:cNvSpPr>
          <p:nvPr>
            <p:ph type="title"/>
          </p:nvPr>
        </p:nvSpPr>
        <p:spPr>
          <a:xfrm>
            <a:off x="574900" y="233265"/>
            <a:ext cx="10515600" cy="1325563"/>
          </a:xfrm>
        </p:spPr>
        <p:txBody>
          <a:bodyPr/>
          <a:lstStyle/>
          <a:p>
            <a:pPr algn="ctr"/>
            <a:r>
              <a:rPr lang="bg-BG" sz="2400" b="1" dirty="0">
                <a:latin typeface="Times New Roman"/>
                <a:ea typeface="+mj-lt"/>
                <a:cs typeface="Times New Roman"/>
              </a:rPr>
              <a:t>Тактико-технически характеристики:</a:t>
            </a:r>
            <a:endParaRPr lang="bg-BG" sz="2400" b="1" dirty="0">
              <a:latin typeface="Times New Roman"/>
              <a:cs typeface="Times New Roman"/>
            </a:endParaRPr>
          </a:p>
          <a:p>
            <a:endParaRPr lang="bg-BG" dirty="0"/>
          </a:p>
        </p:txBody>
      </p:sp>
      <p:graphicFrame>
        <p:nvGraphicFramePr>
          <p:cNvPr id="14" name="Контейнер за съдържание 13">
            <a:extLst>
              <a:ext uri="{FF2B5EF4-FFF2-40B4-BE49-F238E27FC236}">
                <a16:creationId xmlns:a16="http://schemas.microsoft.com/office/drawing/2014/main" id="{F2CAD35B-6CC1-7C77-528F-3218FB391BE1}"/>
              </a:ext>
            </a:extLst>
          </p:cNvPr>
          <p:cNvGraphicFramePr>
            <a:graphicFrameLocks noGrp="1"/>
          </p:cNvGraphicFramePr>
          <p:nvPr>
            <p:ph idx="1"/>
            <p:extLst>
              <p:ext uri="{D42A27DB-BD31-4B8C-83A1-F6EECF244321}">
                <p14:modId xmlns:p14="http://schemas.microsoft.com/office/powerpoint/2010/main" val="1433706022"/>
              </p:ext>
            </p:extLst>
          </p:nvPr>
        </p:nvGraphicFramePr>
        <p:xfrm>
          <a:off x="602776" y="849083"/>
          <a:ext cx="10923208" cy="5255735"/>
        </p:xfrm>
        <a:graphic>
          <a:graphicData uri="http://schemas.openxmlformats.org/drawingml/2006/table">
            <a:tbl>
              <a:tblPr firstRow="1" bandRow="1">
                <a:tableStyleId>{5C22544A-7EE6-4342-B048-85BDC9FD1C3A}</a:tableStyleId>
              </a:tblPr>
              <a:tblGrid>
                <a:gridCol w="5844677">
                  <a:extLst>
                    <a:ext uri="{9D8B030D-6E8A-4147-A177-3AD203B41FA5}">
                      <a16:colId xmlns:a16="http://schemas.microsoft.com/office/drawing/2014/main" val="128005761"/>
                    </a:ext>
                  </a:extLst>
                </a:gridCol>
                <a:gridCol w="1698171">
                  <a:extLst>
                    <a:ext uri="{9D8B030D-6E8A-4147-A177-3AD203B41FA5}">
                      <a16:colId xmlns:a16="http://schemas.microsoft.com/office/drawing/2014/main" val="2499238605"/>
                    </a:ext>
                  </a:extLst>
                </a:gridCol>
                <a:gridCol w="1651519">
                  <a:extLst>
                    <a:ext uri="{9D8B030D-6E8A-4147-A177-3AD203B41FA5}">
                      <a16:colId xmlns:a16="http://schemas.microsoft.com/office/drawing/2014/main" val="1328861066"/>
                    </a:ext>
                  </a:extLst>
                </a:gridCol>
                <a:gridCol w="1728841">
                  <a:extLst>
                    <a:ext uri="{9D8B030D-6E8A-4147-A177-3AD203B41FA5}">
                      <a16:colId xmlns:a16="http://schemas.microsoft.com/office/drawing/2014/main" val="2893224369"/>
                    </a:ext>
                  </a:extLst>
                </a:gridCol>
              </a:tblGrid>
              <a:tr h="573063">
                <a:tc>
                  <a:txBody>
                    <a:bodyPr/>
                    <a:lstStyle/>
                    <a:p>
                      <a:endParaRPr lang="bg-BG" sz="2400" dirty="0">
                        <a:latin typeface="Times New Roman"/>
                        <a:cs typeface="Times New Roman"/>
                      </a:endParaRPr>
                    </a:p>
                  </a:txBody>
                  <a:tcPr/>
                </a:tc>
                <a:tc>
                  <a:txBody>
                    <a:bodyPr/>
                    <a:lstStyle/>
                    <a:p>
                      <a:r>
                        <a:rPr lang="bg-BG" sz="2400">
                          <a:latin typeface="Times New Roman"/>
                          <a:cs typeface="Times New Roman"/>
                        </a:rPr>
                        <a:t>ПК</a:t>
                      </a:r>
                      <a:endParaRPr lang="bg-BG" sz="2400" dirty="0">
                        <a:latin typeface="Times New Roman"/>
                        <a:cs typeface="Times New Roman"/>
                      </a:endParaRPr>
                    </a:p>
                  </a:txBody>
                  <a:tcPr/>
                </a:tc>
                <a:tc>
                  <a:txBody>
                    <a:bodyPr/>
                    <a:lstStyle/>
                    <a:p>
                      <a:r>
                        <a:rPr lang="bg-BG" sz="2400">
                          <a:latin typeface="Times New Roman"/>
                          <a:cs typeface="Times New Roman"/>
                        </a:rPr>
                        <a:t>ПКТ</a:t>
                      </a:r>
                      <a:endParaRPr lang="bg-BG" sz="2400" dirty="0">
                        <a:latin typeface="Times New Roman"/>
                        <a:cs typeface="Times New Roman"/>
                      </a:endParaRPr>
                    </a:p>
                  </a:txBody>
                  <a:tcPr/>
                </a:tc>
                <a:tc>
                  <a:txBody>
                    <a:bodyPr/>
                    <a:lstStyle/>
                    <a:p>
                      <a:r>
                        <a:rPr lang="bg-BG" sz="2400">
                          <a:latin typeface="Times New Roman"/>
                          <a:cs typeface="Times New Roman"/>
                        </a:rPr>
                        <a:t>ПКС</a:t>
                      </a:r>
                      <a:endParaRPr lang="bg-BG" sz="2400" dirty="0">
                        <a:latin typeface="Times New Roman"/>
                        <a:cs typeface="Times New Roman"/>
                      </a:endParaRPr>
                    </a:p>
                  </a:txBody>
                  <a:tcPr/>
                </a:tc>
                <a:extLst>
                  <a:ext uri="{0D108BD9-81ED-4DB2-BD59-A6C34878D82A}">
                    <a16:rowId xmlns:a16="http://schemas.microsoft.com/office/drawing/2014/main" val="3303512410"/>
                  </a:ext>
                </a:extLst>
              </a:tr>
              <a:tr h="535745">
                <a:tc>
                  <a:txBody>
                    <a:bodyPr/>
                    <a:lstStyle/>
                    <a:p>
                      <a:pPr lvl="0">
                        <a:buNone/>
                      </a:pPr>
                      <a:r>
                        <a:rPr lang="bg-BG" sz="2400" dirty="0">
                          <a:latin typeface="Times New Roman"/>
                          <a:cs typeface="Times New Roman"/>
                        </a:rPr>
                        <a:t>Калибър (mm)</a:t>
                      </a:r>
                    </a:p>
                  </a:txBody>
                  <a:tcPr/>
                </a:tc>
                <a:tc>
                  <a:txBody>
                    <a:bodyPr/>
                    <a:lstStyle/>
                    <a:p>
                      <a:pPr lvl="0" algn="ctr">
                        <a:buNone/>
                      </a:pPr>
                      <a:r>
                        <a:rPr lang="bg-BG" sz="2400" dirty="0">
                          <a:latin typeface="Times New Roman"/>
                          <a:cs typeface="Times New Roman"/>
                        </a:rPr>
                        <a:t>7,62</a:t>
                      </a:r>
                    </a:p>
                  </a:txBody>
                  <a:tcPr anchor="ctr"/>
                </a:tc>
                <a:tc>
                  <a:txBody>
                    <a:bodyPr/>
                    <a:lstStyle/>
                    <a:p>
                      <a:pPr lvl="0" algn="ctr">
                        <a:buNone/>
                      </a:pPr>
                      <a:r>
                        <a:rPr lang="bg-BG" sz="2400" dirty="0">
                          <a:latin typeface="Times New Roman"/>
                          <a:cs typeface="Times New Roman"/>
                        </a:rPr>
                        <a:t>7,62</a:t>
                      </a:r>
                    </a:p>
                  </a:txBody>
                  <a:tcPr anchor="ctr"/>
                </a:tc>
                <a:tc>
                  <a:txBody>
                    <a:bodyPr/>
                    <a:lstStyle/>
                    <a:p>
                      <a:pPr lvl="0" algn="ctr">
                        <a:buNone/>
                      </a:pPr>
                      <a:r>
                        <a:rPr lang="bg-BG" sz="2400">
                          <a:latin typeface="Times New Roman"/>
                          <a:cs typeface="Times New Roman"/>
                        </a:rPr>
                        <a:t>7,62</a:t>
                      </a:r>
                      <a:endParaRPr lang="bg-BG" sz="2400" dirty="0">
                        <a:latin typeface="Times New Roman"/>
                        <a:cs typeface="Times New Roman"/>
                      </a:endParaRPr>
                    </a:p>
                  </a:txBody>
                  <a:tcPr anchor="ctr"/>
                </a:tc>
                <a:extLst>
                  <a:ext uri="{0D108BD9-81ED-4DB2-BD59-A6C34878D82A}">
                    <a16:rowId xmlns:a16="http://schemas.microsoft.com/office/drawing/2014/main" val="583056338"/>
                  </a:ext>
                </a:extLst>
              </a:tr>
              <a:tr h="535745">
                <a:tc>
                  <a:txBody>
                    <a:bodyPr/>
                    <a:lstStyle/>
                    <a:p>
                      <a:pPr lvl="0">
                        <a:buNone/>
                      </a:pPr>
                      <a:r>
                        <a:rPr lang="bg-BG" sz="2400" dirty="0">
                          <a:latin typeface="Times New Roman"/>
                          <a:cs typeface="Times New Roman"/>
                        </a:rPr>
                        <a:t>Маса (</a:t>
                      </a:r>
                      <a:r>
                        <a:rPr lang="bg-BG" sz="2400" dirty="0" err="1">
                          <a:latin typeface="Times New Roman"/>
                          <a:cs typeface="Times New Roman"/>
                        </a:rPr>
                        <a:t>kg</a:t>
                      </a:r>
                      <a:r>
                        <a:rPr lang="bg-BG" sz="2400" dirty="0">
                          <a:latin typeface="Times New Roman"/>
                          <a:cs typeface="Times New Roman"/>
                        </a:rPr>
                        <a:t>)</a:t>
                      </a:r>
                    </a:p>
                  </a:txBody>
                  <a:tcPr/>
                </a:tc>
                <a:tc>
                  <a:txBody>
                    <a:bodyPr/>
                    <a:lstStyle/>
                    <a:p>
                      <a:pPr lvl="0" algn="ctr">
                        <a:buNone/>
                      </a:pPr>
                      <a:r>
                        <a:rPr lang="bg-BG" sz="2400">
                          <a:latin typeface="Times New Roman"/>
                          <a:cs typeface="Times New Roman"/>
                        </a:rPr>
                        <a:t>9</a:t>
                      </a:r>
                      <a:endParaRPr lang="bg-BG" sz="2400" dirty="0">
                        <a:latin typeface="Times New Roman"/>
                        <a:cs typeface="Times New Roman"/>
                      </a:endParaRPr>
                    </a:p>
                  </a:txBody>
                  <a:tcPr anchor="ctr"/>
                </a:tc>
                <a:tc>
                  <a:txBody>
                    <a:bodyPr/>
                    <a:lstStyle/>
                    <a:p>
                      <a:pPr lvl="0" algn="ctr">
                        <a:buNone/>
                      </a:pPr>
                      <a:r>
                        <a:rPr lang="bg-BG" sz="2400" dirty="0">
                          <a:latin typeface="Times New Roman"/>
                          <a:cs typeface="Times New Roman"/>
                        </a:rPr>
                        <a:t>16,5</a:t>
                      </a:r>
                    </a:p>
                  </a:txBody>
                  <a:tcPr anchor="ctr"/>
                </a:tc>
                <a:tc>
                  <a:txBody>
                    <a:bodyPr/>
                    <a:lstStyle/>
                    <a:p>
                      <a:pPr lvl="0" algn="ctr">
                        <a:buNone/>
                      </a:pPr>
                      <a:r>
                        <a:rPr lang="bg-BG" sz="2400">
                          <a:latin typeface="Times New Roman"/>
                          <a:cs typeface="Times New Roman"/>
                        </a:rPr>
                        <a:t>10,5</a:t>
                      </a:r>
                      <a:endParaRPr lang="bg-BG" sz="2400" dirty="0">
                        <a:latin typeface="Times New Roman"/>
                        <a:cs typeface="Times New Roman"/>
                      </a:endParaRPr>
                    </a:p>
                  </a:txBody>
                  <a:tcPr anchor="ctr"/>
                </a:tc>
                <a:extLst>
                  <a:ext uri="{0D108BD9-81ED-4DB2-BD59-A6C34878D82A}">
                    <a16:rowId xmlns:a16="http://schemas.microsoft.com/office/drawing/2014/main" val="303752371"/>
                  </a:ext>
                </a:extLst>
              </a:tr>
              <a:tr h="535745">
                <a:tc>
                  <a:txBody>
                    <a:bodyPr/>
                    <a:lstStyle/>
                    <a:p>
                      <a:r>
                        <a:rPr lang="bg-BG" sz="2400" dirty="0">
                          <a:latin typeface="Times New Roman"/>
                          <a:cs typeface="Times New Roman"/>
                        </a:rPr>
                        <a:t>Маса на цевта (</a:t>
                      </a:r>
                      <a:r>
                        <a:rPr lang="bg-BG" sz="2400" dirty="0" err="1">
                          <a:latin typeface="Times New Roman"/>
                          <a:cs typeface="Times New Roman"/>
                        </a:rPr>
                        <a:t>kg</a:t>
                      </a:r>
                      <a:r>
                        <a:rPr lang="bg-BG" sz="2400" dirty="0">
                          <a:latin typeface="Times New Roman"/>
                          <a:cs typeface="Times New Roman"/>
                        </a:rPr>
                        <a:t>)</a:t>
                      </a:r>
                    </a:p>
                  </a:txBody>
                  <a:tcPr/>
                </a:tc>
                <a:tc>
                  <a:txBody>
                    <a:bodyPr/>
                    <a:lstStyle/>
                    <a:p>
                      <a:pPr algn="ctr"/>
                      <a:r>
                        <a:rPr lang="bg-BG" sz="2400">
                          <a:latin typeface="Times New Roman"/>
                          <a:cs typeface="Times New Roman"/>
                        </a:rPr>
                        <a:t>2,6</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2,6</a:t>
                      </a:r>
                    </a:p>
                  </a:txBody>
                  <a:tcPr anchor="ctr"/>
                </a:tc>
                <a:tc>
                  <a:txBody>
                    <a:bodyPr/>
                    <a:lstStyle/>
                    <a:p>
                      <a:pPr algn="ctr"/>
                      <a:r>
                        <a:rPr lang="bg-BG" sz="2400">
                          <a:latin typeface="Times New Roman"/>
                          <a:cs typeface="Times New Roman"/>
                        </a:rPr>
                        <a:t>3,23</a:t>
                      </a:r>
                      <a:endParaRPr lang="bg-BG" sz="2400" dirty="0">
                        <a:latin typeface="Times New Roman"/>
                        <a:cs typeface="Times New Roman"/>
                      </a:endParaRPr>
                    </a:p>
                  </a:txBody>
                  <a:tcPr anchor="ctr"/>
                </a:tc>
                <a:extLst>
                  <a:ext uri="{0D108BD9-81ED-4DB2-BD59-A6C34878D82A}">
                    <a16:rowId xmlns:a16="http://schemas.microsoft.com/office/drawing/2014/main" val="560319331"/>
                  </a:ext>
                </a:extLst>
              </a:tr>
              <a:tr h="535745">
                <a:tc>
                  <a:txBody>
                    <a:bodyPr/>
                    <a:lstStyle/>
                    <a:p>
                      <a:r>
                        <a:rPr lang="bg-BG" sz="2400" dirty="0">
                          <a:latin typeface="Times New Roman"/>
                          <a:cs typeface="Times New Roman"/>
                        </a:rPr>
                        <a:t>Маса на </a:t>
                      </a:r>
                      <a:r>
                        <a:rPr lang="bg-BG" sz="2400" dirty="0" err="1">
                          <a:latin typeface="Times New Roman"/>
                          <a:cs typeface="Times New Roman"/>
                        </a:rPr>
                        <a:t>станока</a:t>
                      </a:r>
                      <a:r>
                        <a:rPr lang="bg-BG" sz="2400" dirty="0">
                          <a:latin typeface="Times New Roman"/>
                          <a:cs typeface="Times New Roman"/>
                        </a:rPr>
                        <a:t> (</a:t>
                      </a:r>
                      <a:r>
                        <a:rPr lang="bg-BG" sz="2400" dirty="0" err="1">
                          <a:latin typeface="Times New Roman"/>
                          <a:cs typeface="Times New Roman"/>
                        </a:rPr>
                        <a:t>kg</a:t>
                      </a:r>
                      <a:r>
                        <a:rPr lang="bg-BG" sz="2400" dirty="0">
                          <a:latin typeface="Times New Roman"/>
                          <a:cs typeface="Times New Roman"/>
                        </a:rPr>
                        <a:t>)</a:t>
                      </a:r>
                    </a:p>
                  </a:txBody>
                  <a:tcPr/>
                </a:tc>
                <a:tc>
                  <a:txBody>
                    <a:bodyPr/>
                    <a:lstStyle/>
                    <a:p>
                      <a:pPr algn="ctr"/>
                      <a:r>
                        <a:rPr lang="bg-BG" sz="2400">
                          <a:latin typeface="Times New Roman"/>
                          <a:cs typeface="Times New Roman"/>
                        </a:rPr>
                        <a:t>7,5</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7,5</a:t>
                      </a:r>
                    </a:p>
                  </a:txBody>
                  <a:tcPr anchor="ctr"/>
                </a:tc>
                <a:tc>
                  <a:txBody>
                    <a:bodyPr/>
                    <a:lstStyle/>
                    <a:p>
                      <a:pPr algn="ctr"/>
                      <a:r>
                        <a:rPr lang="bg-BG" sz="2400">
                          <a:latin typeface="Times New Roman"/>
                          <a:cs typeface="Times New Roman"/>
                        </a:rPr>
                        <a:t>-</a:t>
                      </a:r>
                      <a:endParaRPr lang="bg-BG" sz="2400" dirty="0">
                        <a:latin typeface="Times New Roman"/>
                        <a:cs typeface="Times New Roman"/>
                      </a:endParaRPr>
                    </a:p>
                  </a:txBody>
                  <a:tcPr anchor="ctr"/>
                </a:tc>
                <a:extLst>
                  <a:ext uri="{0D108BD9-81ED-4DB2-BD59-A6C34878D82A}">
                    <a16:rowId xmlns:a16="http://schemas.microsoft.com/office/drawing/2014/main" val="322135731"/>
                  </a:ext>
                </a:extLst>
              </a:tr>
              <a:tr h="932457">
                <a:tc>
                  <a:txBody>
                    <a:bodyPr/>
                    <a:lstStyle/>
                    <a:p>
                      <a:r>
                        <a:rPr lang="bg-BG" sz="2400" dirty="0">
                          <a:latin typeface="Times New Roman"/>
                          <a:cs typeface="Times New Roman"/>
                        </a:rPr>
                        <a:t>Маса на кутията със </a:t>
                      </a:r>
                      <a:r>
                        <a:rPr lang="bg-BG" sz="2400" dirty="0" err="1">
                          <a:latin typeface="Times New Roman"/>
                          <a:cs typeface="Times New Roman"/>
                        </a:rPr>
                        <a:t>снарядена</a:t>
                      </a:r>
                      <a:r>
                        <a:rPr lang="bg-BG" sz="2400" dirty="0">
                          <a:latin typeface="Times New Roman"/>
                          <a:cs typeface="Times New Roman"/>
                        </a:rPr>
                        <a:t> лента (</a:t>
                      </a:r>
                      <a:r>
                        <a:rPr lang="bg-BG" sz="2400" dirty="0" err="1">
                          <a:latin typeface="Times New Roman"/>
                          <a:cs typeface="Times New Roman"/>
                        </a:rPr>
                        <a:t>kg</a:t>
                      </a:r>
                      <a:r>
                        <a:rPr lang="bg-BG" sz="2400" dirty="0">
                          <a:latin typeface="Times New Roman"/>
                          <a:cs typeface="Times New Roman"/>
                        </a:rPr>
                        <a:t>)</a:t>
                      </a:r>
                    </a:p>
                  </a:txBody>
                  <a:tcPr/>
                </a:tc>
                <a:tc>
                  <a:txBody>
                    <a:bodyPr/>
                    <a:lstStyle/>
                    <a:p>
                      <a:pPr algn="ctr"/>
                      <a:endParaRPr lang="bg-BG" sz="2400" dirty="0">
                        <a:latin typeface="Times New Roman"/>
                        <a:cs typeface="Times New Roman"/>
                      </a:endParaRPr>
                    </a:p>
                  </a:txBody>
                  <a:tcPr anchor="ctr"/>
                </a:tc>
                <a:tc>
                  <a:txBody>
                    <a:bodyPr/>
                    <a:lstStyle/>
                    <a:p>
                      <a:pPr algn="ctr"/>
                      <a:endParaRPr lang="bg-BG" sz="2400" dirty="0">
                        <a:latin typeface="Times New Roman"/>
                        <a:cs typeface="Times New Roman"/>
                      </a:endParaRPr>
                    </a:p>
                  </a:txBody>
                  <a:tcPr anchor="ctr"/>
                </a:tc>
                <a:tc>
                  <a:txBody>
                    <a:bodyPr/>
                    <a:lstStyle/>
                    <a:p>
                      <a:pPr algn="ctr"/>
                      <a:endParaRPr lang="bg-BG" sz="2400" dirty="0">
                        <a:latin typeface="Times New Roman"/>
                        <a:cs typeface="Times New Roman"/>
                      </a:endParaRPr>
                    </a:p>
                  </a:txBody>
                  <a:tcPr anchor="ctr"/>
                </a:tc>
                <a:extLst>
                  <a:ext uri="{0D108BD9-81ED-4DB2-BD59-A6C34878D82A}">
                    <a16:rowId xmlns:a16="http://schemas.microsoft.com/office/drawing/2014/main" val="818007181"/>
                  </a:ext>
                </a:extLst>
              </a:tr>
              <a:tr h="535745">
                <a:tc>
                  <a:txBody>
                    <a:bodyPr/>
                    <a:lstStyle/>
                    <a:p>
                      <a:pPr marL="285750" indent="-285750">
                        <a:buFont typeface="Calibri"/>
                        <a:buChar char="-"/>
                      </a:pPr>
                      <a:r>
                        <a:rPr lang="bg-BG" sz="2400">
                          <a:latin typeface="Times New Roman"/>
                          <a:cs typeface="Times New Roman"/>
                        </a:rPr>
                        <a:t>100-патронна лента</a:t>
                      </a:r>
                      <a:endParaRPr lang="bg-BG" sz="2400" dirty="0">
                        <a:latin typeface="Times New Roman"/>
                        <a:cs typeface="Times New Roman"/>
                      </a:endParaRPr>
                    </a:p>
                  </a:txBody>
                  <a:tcPr/>
                </a:tc>
                <a:tc>
                  <a:txBody>
                    <a:bodyPr/>
                    <a:lstStyle/>
                    <a:p>
                      <a:pPr algn="ctr"/>
                      <a:r>
                        <a:rPr lang="bg-BG" sz="2400">
                          <a:latin typeface="Times New Roman"/>
                          <a:cs typeface="Times New Roman"/>
                        </a:rPr>
                        <a:t>3,9</a:t>
                      </a:r>
                      <a:endParaRPr lang="bg-BG" sz="2400" dirty="0">
                        <a:latin typeface="Times New Roman"/>
                        <a:cs typeface="Times New Roman"/>
                      </a:endParaRPr>
                    </a:p>
                  </a:txBody>
                  <a:tcPr anchor="ctr"/>
                </a:tc>
                <a:tc>
                  <a:txBody>
                    <a:bodyPr/>
                    <a:lstStyle/>
                    <a:p>
                      <a:pPr algn="ctr"/>
                      <a:r>
                        <a:rPr lang="bg-BG" sz="2400">
                          <a:latin typeface="Times New Roman"/>
                          <a:cs typeface="Times New Roman"/>
                        </a:rPr>
                        <a:t>3,9</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a:t>
                      </a:r>
                    </a:p>
                  </a:txBody>
                  <a:tcPr anchor="ctr"/>
                </a:tc>
                <a:extLst>
                  <a:ext uri="{0D108BD9-81ED-4DB2-BD59-A6C34878D82A}">
                    <a16:rowId xmlns:a16="http://schemas.microsoft.com/office/drawing/2014/main" val="3513249884"/>
                  </a:ext>
                </a:extLst>
              </a:tr>
              <a:tr h="535745">
                <a:tc>
                  <a:txBody>
                    <a:bodyPr/>
                    <a:lstStyle/>
                    <a:p>
                      <a:r>
                        <a:rPr lang="bg-BG" sz="2400" dirty="0">
                          <a:latin typeface="Times New Roman"/>
                          <a:cs typeface="Times New Roman"/>
                        </a:rPr>
                        <a:t>-  200-патронна лента</a:t>
                      </a:r>
                    </a:p>
                  </a:txBody>
                  <a:tcPr/>
                </a:tc>
                <a:tc>
                  <a:txBody>
                    <a:bodyPr/>
                    <a:lstStyle/>
                    <a:p>
                      <a:pPr algn="ctr"/>
                      <a:r>
                        <a:rPr lang="bg-BG" sz="2400">
                          <a:latin typeface="Times New Roman"/>
                          <a:cs typeface="Times New Roman"/>
                        </a:rPr>
                        <a:t>8</a:t>
                      </a:r>
                      <a:endParaRPr lang="bg-BG" sz="2400" dirty="0">
                        <a:latin typeface="Times New Roman"/>
                        <a:cs typeface="Times New Roman"/>
                      </a:endParaRPr>
                    </a:p>
                  </a:txBody>
                  <a:tcPr anchor="ctr"/>
                </a:tc>
                <a:tc>
                  <a:txBody>
                    <a:bodyPr/>
                    <a:lstStyle/>
                    <a:p>
                      <a:pPr algn="ctr"/>
                      <a:r>
                        <a:rPr lang="bg-BG" sz="2400">
                          <a:latin typeface="Times New Roman"/>
                          <a:cs typeface="Times New Roman"/>
                        </a:rPr>
                        <a:t>8</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8</a:t>
                      </a:r>
                    </a:p>
                  </a:txBody>
                  <a:tcPr anchor="ctr"/>
                </a:tc>
                <a:extLst>
                  <a:ext uri="{0D108BD9-81ED-4DB2-BD59-A6C34878D82A}">
                    <a16:rowId xmlns:a16="http://schemas.microsoft.com/office/drawing/2014/main" val="4050851482"/>
                  </a:ext>
                </a:extLst>
              </a:tr>
              <a:tr h="535745">
                <a:tc>
                  <a:txBody>
                    <a:bodyPr/>
                    <a:lstStyle/>
                    <a:p>
                      <a:pPr marL="285750" indent="-285750">
                        <a:buFont typeface="Calibri"/>
                        <a:buChar char="-"/>
                      </a:pPr>
                      <a:r>
                        <a:rPr lang="bg-BG" sz="2400">
                          <a:latin typeface="Times New Roman"/>
                          <a:cs typeface="Times New Roman"/>
                        </a:rPr>
                        <a:t>250-патронна лента</a:t>
                      </a:r>
                      <a:endParaRPr lang="bg-BG" sz="2400" dirty="0">
                        <a:latin typeface="Times New Roman"/>
                        <a:cs typeface="Times New Roman"/>
                      </a:endParaRPr>
                    </a:p>
                  </a:txBody>
                  <a:tcPr/>
                </a:tc>
                <a:tc>
                  <a:txBody>
                    <a:bodyPr/>
                    <a:lstStyle/>
                    <a:p>
                      <a:pPr algn="ctr"/>
                      <a:r>
                        <a:rPr lang="bg-BG" sz="2400">
                          <a:latin typeface="Times New Roman"/>
                          <a:cs typeface="Times New Roman"/>
                        </a:rPr>
                        <a:t>9,4</a:t>
                      </a:r>
                      <a:endParaRPr lang="bg-BG" sz="2400" dirty="0">
                        <a:latin typeface="Times New Roman"/>
                        <a:cs typeface="Times New Roman"/>
                      </a:endParaRPr>
                    </a:p>
                  </a:txBody>
                  <a:tcPr anchor="ctr"/>
                </a:tc>
                <a:tc>
                  <a:txBody>
                    <a:bodyPr/>
                    <a:lstStyle/>
                    <a:p>
                      <a:pPr algn="ctr"/>
                      <a:r>
                        <a:rPr lang="bg-BG" sz="2400">
                          <a:latin typeface="Times New Roman"/>
                          <a:cs typeface="Times New Roman"/>
                        </a:rPr>
                        <a:t>9,4</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9,4</a:t>
                      </a:r>
                    </a:p>
                  </a:txBody>
                  <a:tcPr anchor="ctr"/>
                </a:tc>
                <a:extLst>
                  <a:ext uri="{0D108BD9-81ED-4DB2-BD59-A6C34878D82A}">
                    <a16:rowId xmlns:a16="http://schemas.microsoft.com/office/drawing/2014/main" val="616173957"/>
                  </a:ext>
                </a:extLst>
              </a:tr>
            </a:tbl>
          </a:graphicData>
        </a:graphic>
      </p:graphicFrame>
    </p:spTree>
    <p:extLst>
      <p:ext uri="{BB962C8B-B14F-4D97-AF65-F5344CB8AC3E}">
        <p14:creationId xmlns:p14="http://schemas.microsoft.com/office/powerpoint/2010/main" val="1210993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лавие 1">
            <a:extLst>
              <a:ext uri="{FF2B5EF4-FFF2-40B4-BE49-F238E27FC236}">
                <a16:creationId xmlns:a16="http://schemas.microsoft.com/office/drawing/2014/main" id="{00FD03CF-22F6-91EF-0AE4-97FA077046CC}"/>
              </a:ext>
            </a:extLst>
          </p:cNvPr>
          <p:cNvSpPr>
            <a:spLocks noGrp="1"/>
          </p:cNvSpPr>
          <p:nvPr>
            <p:ph type="title"/>
          </p:nvPr>
        </p:nvSpPr>
        <p:spPr>
          <a:xfrm>
            <a:off x="436983" y="327802"/>
            <a:ext cx="10515600" cy="950250"/>
          </a:xfrm>
        </p:spPr>
        <p:txBody>
          <a:bodyPr/>
          <a:lstStyle/>
          <a:p>
            <a:pPr algn="ctr"/>
            <a:r>
              <a:rPr lang="bg-BG" sz="2400" b="1" dirty="0">
                <a:latin typeface="Times New Roman"/>
                <a:ea typeface="+mj-lt"/>
                <a:cs typeface="Times New Roman"/>
              </a:rPr>
              <a:t>Тактико-технически характеристики:</a:t>
            </a:r>
            <a:endParaRPr lang="bg-BG" sz="2400" b="1" dirty="0">
              <a:latin typeface="Times New Roman"/>
              <a:cs typeface="Times New Roman"/>
            </a:endParaRPr>
          </a:p>
          <a:p>
            <a:endParaRPr lang="bg-BG" dirty="0"/>
          </a:p>
        </p:txBody>
      </p:sp>
      <p:graphicFrame>
        <p:nvGraphicFramePr>
          <p:cNvPr id="11" name="Контейнер за съдържание 13">
            <a:extLst>
              <a:ext uri="{FF2B5EF4-FFF2-40B4-BE49-F238E27FC236}">
                <a16:creationId xmlns:a16="http://schemas.microsoft.com/office/drawing/2014/main" id="{62FEFBBB-23D5-113F-E26E-A9ED46748A64}"/>
              </a:ext>
            </a:extLst>
          </p:cNvPr>
          <p:cNvGraphicFramePr>
            <a:graphicFrameLocks noGrp="1"/>
          </p:cNvGraphicFramePr>
          <p:nvPr>
            <p:ph idx="1"/>
            <p:extLst>
              <p:ext uri="{D42A27DB-BD31-4B8C-83A1-F6EECF244321}">
                <p14:modId xmlns:p14="http://schemas.microsoft.com/office/powerpoint/2010/main" val="920730638"/>
              </p:ext>
            </p:extLst>
          </p:nvPr>
        </p:nvGraphicFramePr>
        <p:xfrm>
          <a:off x="451513" y="828877"/>
          <a:ext cx="11059594" cy="5284288"/>
        </p:xfrm>
        <a:graphic>
          <a:graphicData uri="http://schemas.openxmlformats.org/drawingml/2006/table">
            <a:tbl>
              <a:tblPr firstRow="1" bandRow="1">
                <a:tableStyleId>{5C22544A-7EE6-4342-B048-85BDC9FD1C3A}</a:tableStyleId>
              </a:tblPr>
              <a:tblGrid>
                <a:gridCol w="5128745">
                  <a:extLst>
                    <a:ext uri="{9D8B030D-6E8A-4147-A177-3AD203B41FA5}">
                      <a16:colId xmlns:a16="http://schemas.microsoft.com/office/drawing/2014/main" val="128005761"/>
                    </a:ext>
                  </a:extLst>
                </a:gridCol>
                <a:gridCol w="1836645">
                  <a:extLst>
                    <a:ext uri="{9D8B030D-6E8A-4147-A177-3AD203B41FA5}">
                      <a16:colId xmlns:a16="http://schemas.microsoft.com/office/drawing/2014/main" val="2499238605"/>
                    </a:ext>
                  </a:extLst>
                </a:gridCol>
                <a:gridCol w="1905947">
                  <a:extLst>
                    <a:ext uri="{9D8B030D-6E8A-4147-A177-3AD203B41FA5}">
                      <a16:colId xmlns:a16="http://schemas.microsoft.com/office/drawing/2014/main" val="1328861066"/>
                    </a:ext>
                  </a:extLst>
                </a:gridCol>
                <a:gridCol w="2188257">
                  <a:extLst>
                    <a:ext uri="{9D8B030D-6E8A-4147-A177-3AD203B41FA5}">
                      <a16:colId xmlns:a16="http://schemas.microsoft.com/office/drawing/2014/main" val="2893224369"/>
                    </a:ext>
                  </a:extLst>
                </a:gridCol>
              </a:tblGrid>
              <a:tr h="453144">
                <a:tc>
                  <a:txBody>
                    <a:bodyPr/>
                    <a:lstStyle/>
                    <a:p>
                      <a:endParaRPr lang="bg-BG" sz="2400" dirty="0">
                        <a:latin typeface="Times New Roman"/>
                        <a:cs typeface="Times New Roman"/>
                      </a:endParaRPr>
                    </a:p>
                  </a:txBody>
                  <a:tcPr/>
                </a:tc>
                <a:tc>
                  <a:txBody>
                    <a:bodyPr/>
                    <a:lstStyle/>
                    <a:p>
                      <a:r>
                        <a:rPr lang="bg-BG" sz="2400">
                          <a:latin typeface="Times New Roman"/>
                          <a:cs typeface="Times New Roman"/>
                        </a:rPr>
                        <a:t>ПК</a:t>
                      </a:r>
                      <a:endParaRPr lang="bg-BG" sz="2400" dirty="0">
                        <a:latin typeface="Times New Roman"/>
                        <a:cs typeface="Times New Roman"/>
                      </a:endParaRPr>
                    </a:p>
                  </a:txBody>
                  <a:tcPr/>
                </a:tc>
                <a:tc>
                  <a:txBody>
                    <a:bodyPr/>
                    <a:lstStyle/>
                    <a:p>
                      <a:r>
                        <a:rPr lang="bg-BG" sz="2400">
                          <a:latin typeface="Times New Roman"/>
                          <a:cs typeface="Times New Roman"/>
                        </a:rPr>
                        <a:t>ПКТ</a:t>
                      </a:r>
                      <a:endParaRPr lang="bg-BG" sz="2400" dirty="0">
                        <a:latin typeface="Times New Roman"/>
                        <a:cs typeface="Times New Roman"/>
                      </a:endParaRPr>
                    </a:p>
                  </a:txBody>
                  <a:tcPr/>
                </a:tc>
                <a:tc>
                  <a:txBody>
                    <a:bodyPr/>
                    <a:lstStyle/>
                    <a:p>
                      <a:r>
                        <a:rPr lang="bg-BG" sz="2400">
                          <a:latin typeface="Times New Roman"/>
                          <a:cs typeface="Times New Roman"/>
                        </a:rPr>
                        <a:t>ПКС</a:t>
                      </a:r>
                      <a:endParaRPr lang="bg-BG" sz="2400" dirty="0">
                        <a:latin typeface="Times New Roman"/>
                        <a:cs typeface="Times New Roman"/>
                      </a:endParaRPr>
                    </a:p>
                  </a:txBody>
                  <a:tcPr/>
                </a:tc>
                <a:extLst>
                  <a:ext uri="{0D108BD9-81ED-4DB2-BD59-A6C34878D82A}">
                    <a16:rowId xmlns:a16="http://schemas.microsoft.com/office/drawing/2014/main" val="3303512410"/>
                  </a:ext>
                </a:extLst>
              </a:tr>
              <a:tr h="453144">
                <a:tc>
                  <a:txBody>
                    <a:bodyPr/>
                    <a:lstStyle/>
                    <a:p>
                      <a:pPr lvl="0">
                        <a:buNone/>
                      </a:pPr>
                      <a:r>
                        <a:rPr lang="bg-BG" sz="2400" dirty="0">
                          <a:latin typeface="Times New Roman"/>
                          <a:cs typeface="Times New Roman"/>
                        </a:rPr>
                        <a:t>Дължина (mm)</a:t>
                      </a:r>
                    </a:p>
                  </a:txBody>
                  <a:tcPr/>
                </a:tc>
                <a:tc>
                  <a:txBody>
                    <a:bodyPr/>
                    <a:lstStyle/>
                    <a:p>
                      <a:pPr lvl="0" algn="ctr">
                        <a:buNone/>
                      </a:pPr>
                      <a:r>
                        <a:rPr lang="bg-BG" sz="2400" dirty="0">
                          <a:latin typeface="Times New Roman"/>
                          <a:cs typeface="Times New Roman"/>
                        </a:rPr>
                        <a:t>1173</a:t>
                      </a:r>
                    </a:p>
                  </a:txBody>
                  <a:tcPr anchor="ctr"/>
                </a:tc>
                <a:tc>
                  <a:txBody>
                    <a:bodyPr/>
                    <a:lstStyle/>
                    <a:p>
                      <a:pPr lvl="0" algn="ctr">
                        <a:buNone/>
                      </a:pPr>
                      <a:r>
                        <a:rPr lang="bg-BG" sz="2400">
                          <a:latin typeface="Times New Roman"/>
                          <a:cs typeface="Times New Roman"/>
                        </a:rPr>
                        <a:t>1173</a:t>
                      </a:r>
                      <a:endParaRPr lang="bg-BG" sz="2400" dirty="0">
                        <a:latin typeface="Times New Roman"/>
                        <a:cs typeface="Times New Roman"/>
                      </a:endParaRPr>
                    </a:p>
                  </a:txBody>
                  <a:tcPr anchor="ctr"/>
                </a:tc>
                <a:tc>
                  <a:txBody>
                    <a:bodyPr/>
                    <a:lstStyle/>
                    <a:p>
                      <a:pPr lvl="0" algn="ctr">
                        <a:buNone/>
                      </a:pPr>
                      <a:r>
                        <a:rPr lang="bg-BG" sz="2400">
                          <a:latin typeface="Times New Roman"/>
                          <a:cs typeface="Times New Roman"/>
                        </a:rPr>
                        <a:t>1098</a:t>
                      </a:r>
                      <a:endParaRPr lang="bg-BG" sz="2400" dirty="0">
                        <a:latin typeface="Times New Roman"/>
                        <a:cs typeface="Times New Roman"/>
                      </a:endParaRPr>
                    </a:p>
                  </a:txBody>
                  <a:tcPr anchor="ctr"/>
                </a:tc>
                <a:extLst>
                  <a:ext uri="{0D108BD9-81ED-4DB2-BD59-A6C34878D82A}">
                    <a16:rowId xmlns:a16="http://schemas.microsoft.com/office/drawing/2014/main" val="583056338"/>
                  </a:ext>
                </a:extLst>
              </a:tr>
              <a:tr h="815660">
                <a:tc>
                  <a:txBody>
                    <a:bodyPr/>
                    <a:lstStyle/>
                    <a:p>
                      <a:pPr lvl="0">
                        <a:buNone/>
                      </a:pPr>
                      <a:r>
                        <a:rPr lang="bg-BG" sz="2400" dirty="0">
                          <a:latin typeface="Times New Roman"/>
                          <a:cs typeface="Times New Roman"/>
                        </a:rPr>
                        <a:t>Дължина на ПКС със станока за стрелба в положение лежешком (mm)</a:t>
                      </a:r>
                    </a:p>
                  </a:txBody>
                  <a:tcPr/>
                </a:tc>
                <a:tc>
                  <a:txBody>
                    <a:bodyPr/>
                    <a:lstStyle/>
                    <a:p>
                      <a:pPr lvl="0" algn="ctr">
                        <a:buNone/>
                      </a:pPr>
                      <a:r>
                        <a:rPr lang="bg-BG" sz="2400" dirty="0">
                          <a:latin typeface="Times New Roman"/>
                          <a:cs typeface="Times New Roman"/>
                        </a:rPr>
                        <a:t>1270</a:t>
                      </a:r>
                    </a:p>
                  </a:txBody>
                  <a:tcPr anchor="ctr"/>
                </a:tc>
                <a:tc>
                  <a:txBody>
                    <a:bodyPr/>
                    <a:lstStyle/>
                    <a:p>
                      <a:pPr lvl="0" algn="ctr">
                        <a:buNone/>
                      </a:pPr>
                      <a:r>
                        <a:rPr lang="bg-BG" sz="2400" dirty="0">
                          <a:latin typeface="Times New Roman"/>
                          <a:cs typeface="Times New Roman"/>
                        </a:rPr>
                        <a:t>1270</a:t>
                      </a:r>
                    </a:p>
                  </a:txBody>
                  <a:tcPr anchor="ctr"/>
                </a:tc>
                <a:tc>
                  <a:txBody>
                    <a:bodyPr/>
                    <a:lstStyle/>
                    <a:p>
                      <a:pPr lvl="0" algn="ctr">
                        <a:buNone/>
                      </a:pPr>
                      <a:r>
                        <a:rPr lang="bg-BG" sz="2400">
                          <a:latin typeface="Times New Roman"/>
                          <a:cs typeface="Times New Roman"/>
                        </a:rPr>
                        <a:t>-</a:t>
                      </a:r>
                      <a:endParaRPr lang="bg-BG" sz="2400" dirty="0">
                        <a:latin typeface="Times New Roman"/>
                        <a:cs typeface="Times New Roman"/>
                      </a:endParaRPr>
                    </a:p>
                  </a:txBody>
                  <a:tcPr anchor="ctr"/>
                </a:tc>
                <a:extLst>
                  <a:ext uri="{0D108BD9-81ED-4DB2-BD59-A6C34878D82A}">
                    <a16:rowId xmlns:a16="http://schemas.microsoft.com/office/drawing/2014/main" val="303752371"/>
                  </a:ext>
                </a:extLst>
              </a:tr>
              <a:tr h="815660">
                <a:tc>
                  <a:txBody>
                    <a:bodyPr/>
                    <a:lstStyle/>
                    <a:p>
                      <a:r>
                        <a:rPr lang="bg-BG" sz="2400" dirty="0">
                          <a:latin typeface="Times New Roman"/>
                          <a:cs typeface="Times New Roman"/>
                        </a:rPr>
                        <a:t>Дължина на цевта с </a:t>
                      </a:r>
                      <a:r>
                        <a:rPr lang="bg-BG" sz="2400" dirty="0" err="1">
                          <a:latin typeface="Times New Roman"/>
                          <a:cs typeface="Times New Roman"/>
                        </a:rPr>
                        <a:t>огнеприкривателя</a:t>
                      </a:r>
                      <a:r>
                        <a:rPr lang="bg-BG" sz="2400" dirty="0">
                          <a:latin typeface="Times New Roman"/>
                          <a:cs typeface="Times New Roman"/>
                        </a:rPr>
                        <a:t> (mm)</a:t>
                      </a:r>
                    </a:p>
                  </a:txBody>
                  <a:tcPr/>
                </a:tc>
                <a:tc>
                  <a:txBody>
                    <a:bodyPr/>
                    <a:lstStyle/>
                    <a:p>
                      <a:pPr algn="ctr"/>
                      <a:r>
                        <a:rPr lang="bg-BG" sz="2400">
                          <a:latin typeface="Times New Roman"/>
                          <a:cs typeface="Times New Roman"/>
                        </a:rPr>
                        <a:t>658</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658</a:t>
                      </a:r>
                    </a:p>
                  </a:txBody>
                  <a:tcPr anchor="ctr"/>
                </a:tc>
                <a:tc>
                  <a:txBody>
                    <a:bodyPr/>
                    <a:lstStyle/>
                    <a:p>
                      <a:pPr algn="ctr"/>
                      <a:r>
                        <a:rPr lang="bg-BG" sz="2400">
                          <a:latin typeface="Times New Roman"/>
                          <a:cs typeface="Times New Roman"/>
                        </a:rPr>
                        <a:t>-</a:t>
                      </a:r>
                      <a:endParaRPr lang="bg-BG" sz="2400" dirty="0">
                        <a:latin typeface="Times New Roman"/>
                        <a:cs typeface="Times New Roman"/>
                      </a:endParaRPr>
                    </a:p>
                  </a:txBody>
                  <a:tcPr anchor="ctr"/>
                </a:tc>
                <a:extLst>
                  <a:ext uri="{0D108BD9-81ED-4DB2-BD59-A6C34878D82A}">
                    <a16:rowId xmlns:a16="http://schemas.microsoft.com/office/drawing/2014/main" val="560319331"/>
                  </a:ext>
                </a:extLst>
              </a:tr>
              <a:tr h="453144">
                <a:tc>
                  <a:txBody>
                    <a:bodyPr/>
                    <a:lstStyle/>
                    <a:p>
                      <a:r>
                        <a:rPr lang="bg-BG" sz="2400" dirty="0">
                          <a:latin typeface="Times New Roman"/>
                          <a:cs typeface="Times New Roman"/>
                        </a:rPr>
                        <a:t>Дължина на набраздената част (mm)</a:t>
                      </a:r>
                    </a:p>
                  </a:txBody>
                  <a:tcPr/>
                </a:tc>
                <a:tc>
                  <a:txBody>
                    <a:bodyPr/>
                    <a:lstStyle/>
                    <a:p>
                      <a:pPr algn="ctr"/>
                      <a:r>
                        <a:rPr lang="bg-BG" sz="2400">
                          <a:latin typeface="Times New Roman"/>
                          <a:cs typeface="Times New Roman"/>
                        </a:rPr>
                        <a:t>550</a:t>
                      </a:r>
                      <a:endParaRPr lang="bg-BG" sz="2400" dirty="0">
                        <a:latin typeface="Times New Roman"/>
                        <a:cs typeface="Times New Roman"/>
                      </a:endParaRPr>
                    </a:p>
                  </a:txBody>
                  <a:tcPr anchor="ctr"/>
                </a:tc>
                <a:tc>
                  <a:txBody>
                    <a:bodyPr/>
                    <a:lstStyle/>
                    <a:p>
                      <a:pPr algn="ctr"/>
                      <a:r>
                        <a:rPr lang="bg-BG" sz="2400">
                          <a:latin typeface="Times New Roman"/>
                          <a:cs typeface="Times New Roman"/>
                        </a:rPr>
                        <a:t>550</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550</a:t>
                      </a:r>
                    </a:p>
                  </a:txBody>
                  <a:tcPr anchor="ctr"/>
                </a:tc>
                <a:extLst>
                  <a:ext uri="{0D108BD9-81ED-4DB2-BD59-A6C34878D82A}">
                    <a16:rowId xmlns:a16="http://schemas.microsoft.com/office/drawing/2014/main" val="322135731"/>
                  </a:ext>
                </a:extLst>
              </a:tr>
              <a:tr h="895168">
                <a:tc>
                  <a:txBody>
                    <a:bodyPr/>
                    <a:lstStyle/>
                    <a:p>
                      <a:r>
                        <a:rPr lang="bg-BG" sz="2400" dirty="0">
                          <a:latin typeface="Times New Roman"/>
                          <a:cs typeface="Times New Roman"/>
                        </a:rPr>
                        <a:t>Дължина на мерната линия (mm)</a:t>
                      </a:r>
                    </a:p>
                  </a:txBody>
                  <a:tcPr/>
                </a:tc>
                <a:tc>
                  <a:txBody>
                    <a:bodyPr/>
                    <a:lstStyle/>
                    <a:p>
                      <a:pPr algn="ctr"/>
                      <a:r>
                        <a:rPr lang="bg-BG" sz="2400">
                          <a:latin typeface="Times New Roman"/>
                          <a:cs typeface="Times New Roman"/>
                        </a:rPr>
                        <a:t>663</a:t>
                      </a:r>
                      <a:endParaRPr lang="bg-BG" sz="2400" dirty="0">
                        <a:latin typeface="Times New Roman"/>
                        <a:cs typeface="Times New Roman"/>
                      </a:endParaRPr>
                    </a:p>
                  </a:txBody>
                  <a:tcPr anchor="ctr"/>
                </a:tc>
                <a:tc>
                  <a:txBody>
                    <a:bodyPr/>
                    <a:lstStyle/>
                    <a:p>
                      <a:pPr algn="ctr"/>
                      <a:r>
                        <a:rPr lang="bg-BG" sz="2400">
                          <a:latin typeface="Times New Roman"/>
                          <a:cs typeface="Times New Roman"/>
                        </a:rPr>
                        <a:t>663</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a:t>
                      </a:r>
                    </a:p>
                  </a:txBody>
                  <a:tcPr anchor="ctr"/>
                </a:tc>
                <a:extLst>
                  <a:ext uri="{0D108BD9-81ED-4DB2-BD59-A6C34878D82A}">
                    <a16:rowId xmlns:a16="http://schemas.microsoft.com/office/drawing/2014/main" val="818007181"/>
                  </a:ext>
                </a:extLst>
              </a:tr>
              <a:tr h="453144">
                <a:tc>
                  <a:txBody>
                    <a:bodyPr/>
                    <a:lstStyle/>
                    <a:p>
                      <a:pPr marL="0" indent="0">
                        <a:buNone/>
                      </a:pPr>
                      <a:r>
                        <a:rPr lang="bg-BG" sz="2400">
                          <a:latin typeface="Times New Roman"/>
                          <a:cs typeface="Times New Roman"/>
                        </a:rPr>
                        <a:t>Брой на браздите</a:t>
                      </a:r>
                      <a:endParaRPr lang="bg-BG" sz="2400" dirty="0">
                        <a:latin typeface="Times New Roman"/>
                        <a:cs typeface="Times New Roman"/>
                      </a:endParaRPr>
                    </a:p>
                  </a:txBody>
                  <a:tcPr/>
                </a:tc>
                <a:tc>
                  <a:txBody>
                    <a:bodyPr/>
                    <a:lstStyle/>
                    <a:p>
                      <a:pPr algn="ctr"/>
                      <a:r>
                        <a:rPr lang="bg-BG" sz="2400">
                          <a:latin typeface="Times New Roman"/>
                          <a:cs typeface="Times New Roman"/>
                        </a:rPr>
                        <a:t>4</a:t>
                      </a:r>
                      <a:endParaRPr lang="bg-BG" sz="2400" dirty="0">
                        <a:latin typeface="Times New Roman"/>
                        <a:cs typeface="Times New Roman"/>
                      </a:endParaRPr>
                    </a:p>
                  </a:txBody>
                  <a:tcPr anchor="ctr"/>
                </a:tc>
                <a:tc>
                  <a:txBody>
                    <a:bodyPr/>
                    <a:lstStyle/>
                    <a:p>
                      <a:pPr algn="ctr"/>
                      <a:r>
                        <a:rPr lang="bg-BG" sz="2400">
                          <a:latin typeface="Times New Roman"/>
                          <a:cs typeface="Times New Roman"/>
                        </a:rPr>
                        <a:t>4</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4</a:t>
                      </a:r>
                    </a:p>
                  </a:txBody>
                  <a:tcPr anchor="ctr"/>
                </a:tc>
                <a:extLst>
                  <a:ext uri="{0D108BD9-81ED-4DB2-BD59-A6C34878D82A}">
                    <a16:rowId xmlns:a16="http://schemas.microsoft.com/office/drawing/2014/main" val="3513249884"/>
                  </a:ext>
                </a:extLst>
              </a:tr>
              <a:tr h="453144">
                <a:tc>
                  <a:txBody>
                    <a:bodyPr/>
                    <a:lstStyle/>
                    <a:p>
                      <a:r>
                        <a:rPr lang="bg-BG" sz="2400">
                          <a:latin typeface="Times New Roman"/>
                          <a:cs typeface="Times New Roman"/>
                        </a:rPr>
                        <a:t>Мерна далекобойност</a:t>
                      </a:r>
                      <a:endParaRPr lang="bg-BG" sz="2400" dirty="0">
                        <a:latin typeface="Times New Roman"/>
                        <a:cs typeface="Times New Roman"/>
                      </a:endParaRPr>
                    </a:p>
                  </a:txBody>
                  <a:tcPr/>
                </a:tc>
                <a:tc>
                  <a:txBody>
                    <a:bodyPr/>
                    <a:lstStyle/>
                    <a:p>
                      <a:pPr algn="ctr"/>
                      <a:r>
                        <a:rPr lang="bg-BG" sz="2400">
                          <a:latin typeface="Times New Roman"/>
                          <a:cs typeface="Times New Roman"/>
                        </a:rPr>
                        <a:t>1500</a:t>
                      </a:r>
                      <a:endParaRPr lang="bg-BG" sz="2400" dirty="0">
                        <a:latin typeface="Times New Roman"/>
                        <a:cs typeface="Times New Roman"/>
                      </a:endParaRPr>
                    </a:p>
                  </a:txBody>
                  <a:tcPr anchor="ctr"/>
                </a:tc>
                <a:tc>
                  <a:txBody>
                    <a:bodyPr/>
                    <a:lstStyle/>
                    <a:p>
                      <a:pPr algn="ctr"/>
                      <a:r>
                        <a:rPr lang="bg-BG" sz="2400">
                          <a:latin typeface="Times New Roman"/>
                          <a:cs typeface="Times New Roman"/>
                        </a:rPr>
                        <a:t>1500</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a:t>
                      </a:r>
                    </a:p>
                  </a:txBody>
                  <a:tcPr anchor="ctr"/>
                </a:tc>
                <a:extLst>
                  <a:ext uri="{0D108BD9-81ED-4DB2-BD59-A6C34878D82A}">
                    <a16:rowId xmlns:a16="http://schemas.microsoft.com/office/drawing/2014/main" val="4050851482"/>
                  </a:ext>
                </a:extLst>
              </a:tr>
              <a:tr h="453144">
                <a:tc>
                  <a:txBody>
                    <a:bodyPr/>
                    <a:lstStyle/>
                    <a:p>
                      <a:pPr marL="0" indent="0">
                        <a:buNone/>
                      </a:pPr>
                      <a:r>
                        <a:rPr lang="bg-BG" sz="2400">
                          <a:latin typeface="Times New Roman"/>
                          <a:cs typeface="Times New Roman"/>
                        </a:rPr>
                        <a:t>Темп на стрелбата</a:t>
                      </a:r>
                      <a:endParaRPr lang="bg-BG" sz="2400" dirty="0">
                        <a:latin typeface="Times New Roman"/>
                        <a:cs typeface="Times New Roman"/>
                      </a:endParaRPr>
                    </a:p>
                  </a:txBody>
                  <a:tcPr/>
                </a:tc>
                <a:tc>
                  <a:txBody>
                    <a:bodyPr/>
                    <a:lstStyle/>
                    <a:p>
                      <a:pPr algn="ctr"/>
                      <a:r>
                        <a:rPr lang="bg-BG" sz="2400" dirty="0">
                          <a:latin typeface="Times New Roman"/>
                          <a:cs typeface="Times New Roman"/>
                        </a:rPr>
                        <a:t>650</a:t>
                      </a:r>
                    </a:p>
                  </a:txBody>
                  <a:tcPr anchor="ctr"/>
                </a:tc>
                <a:tc>
                  <a:txBody>
                    <a:bodyPr/>
                    <a:lstStyle/>
                    <a:p>
                      <a:pPr algn="ctr"/>
                      <a:r>
                        <a:rPr lang="bg-BG" sz="2400">
                          <a:latin typeface="Times New Roman"/>
                          <a:cs typeface="Times New Roman"/>
                        </a:rPr>
                        <a:t>650</a:t>
                      </a:r>
                      <a:endParaRPr lang="bg-BG" sz="2400" dirty="0">
                        <a:latin typeface="Times New Roman"/>
                        <a:cs typeface="Times New Roman"/>
                      </a:endParaRPr>
                    </a:p>
                  </a:txBody>
                  <a:tcPr anchor="ctr"/>
                </a:tc>
                <a:tc>
                  <a:txBody>
                    <a:bodyPr/>
                    <a:lstStyle/>
                    <a:p>
                      <a:pPr algn="ctr"/>
                      <a:r>
                        <a:rPr lang="bg-BG" sz="2400" dirty="0">
                          <a:latin typeface="Times New Roman"/>
                          <a:cs typeface="Times New Roman"/>
                        </a:rPr>
                        <a:t>700 ÷ 800</a:t>
                      </a:r>
                    </a:p>
                  </a:txBody>
                  <a:tcPr anchor="ctr"/>
                </a:tc>
                <a:extLst>
                  <a:ext uri="{0D108BD9-81ED-4DB2-BD59-A6C34878D82A}">
                    <a16:rowId xmlns:a16="http://schemas.microsoft.com/office/drawing/2014/main" val="616173957"/>
                  </a:ext>
                </a:extLst>
              </a:tr>
            </a:tbl>
          </a:graphicData>
        </a:graphic>
      </p:graphicFrame>
    </p:spTree>
    <p:extLst>
      <p:ext uri="{BB962C8B-B14F-4D97-AF65-F5344CB8AC3E}">
        <p14:creationId xmlns:p14="http://schemas.microsoft.com/office/powerpoint/2010/main" val="679258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съдържание 2">
            <a:extLst>
              <a:ext uri="{FF2B5EF4-FFF2-40B4-BE49-F238E27FC236}">
                <a16:creationId xmlns:a16="http://schemas.microsoft.com/office/drawing/2014/main" id="{6BFA9B3E-3D6E-6279-26BB-0320C396E220}"/>
              </a:ext>
            </a:extLst>
          </p:cNvPr>
          <p:cNvSpPr>
            <a:spLocks noGrp="1"/>
          </p:cNvSpPr>
          <p:nvPr>
            <p:ph idx="1"/>
          </p:nvPr>
        </p:nvSpPr>
        <p:spPr>
          <a:xfrm>
            <a:off x="417394" y="1256968"/>
            <a:ext cx="10515600" cy="4351338"/>
          </a:xfrm>
        </p:spPr>
        <p:txBody>
          <a:bodyPr vert="horz" lIns="91440" tIns="45720" rIns="91440" bIns="45720" rtlCol="0" anchor="t">
            <a:normAutofit/>
          </a:bodyPr>
          <a:lstStyle/>
          <a:p>
            <a:pPr>
              <a:buFont typeface="Calibri" panose="020B0604020202020204" pitchFamily="34" charset="0"/>
              <a:buChar char="-"/>
            </a:pPr>
            <a:r>
              <a:rPr lang="bg-BG" sz="1400">
                <a:latin typeface="Times New Roman"/>
                <a:cs typeface="Times New Roman"/>
              </a:rPr>
              <a:t>Маса на патрона (g)</a:t>
            </a:r>
            <a:endParaRPr lang="bg-BG" b="1" dirty="0"/>
          </a:p>
        </p:txBody>
      </p:sp>
      <p:sp>
        <p:nvSpPr>
          <p:cNvPr id="4" name="Заглавие 1">
            <a:extLst>
              <a:ext uri="{FF2B5EF4-FFF2-40B4-BE49-F238E27FC236}">
                <a16:creationId xmlns:a16="http://schemas.microsoft.com/office/drawing/2014/main" id="{35CBDC32-39E4-0BA9-BFAD-9E8753B9FE78}"/>
              </a:ext>
            </a:extLst>
          </p:cNvPr>
          <p:cNvSpPr>
            <a:spLocks noGrp="1"/>
          </p:cNvSpPr>
          <p:nvPr>
            <p:ph type="title"/>
          </p:nvPr>
        </p:nvSpPr>
        <p:spPr>
          <a:xfrm>
            <a:off x="563480" y="285513"/>
            <a:ext cx="10515600" cy="950250"/>
          </a:xfrm>
        </p:spPr>
        <p:txBody>
          <a:bodyPr/>
          <a:lstStyle/>
          <a:p>
            <a:pPr algn="ctr"/>
            <a:r>
              <a:rPr lang="bg-BG" sz="2400" b="1" dirty="0">
                <a:latin typeface="Times New Roman"/>
                <a:ea typeface="+mj-lt"/>
                <a:cs typeface="Times New Roman"/>
              </a:rPr>
              <a:t>Тактико-технически характеристики:</a:t>
            </a:r>
            <a:endParaRPr lang="bg-BG" sz="2400" b="1" dirty="0">
              <a:latin typeface="Times New Roman"/>
              <a:cs typeface="Times New Roman"/>
            </a:endParaRPr>
          </a:p>
          <a:p>
            <a:endParaRPr lang="bg-BG" dirty="0"/>
          </a:p>
        </p:txBody>
      </p:sp>
      <p:graphicFrame>
        <p:nvGraphicFramePr>
          <p:cNvPr id="6" name="Контейнер за съдържание 13">
            <a:extLst>
              <a:ext uri="{FF2B5EF4-FFF2-40B4-BE49-F238E27FC236}">
                <a16:creationId xmlns:a16="http://schemas.microsoft.com/office/drawing/2014/main" id="{01201B75-A68C-0FE1-FA81-DAEE04C4117E}"/>
              </a:ext>
            </a:extLst>
          </p:cNvPr>
          <p:cNvGraphicFramePr>
            <a:graphicFrameLocks/>
          </p:cNvGraphicFramePr>
          <p:nvPr>
            <p:extLst>
              <p:ext uri="{D42A27DB-BD31-4B8C-83A1-F6EECF244321}">
                <p14:modId xmlns:p14="http://schemas.microsoft.com/office/powerpoint/2010/main" val="991853587"/>
              </p:ext>
            </p:extLst>
          </p:nvPr>
        </p:nvGraphicFramePr>
        <p:xfrm>
          <a:off x="625522" y="762000"/>
          <a:ext cx="10940221" cy="5741173"/>
        </p:xfrm>
        <a:graphic>
          <a:graphicData uri="http://schemas.openxmlformats.org/drawingml/2006/table">
            <a:tbl>
              <a:tblPr firstRow="1" bandRow="1">
                <a:tableStyleId>{5C22544A-7EE6-4342-B048-85BDC9FD1C3A}</a:tableStyleId>
              </a:tblPr>
              <a:tblGrid>
                <a:gridCol w="7221523">
                  <a:extLst>
                    <a:ext uri="{9D8B030D-6E8A-4147-A177-3AD203B41FA5}">
                      <a16:colId xmlns:a16="http://schemas.microsoft.com/office/drawing/2014/main" val="128005761"/>
                    </a:ext>
                  </a:extLst>
                </a:gridCol>
                <a:gridCol w="1268963">
                  <a:extLst>
                    <a:ext uri="{9D8B030D-6E8A-4147-A177-3AD203B41FA5}">
                      <a16:colId xmlns:a16="http://schemas.microsoft.com/office/drawing/2014/main" val="2499238605"/>
                    </a:ext>
                  </a:extLst>
                </a:gridCol>
                <a:gridCol w="1364913">
                  <a:extLst>
                    <a:ext uri="{9D8B030D-6E8A-4147-A177-3AD203B41FA5}">
                      <a16:colId xmlns:a16="http://schemas.microsoft.com/office/drawing/2014/main" val="1328861066"/>
                    </a:ext>
                  </a:extLst>
                </a:gridCol>
                <a:gridCol w="1084822">
                  <a:extLst>
                    <a:ext uri="{9D8B030D-6E8A-4147-A177-3AD203B41FA5}">
                      <a16:colId xmlns:a16="http://schemas.microsoft.com/office/drawing/2014/main" val="2893224369"/>
                    </a:ext>
                  </a:extLst>
                </a:gridCol>
              </a:tblGrid>
              <a:tr h="446332">
                <a:tc>
                  <a:txBody>
                    <a:bodyPr/>
                    <a:lstStyle/>
                    <a:p>
                      <a:endParaRPr lang="bg-BG" sz="2400" dirty="0">
                        <a:latin typeface="Times New Roman"/>
                        <a:cs typeface="Times New Roman"/>
                      </a:endParaRPr>
                    </a:p>
                  </a:txBody>
                  <a:tcPr/>
                </a:tc>
                <a:tc>
                  <a:txBody>
                    <a:bodyPr/>
                    <a:lstStyle/>
                    <a:p>
                      <a:r>
                        <a:rPr lang="bg-BG" sz="2400">
                          <a:latin typeface="Times New Roman"/>
                          <a:cs typeface="Times New Roman"/>
                        </a:rPr>
                        <a:t>ПК</a:t>
                      </a:r>
                      <a:endParaRPr lang="bg-BG" sz="2400" dirty="0">
                        <a:latin typeface="Times New Roman"/>
                        <a:cs typeface="Times New Roman"/>
                      </a:endParaRPr>
                    </a:p>
                  </a:txBody>
                  <a:tcPr/>
                </a:tc>
                <a:tc>
                  <a:txBody>
                    <a:bodyPr/>
                    <a:lstStyle/>
                    <a:p>
                      <a:r>
                        <a:rPr lang="bg-BG" sz="2400">
                          <a:latin typeface="Times New Roman"/>
                          <a:cs typeface="Times New Roman"/>
                        </a:rPr>
                        <a:t>ПКТ</a:t>
                      </a:r>
                      <a:endParaRPr lang="bg-BG" sz="2400" dirty="0">
                        <a:latin typeface="Times New Roman"/>
                        <a:cs typeface="Times New Roman"/>
                      </a:endParaRPr>
                    </a:p>
                  </a:txBody>
                  <a:tcPr/>
                </a:tc>
                <a:tc>
                  <a:txBody>
                    <a:bodyPr/>
                    <a:lstStyle/>
                    <a:p>
                      <a:r>
                        <a:rPr lang="bg-BG" sz="2400">
                          <a:latin typeface="Times New Roman"/>
                          <a:cs typeface="Times New Roman"/>
                        </a:rPr>
                        <a:t>ПКС</a:t>
                      </a:r>
                      <a:endParaRPr lang="bg-BG" sz="2400" dirty="0">
                        <a:latin typeface="Times New Roman"/>
                        <a:cs typeface="Times New Roman"/>
                      </a:endParaRPr>
                    </a:p>
                  </a:txBody>
                  <a:tcPr/>
                </a:tc>
                <a:extLst>
                  <a:ext uri="{0D108BD9-81ED-4DB2-BD59-A6C34878D82A}">
                    <a16:rowId xmlns:a16="http://schemas.microsoft.com/office/drawing/2014/main" val="3303512410"/>
                  </a:ext>
                </a:extLst>
              </a:tr>
              <a:tr h="446332">
                <a:tc>
                  <a:txBody>
                    <a:bodyPr/>
                    <a:lstStyle/>
                    <a:p>
                      <a:pPr lvl="0">
                        <a:buNone/>
                      </a:pPr>
                      <a:r>
                        <a:rPr lang="bg-BG" sz="2400" dirty="0">
                          <a:latin typeface="Times New Roman"/>
                          <a:cs typeface="Times New Roman"/>
                        </a:rPr>
                        <a:t>Бойна скорострелност(</a:t>
                      </a:r>
                      <a:r>
                        <a:rPr lang="bg-BG" sz="2400" dirty="0" err="1">
                          <a:latin typeface="Times New Roman"/>
                          <a:cs typeface="Times New Roman"/>
                        </a:rPr>
                        <a:t>изстр</a:t>
                      </a:r>
                      <a:r>
                        <a:rPr lang="bg-BG" sz="2400" dirty="0">
                          <a:latin typeface="Times New Roman"/>
                          <a:cs typeface="Times New Roman"/>
                        </a:rPr>
                        <a:t>./мин)</a:t>
                      </a:r>
                    </a:p>
                  </a:txBody>
                  <a:tcPr/>
                </a:tc>
                <a:tc>
                  <a:txBody>
                    <a:bodyPr/>
                    <a:lstStyle/>
                    <a:p>
                      <a:pPr lvl="0" algn="ctr">
                        <a:buNone/>
                      </a:pPr>
                      <a:r>
                        <a:rPr lang="bg-BG" sz="2400" dirty="0">
                          <a:latin typeface="Times New Roman"/>
                          <a:cs typeface="Times New Roman"/>
                        </a:rPr>
                        <a:t>до 250</a:t>
                      </a:r>
                    </a:p>
                  </a:txBody>
                  <a:tcPr/>
                </a:tc>
                <a:tc>
                  <a:txBody>
                    <a:bodyPr/>
                    <a:lstStyle/>
                    <a:p>
                      <a:pPr lvl="0" algn="ctr">
                        <a:buNone/>
                      </a:pPr>
                      <a:r>
                        <a:rPr lang="bg-BG" sz="2400" dirty="0">
                          <a:latin typeface="Times New Roman"/>
                          <a:cs typeface="Times New Roman"/>
                        </a:rPr>
                        <a:t>до 250</a:t>
                      </a:r>
                    </a:p>
                  </a:txBody>
                  <a:tcPr/>
                </a:tc>
                <a:tc>
                  <a:txBody>
                    <a:bodyPr/>
                    <a:lstStyle/>
                    <a:p>
                      <a:pPr lvl="0" algn="ctr">
                        <a:buNone/>
                      </a:pPr>
                      <a:r>
                        <a:rPr lang="bg-BG" sz="2400" dirty="0">
                          <a:latin typeface="Times New Roman"/>
                          <a:cs typeface="Times New Roman"/>
                        </a:rPr>
                        <a:t>до 250</a:t>
                      </a:r>
                    </a:p>
                  </a:txBody>
                  <a:tcPr/>
                </a:tc>
                <a:extLst>
                  <a:ext uri="{0D108BD9-81ED-4DB2-BD59-A6C34878D82A}">
                    <a16:rowId xmlns:a16="http://schemas.microsoft.com/office/drawing/2014/main" val="583056338"/>
                  </a:ext>
                </a:extLst>
              </a:tr>
              <a:tr h="446332">
                <a:tc>
                  <a:txBody>
                    <a:bodyPr/>
                    <a:lstStyle/>
                    <a:p>
                      <a:pPr lvl="0">
                        <a:buNone/>
                      </a:pPr>
                      <a:r>
                        <a:rPr lang="bg-BG" sz="2400">
                          <a:latin typeface="Times New Roman"/>
                          <a:cs typeface="Times New Roman"/>
                        </a:rPr>
                        <a:t>Начална скорост на куршума(m/s)</a:t>
                      </a:r>
                    </a:p>
                  </a:txBody>
                  <a:tcPr/>
                </a:tc>
                <a:tc>
                  <a:txBody>
                    <a:bodyPr/>
                    <a:lstStyle/>
                    <a:p>
                      <a:pPr lvl="0" algn="ctr">
                        <a:buNone/>
                      </a:pPr>
                      <a:r>
                        <a:rPr lang="bg-BG" sz="2400">
                          <a:latin typeface="Times New Roman"/>
                          <a:cs typeface="Times New Roman"/>
                        </a:rPr>
                        <a:t>825</a:t>
                      </a:r>
                      <a:endParaRPr lang="bg-BG" sz="2400" dirty="0">
                        <a:latin typeface="Times New Roman"/>
                        <a:cs typeface="Times New Roman"/>
                      </a:endParaRPr>
                    </a:p>
                  </a:txBody>
                  <a:tcPr/>
                </a:tc>
                <a:tc>
                  <a:txBody>
                    <a:bodyPr/>
                    <a:lstStyle/>
                    <a:p>
                      <a:pPr lvl="0" algn="ctr">
                        <a:buNone/>
                      </a:pPr>
                      <a:r>
                        <a:rPr lang="bg-BG" sz="2400" dirty="0">
                          <a:latin typeface="Times New Roman"/>
                          <a:cs typeface="Times New Roman"/>
                        </a:rPr>
                        <a:t>825</a:t>
                      </a:r>
                    </a:p>
                  </a:txBody>
                  <a:tcPr/>
                </a:tc>
                <a:tc>
                  <a:txBody>
                    <a:bodyPr/>
                    <a:lstStyle/>
                    <a:p>
                      <a:pPr lvl="0" algn="ctr">
                        <a:buNone/>
                      </a:pPr>
                      <a:r>
                        <a:rPr lang="bg-BG" sz="2400">
                          <a:latin typeface="Times New Roman"/>
                          <a:cs typeface="Times New Roman"/>
                        </a:rPr>
                        <a:t>855</a:t>
                      </a:r>
                      <a:endParaRPr lang="bg-BG" sz="2400" dirty="0">
                        <a:latin typeface="Times New Roman"/>
                        <a:cs typeface="Times New Roman"/>
                      </a:endParaRPr>
                    </a:p>
                  </a:txBody>
                  <a:tcPr/>
                </a:tc>
                <a:extLst>
                  <a:ext uri="{0D108BD9-81ED-4DB2-BD59-A6C34878D82A}">
                    <a16:rowId xmlns:a16="http://schemas.microsoft.com/office/drawing/2014/main" val="303752371"/>
                  </a:ext>
                </a:extLst>
              </a:tr>
              <a:tr h="1160464">
                <a:tc>
                  <a:txBody>
                    <a:bodyPr/>
                    <a:lstStyle/>
                    <a:p>
                      <a:pPr lvl="0">
                        <a:buNone/>
                      </a:pPr>
                      <a:r>
                        <a:rPr lang="bg-BG" sz="2400" b="0" i="0" u="none" strike="noStrike" noProof="0" dirty="0">
                          <a:latin typeface="Times New Roman"/>
                          <a:cs typeface="Times New Roman"/>
                        </a:rPr>
                        <a:t>Разстояние на полета на куршума до което се запазва </a:t>
                      </a:r>
                      <a:r>
                        <a:rPr lang="bg-BG" sz="2400" b="0" i="0" u="none" strike="noStrike" noProof="0" dirty="0" err="1">
                          <a:latin typeface="Times New Roman"/>
                          <a:cs typeface="Times New Roman"/>
                        </a:rPr>
                        <a:t>убивното</a:t>
                      </a:r>
                      <a:r>
                        <a:rPr lang="bg-BG" sz="2400" b="0" i="0" u="none" strike="noStrike" noProof="0" dirty="0">
                          <a:latin typeface="Times New Roman"/>
                          <a:cs typeface="Times New Roman"/>
                        </a:rPr>
                        <a:t> действие  на куршума (m)</a:t>
                      </a:r>
                      <a:endParaRPr lang="bg-BG" sz="2400" dirty="0">
                        <a:latin typeface="Times New Roman"/>
                        <a:cs typeface="Times New Roman"/>
                      </a:endParaRPr>
                    </a:p>
                  </a:txBody>
                  <a:tcPr/>
                </a:tc>
                <a:tc>
                  <a:txBody>
                    <a:bodyPr/>
                    <a:lstStyle/>
                    <a:p>
                      <a:pPr algn="ctr"/>
                      <a:r>
                        <a:rPr lang="bg-BG" sz="2400" dirty="0">
                          <a:latin typeface="Times New Roman"/>
                          <a:cs typeface="Times New Roman"/>
                        </a:rPr>
                        <a:t>3800</a:t>
                      </a:r>
                    </a:p>
                  </a:txBody>
                  <a:tcPr anchor="ctr"/>
                </a:tc>
                <a:tc>
                  <a:txBody>
                    <a:bodyPr/>
                    <a:lstStyle/>
                    <a:p>
                      <a:pPr algn="ctr"/>
                      <a:r>
                        <a:rPr lang="bg-BG" sz="2400" dirty="0">
                          <a:latin typeface="Times New Roman"/>
                          <a:cs typeface="Times New Roman"/>
                        </a:rPr>
                        <a:t>3800</a:t>
                      </a:r>
                    </a:p>
                  </a:txBody>
                  <a:tcPr anchor="ctr"/>
                </a:tc>
                <a:tc>
                  <a:txBody>
                    <a:bodyPr/>
                    <a:lstStyle/>
                    <a:p>
                      <a:pPr algn="ctr"/>
                      <a:r>
                        <a:rPr lang="bg-BG" sz="2400" dirty="0">
                          <a:latin typeface="Times New Roman"/>
                          <a:cs typeface="Times New Roman"/>
                        </a:rPr>
                        <a:t>3800</a:t>
                      </a:r>
                    </a:p>
                  </a:txBody>
                  <a:tcPr anchor="ctr"/>
                </a:tc>
                <a:extLst>
                  <a:ext uri="{0D108BD9-81ED-4DB2-BD59-A6C34878D82A}">
                    <a16:rowId xmlns:a16="http://schemas.microsoft.com/office/drawing/2014/main" val="560319331"/>
                  </a:ext>
                </a:extLst>
              </a:tr>
              <a:tr h="446332">
                <a:tc>
                  <a:txBody>
                    <a:bodyPr/>
                    <a:lstStyle/>
                    <a:p>
                      <a:pPr lvl="0" algn="l">
                        <a:lnSpc>
                          <a:spcPct val="100000"/>
                        </a:lnSpc>
                        <a:spcBef>
                          <a:spcPts val="0"/>
                        </a:spcBef>
                        <a:spcAft>
                          <a:spcPts val="0"/>
                        </a:spcAft>
                        <a:buNone/>
                      </a:pPr>
                      <a:r>
                        <a:rPr lang="bg-BG" sz="2400" b="0" i="0" u="none" strike="noStrike" noProof="0">
                          <a:latin typeface="Times New Roman"/>
                          <a:cs typeface="Times New Roman"/>
                        </a:rPr>
                        <a:t>Височина на огневата линия (mm)</a:t>
                      </a:r>
                      <a:endParaRPr lang="bg-BG" sz="2400">
                        <a:latin typeface="Times New Roman"/>
                        <a:cs typeface="Times New Roman"/>
                      </a:endParaRPr>
                    </a:p>
                  </a:txBody>
                  <a:tcPr/>
                </a:tc>
                <a:tc>
                  <a:txBody>
                    <a:bodyPr/>
                    <a:lstStyle/>
                    <a:p>
                      <a:pPr algn="ctr"/>
                      <a:endParaRPr lang="bg-BG" sz="2400" dirty="0">
                        <a:latin typeface="Times New Roman"/>
                        <a:cs typeface="Times New Roman"/>
                      </a:endParaRPr>
                    </a:p>
                  </a:txBody>
                  <a:tcPr/>
                </a:tc>
                <a:tc>
                  <a:txBody>
                    <a:bodyPr/>
                    <a:lstStyle/>
                    <a:p>
                      <a:pPr algn="ctr"/>
                      <a:endParaRPr lang="bg-BG" sz="2400" dirty="0">
                        <a:latin typeface="Times New Roman"/>
                        <a:cs typeface="Times New Roman"/>
                      </a:endParaRPr>
                    </a:p>
                  </a:txBody>
                  <a:tcPr/>
                </a:tc>
                <a:tc>
                  <a:txBody>
                    <a:bodyPr/>
                    <a:lstStyle/>
                    <a:p>
                      <a:pPr algn="ctr"/>
                      <a:endParaRPr lang="bg-BG" sz="2400" dirty="0">
                        <a:latin typeface="Times New Roman"/>
                        <a:cs typeface="Times New Roman"/>
                      </a:endParaRPr>
                    </a:p>
                  </a:txBody>
                  <a:tcPr/>
                </a:tc>
                <a:extLst>
                  <a:ext uri="{0D108BD9-81ED-4DB2-BD59-A6C34878D82A}">
                    <a16:rowId xmlns:a16="http://schemas.microsoft.com/office/drawing/2014/main" val="322135731"/>
                  </a:ext>
                </a:extLst>
              </a:tr>
              <a:tr h="465909">
                <a:tc>
                  <a:txBody>
                    <a:bodyPr/>
                    <a:lstStyle/>
                    <a:p>
                      <a:pPr lvl="0">
                        <a:buNone/>
                      </a:pPr>
                      <a:r>
                        <a:rPr lang="bg-BG" sz="2400" b="0" i="0" u="none" strike="noStrike" noProof="0" dirty="0">
                          <a:latin typeface="Times New Roman"/>
                          <a:cs typeface="Times New Roman"/>
                        </a:rPr>
                        <a:t>- от двунога</a:t>
                      </a:r>
                      <a:endParaRPr lang="bg-BG" sz="2400" dirty="0">
                        <a:latin typeface="Times New Roman"/>
                        <a:cs typeface="Times New Roman"/>
                      </a:endParaRPr>
                    </a:p>
                  </a:txBody>
                  <a:tcPr/>
                </a:tc>
                <a:tc>
                  <a:txBody>
                    <a:bodyPr/>
                    <a:lstStyle/>
                    <a:p>
                      <a:pPr algn="ctr"/>
                      <a:r>
                        <a:rPr lang="bg-BG" sz="2400">
                          <a:latin typeface="Times New Roman"/>
                          <a:cs typeface="Times New Roman"/>
                        </a:rPr>
                        <a:t>300</a:t>
                      </a:r>
                      <a:endParaRPr lang="bg-BG" sz="2400" dirty="0">
                        <a:latin typeface="Times New Roman"/>
                        <a:cs typeface="Times New Roman"/>
                      </a:endParaRPr>
                    </a:p>
                  </a:txBody>
                  <a:tcPr/>
                </a:tc>
                <a:tc>
                  <a:txBody>
                    <a:bodyPr/>
                    <a:lstStyle/>
                    <a:p>
                      <a:pPr algn="ctr"/>
                      <a:r>
                        <a:rPr lang="bg-BG" sz="2400">
                          <a:latin typeface="Times New Roman"/>
                          <a:cs typeface="Times New Roman"/>
                        </a:rPr>
                        <a:t>300</a:t>
                      </a:r>
                      <a:endParaRPr lang="bg-BG" sz="2400" dirty="0">
                        <a:latin typeface="Times New Roman"/>
                        <a:cs typeface="Times New Roman"/>
                      </a:endParaRPr>
                    </a:p>
                  </a:txBody>
                  <a:tcPr/>
                </a:tc>
                <a:tc>
                  <a:txBody>
                    <a:bodyPr/>
                    <a:lstStyle/>
                    <a:p>
                      <a:pPr algn="ctr"/>
                      <a:r>
                        <a:rPr lang="bg-BG" sz="2400" dirty="0">
                          <a:latin typeface="Times New Roman"/>
                          <a:cs typeface="Times New Roman"/>
                        </a:rPr>
                        <a:t>-</a:t>
                      </a:r>
                    </a:p>
                  </a:txBody>
                  <a:tcPr/>
                </a:tc>
                <a:extLst>
                  <a:ext uri="{0D108BD9-81ED-4DB2-BD59-A6C34878D82A}">
                    <a16:rowId xmlns:a16="http://schemas.microsoft.com/office/drawing/2014/main" val="818007181"/>
                  </a:ext>
                </a:extLst>
              </a:tr>
              <a:tr h="446332">
                <a:tc>
                  <a:txBody>
                    <a:bodyPr/>
                    <a:lstStyle/>
                    <a:p>
                      <a:pPr marL="0" lvl="0" indent="0">
                        <a:buNone/>
                      </a:pPr>
                      <a:r>
                        <a:rPr lang="bg-BG" sz="2400" b="0" i="0" u="none" strike="noStrike" noProof="0">
                          <a:latin typeface="Times New Roman"/>
                          <a:cs typeface="Times New Roman"/>
                        </a:rPr>
                        <a:t>- от станок</a:t>
                      </a:r>
                      <a:endParaRPr lang="bg-BG" sz="2400">
                        <a:latin typeface="Times New Roman"/>
                        <a:cs typeface="Times New Roman"/>
                      </a:endParaRPr>
                    </a:p>
                  </a:txBody>
                  <a:tcPr/>
                </a:tc>
                <a:tc>
                  <a:txBody>
                    <a:bodyPr/>
                    <a:lstStyle/>
                    <a:p>
                      <a:pPr algn="ctr"/>
                      <a:r>
                        <a:rPr lang="bg-BG" sz="2400" dirty="0">
                          <a:latin typeface="Times New Roman"/>
                          <a:cs typeface="Times New Roman"/>
                        </a:rPr>
                        <a:t>320÷820</a:t>
                      </a:r>
                    </a:p>
                  </a:txBody>
                  <a:tcPr/>
                </a:tc>
                <a:tc>
                  <a:txBody>
                    <a:bodyPr/>
                    <a:lstStyle/>
                    <a:p>
                      <a:pPr algn="ctr"/>
                      <a:r>
                        <a:rPr lang="bg-BG" sz="2400" dirty="0">
                          <a:latin typeface="Times New Roman"/>
                          <a:cs typeface="Times New Roman"/>
                        </a:rPr>
                        <a:t>320÷820</a:t>
                      </a:r>
                    </a:p>
                  </a:txBody>
                  <a:tcPr/>
                </a:tc>
                <a:tc>
                  <a:txBody>
                    <a:bodyPr/>
                    <a:lstStyle/>
                    <a:p>
                      <a:pPr algn="ctr"/>
                      <a:r>
                        <a:rPr lang="bg-BG" sz="2400" dirty="0">
                          <a:latin typeface="Times New Roman"/>
                          <a:cs typeface="Times New Roman"/>
                        </a:rPr>
                        <a:t>-</a:t>
                      </a:r>
                    </a:p>
                  </a:txBody>
                  <a:tcPr/>
                </a:tc>
                <a:extLst>
                  <a:ext uri="{0D108BD9-81ED-4DB2-BD59-A6C34878D82A}">
                    <a16:rowId xmlns:a16="http://schemas.microsoft.com/office/drawing/2014/main" val="3513249884"/>
                  </a:ext>
                </a:extLst>
              </a:tr>
              <a:tr h="446332">
                <a:tc>
                  <a:txBody>
                    <a:bodyPr/>
                    <a:lstStyle/>
                    <a:p>
                      <a:pPr lvl="0">
                        <a:buNone/>
                      </a:pPr>
                      <a:r>
                        <a:rPr lang="bg-BG" sz="2400" b="0" i="0" u="none" strike="noStrike" noProof="0">
                          <a:latin typeface="Times New Roman"/>
                          <a:cs typeface="Times New Roman"/>
                        </a:rPr>
                        <a:t>Маса на патрона (g)</a:t>
                      </a:r>
                      <a:endParaRPr lang="bg-BG" sz="2400">
                        <a:latin typeface="Times New Roman"/>
                        <a:cs typeface="Times New Roman"/>
                      </a:endParaRPr>
                    </a:p>
                  </a:txBody>
                  <a:tcPr/>
                </a:tc>
                <a:tc>
                  <a:txBody>
                    <a:bodyPr/>
                    <a:lstStyle/>
                    <a:p>
                      <a:pPr algn="ctr"/>
                      <a:r>
                        <a:rPr lang="bg-BG" sz="2400">
                          <a:latin typeface="Times New Roman"/>
                          <a:cs typeface="Times New Roman"/>
                        </a:rPr>
                        <a:t>21,8</a:t>
                      </a:r>
                      <a:endParaRPr lang="bg-BG" sz="2400" dirty="0">
                        <a:latin typeface="Times New Roman"/>
                        <a:cs typeface="Times New Roman"/>
                      </a:endParaRPr>
                    </a:p>
                  </a:txBody>
                  <a:tcPr/>
                </a:tc>
                <a:tc>
                  <a:txBody>
                    <a:bodyPr/>
                    <a:lstStyle/>
                    <a:p>
                      <a:pPr algn="ctr"/>
                      <a:r>
                        <a:rPr lang="bg-BG" sz="2400">
                          <a:latin typeface="Times New Roman"/>
                          <a:cs typeface="Times New Roman"/>
                        </a:rPr>
                        <a:t>21,8</a:t>
                      </a:r>
                      <a:endParaRPr lang="bg-BG" sz="2400" dirty="0">
                        <a:latin typeface="Times New Roman"/>
                        <a:cs typeface="Times New Roman"/>
                      </a:endParaRPr>
                    </a:p>
                  </a:txBody>
                  <a:tcPr/>
                </a:tc>
                <a:tc>
                  <a:txBody>
                    <a:bodyPr/>
                    <a:lstStyle/>
                    <a:p>
                      <a:pPr algn="ctr"/>
                      <a:r>
                        <a:rPr lang="bg-BG" sz="2400" dirty="0">
                          <a:latin typeface="Times New Roman"/>
                          <a:cs typeface="Times New Roman"/>
                        </a:rPr>
                        <a:t>21,8</a:t>
                      </a:r>
                    </a:p>
                  </a:txBody>
                  <a:tcPr/>
                </a:tc>
                <a:extLst>
                  <a:ext uri="{0D108BD9-81ED-4DB2-BD59-A6C34878D82A}">
                    <a16:rowId xmlns:a16="http://schemas.microsoft.com/office/drawing/2014/main" val="4050851482"/>
                  </a:ext>
                </a:extLst>
              </a:tr>
              <a:tr h="446332">
                <a:tc>
                  <a:txBody>
                    <a:bodyPr/>
                    <a:lstStyle/>
                    <a:p>
                      <a:pPr marL="0" lvl="0" indent="0">
                        <a:buNone/>
                      </a:pPr>
                      <a:r>
                        <a:rPr lang="bg-BG" sz="2400" b="0" i="0" u="none" strike="noStrike" noProof="0">
                          <a:latin typeface="Times New Roman"/>
                          <a:cs typeface="Times New Roman"/>
                        </a:rPr>
                        <a:t>Маса на куршума (g)</a:t>
                      </a:r>
                      <a:endParaRPr lang="bg-BG" sz="2400">
                        <a:latin typeface="Times New Roman"/>
                        <a:cs typeface="Times New Roman"/>
                      </a:endParaRPr>
                    </a:p>
                  </a:txBody>
                  <a:tcPr/>
                </a:tc>
                <a:tc>
                  <a:txBody>
                    <a:bodyPr/>
                    <a:lstStyle/>
                    <a:p>
                      <a:pPr algn="ctr"/>
                      <a:r>
                        <a:rPr lang="bg-BG" sz="2400">
                          <a:latin typeface="Times New Roman"/>
                          <a:cs typeface="Times New Roman"/>
                        </a:rPr>
                        <a:t>9,6</a:t>
                      </a:r>
                      <a:endParaRPr lang="bg-BG" sz="2400" dirty="0">
                        <a:latin typeface="Times New Roman"/>
                        <a:cs typeface="Times New Roman"/>
                      </a:endParaRPr>
                    </a:p>
                  </a:txBody>
                  <a:tcPr/>
                </a:tc>
                <a:tc>
                  <a:txBody>
                    <a:bodyPr/>
                    <a:lstStyle/>
                    <a:p>
                      <a:pPr algn="ctr"/>
                      <a:r>
                        <a:rPr lang="bg-BG" sz="2400">
                          <a:latin typeface="Times New Roman"/>
                          <a:cs typeface="Times New Roman"/>
                        </a:rPr>
                        <a:t>9,6</a:t>
                      </a:r>
                      <a:endParaRPr lang="bg-BG" sz="2400" dirty="0">
                        <a:latin typeface="Times New Roman"/>
                        <a:cs typeface="Times New Roman"/>
                      </a:endParaRPr>
                    </a:p>
                  </a:txBody>
                  <a:tcPr/>
                </a:tc>
                <a:tc>
                  <a:txBody>
                    <a:bodyPr/>
                    <a:lstStyle/>
                    <a:p>
                      <a:pPr algn="ctr"/>
                      <a:r>
                        <a:rPr lang="bg-BG" sz="2400" dirty="0">
                          <a:latin typeface="Times New Roman"/>
                          <a:cs typeface="Times New Roman"/>
                        </a:rPr>
                        <a:t>9,6</a:t>
                      </a:r>
                    </a:p>
                  </a:txBody>
                  <a:tcPr/>
                </a:tc>
                <a:extLst>
                  <a:ext uri="{0D108BD9-81ED-4DB2-BD59-A6C34878D82A}">
                    <a16:rowId xmlns:a16="http://schemas.microsoft.com/office/drawing/2014/main" val="616173957"/>
                  </a:ext>
                </a:extLst>
              </a:tr>
              <a:tr h="446332">
                <a:tc>
                  <a:txBody>
                    <a:bodyPr/>
                    <a:lstStyle/>
                    <a:p>
                      <a:pPr marL="0" lvl="0" indent="0">
                        <a:buNone/>
                      </a:pPr>
                      <a:r>
                        <a:rPr lang="bg-BG" sz="2400" b="0" i="0" u="none" strike="noStrike" noProof="0">
                          <a:latin typeface="Times New Roman"/>
                          <a:cs typeface="Times New Roman"/>
                        </a:rPr>
                        <a:t>Маса на барутният заряд (g)</a:t>
                      </a:r>
                      <a:endParaRPr lang="bg-BG" sz="2400">
                        <a:latin typeface="Times New Roman"/>
                        <a:cs typeface="Times New Roman"/>
                      </a:endParaRPr>
                    </a:p>
                  </a:txBody>
                  <a:tcPr/>
                </a:tc>
                <a:tc>
                  <a:txBody>
                    <a:bodyPr/>
                    <a:lstStyle/>
                    <a:p>
                      <a:pPr lvl="0" algn="ctr">
                        <a:buNone/>
                      </a:pPr>
                      <a:r>
                        <a:rPr lang="bg-BG" sz="2400">
                          <a:latin typeface="Times New Roman"/>
                          <a:cs typeface="Times New Roman"/>
                        </a:rPr>
                        <a:t>3,1</a:t>
                      </a:r>
                      <a:endParaRPr lang="bg-BG" sz="2400" dirty="0">
                        <a:latin typeface="Times New Roman"/>
                        <a:cs typeface="Times New Roman"/>
                      </a:endParaRPr>
                    </a:p>
                  </a:txBody>
                  <a:tcPr/>
                </a:tc>
                <a:tc>
                  <a:txBody>
                    <a:bodyPr/>
                    <a:lstStyle/>
                    <a:p>
                      <a:pPr lvl="0" algn="ctr">
                        <a:buNone/>
                      </a:pPr>
                      <a:r>
                        <a:rPr lang="bg-BG" sz="2400">
                          <a:latin typeface="Times New Roman"/>
                          <a:cs typeface="Times New Roman"/>
                        </a:rPr>
                        <a:t>3,1</a:t>
                      </a:r>
                      <a:endParaRPr lang="bg-BG" sz="2400" dirty="0">
                        <a:latin typeface="Times New Roman"/>
                        <a:cs typeface="Times New Roman"/>
                      </a:endParaRPr>
                    </a:p>
                  </a:txBody>
                  <a:tcPr/>
                </a:tc>
                <a:tc>
                  <a:txBody>
                    <a:bodyPr/>
                    <a:lstStyle/>
                    <a:p>
                      <a:pPr lvl="0" algn="ctr">
                        <a:buNone/>
                      </a:pPr>
                      <a:r>
                        <a:rPr lang="bg-BG" sz="2400" dirty="0">
                          <a:latin typeface="Times New Roman"/>
                          <a:cs typeface="Times New Roman"/>
                        </a:rPr>
                        <a:t>3,1</a:t>
                      </a:r>
                    </a:p>
                  </a:txBody>
                  <a:tcPr/>
                </a:tc>
                <a:extLst>
                  <a:ext uri="{0D108BD9-81ED-4DB2-BD59-A6C34878D82A}">
                    <a16:rowId xmlns:a16="http://schemas.microsoft.com/office/drawing/2014/main" val="1487157891"/>
                  </a:ext>
                </a:extLst>
              </a:tr>
              <a:tr h="446332">
                <a:tc>
                  <a:txBody>
                    <a:bodyPr/>
                    <a:lstStyle/>
                    <a:p>
                      <a:pPr marL="0" lvl="0" indent="0">
                        <a:buNone/>
                      </a:pPr>
                      <a:r>
                        <a:rPr lang="bg-BG" sz="2400" b="0" i="0" u="none" strike="noStrike" noProof="0">
                          <a:latin typeface="Times New Roman"/>
                          <a:cs typeface="Times New Roman"/>
                        </a:rPr>
                        <a:t>Дължина на патрона (mm)</a:t>
                      </a:r>
                      <a:endParaRPr lang="bg-BG" sz="2400">
                        <a:latin typeface="Times New Roman"/>
                        <a:cs typeface="Times New Roman"/>
                      </a:endParaRPr>
                    </a:p>
                  </a:txBody>
                  <a:tcPr/>
                </a:tc>
                <a:tc>
                  <a:txBody>
                    <a:bodyPr/>
                    <a:lstStyle/>
                    <a:p>
                      <a:pPr lvl="0" algn="ctr">
                        <a:buNone/>
                      </a:pPr>
                      <a:r>
                        <a:rPr lang="bg-BG" sz="2400">
                          <a:latin typeface="Times New Roman"/>
                          <a:cs typeface="Times New Roman"/>
                        </a:rPr>
                        <a:t>75</a:t>
                      </a:r>
                      <a:endParaRPr lang="bg-BG" sz="2400" dirty="0">
                        <a:latin typeface="Times New Roman"/>
                        <a:cs typeface="Times New Roman"/>
                      </a:endParaRPr>
                    </a:p>
                  </a:txBody>
                  <a:tcPr/>
                </a:tc>
                <a:tc>
                  <a:txBody>
                    <a:bodyPr/>
                    <a:lstStyle/>
                    <a:p>
                      <a:pPr lvl="0" algn="ctr">
                        <a:buNone/>
                      </a:pPr>
                      <a:r>
                        <a:rPr lang="bg-BG" sz="2400">
                          <a:latin typeface="Times New Roman"/>
                          <a:cs typeface="Times New Roman"/>
                        </a:rPr>
                        <a:t>75</a:t>
                      </a:r>
                      <a:endParaRPr lang="bg-BG" sz="2400" dirty="0">
                        <a:latin typeface="Times New Roman"/>
                        <a:cs typeface="Times New Roman"/>
                      </a:endParaRPr>
                    </a:p>
                  </a:txBody>
                  <a:tcPr/>
                </a:tc>
                <a:tc>
                  <a:txBody>
                    <a:bodyPr/>
                    <a:lstStyle/>
                    <a:p>
                      <a:pPr lvl="0" algn="ctr">
                        <a:buNone/>
                      </a:pPr>
                      <a:r>
                        <a:rPr lang="bg-BG" sz="2400" dirty="0">
                          <a:latin typeface="Times New Roman"/>
                          <a:cs typeface="Times New Roman"/>
                        </a:rPr>
                        <a:t>75</a:t>
                      </a:r>
                    </a:p>
                  </a:txBody>
                  <a:tcPr/>
                </a:tc>
                <a:extLst>
                  <a:ext uri="{0D108BD9-81ED-4DB2-BD59-A6C34878D82A}">
                    <a16:rowId xmlns:a16="http://schemas.microsoft.com/office/drawing/2014/main" val="773940065"/>
                  </a:ext>
                </a:extLst>
              </a:tr>
            </a:tbl>
          </a:graphicData>
        </a:graphic>
      </p:graphicFrame>
    </p:spTree>
    <p:extLst>
      <p:ext uri="{BB962C8B-B14F-4D97-AF65-F5344CB8AC3E}">
        <p14:creationId xmlns:p14="http://schemas.microsoft.com/office/powerpoint/2010/main" val="1469020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3F6ACFD-2E13-1337-7B4D-3038CFD5404A}"/>
              </a:ext>
            </a:extLst>
          </p:cNvPr>
          <p:cNvSpPr>
            <a:spLocks noGrp="1"/>
          </p:cNvSpPr>
          <p:nvPr>
            <p:ph type="title"/>
          </p:nvPr>
        </p:nvSpPr>
        <p:spPr>
          <a:xfrm>
            <a:off x="838200" y="110601"/>
            <a:ext cx="10515600" cy="1325563"/>
          </a:xfrm>
        </p:spPr>
        <p:txBody>
          <a:bodyPr/>
          <a:lstStyle/>
          <a:p>
            <a:pPr algn="ctr"/>
            <a:r>
              <a:rPr lang="bg-BG" sz="2400" b="1" dirty="0">
                <a:highlight>
                  <a:srgbClr val="FFFFFF"/>
                </a:highlight>
                <a:latin typeface="Times New Roman"/>
                <a:cs typeface="Times New Roman"/>
              </a:rPr>
              <a:t>Б) </a:t>
            </a:r>
            <a:r>
              <a:rPr lang="bg-BG" sz="2400" b="1" dirty="0" err="1">
                <a:highlight>
                  <a:srgbClr val="FFFFFF"/>
                </a:highlight>
                <a:latin typeface="Times New Roman"/>
                <a:cs typeface="Times New Roman"/>
              </a:rPr>
              <a:t>Голямокалибрена</a:t>
            </a:r>
            <a:r>
              <a:rPr lang="bg-BG" sz="2400" b="1" dirty="0">
                <a:highlight>
                  <a:srgbClr val="FFFFFF"/>
                </a:highlight>
                <a:latin typeface="Times New Roman"/>
                <a:cs typeface="Times New Roman"/>
              </a:rPr>
              <a:t> картечница НСВ</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98AE6F88-A6E4-50BA-FD9C-5C506A118301}"/>
              </a:ext>
            </a:extLst>
          </p:cNvPr>
          <p:cNvSpPr>
            <a:spLocks noGrp="1"/>
          </p:cNvSpPr>
          <p:nvPr>
            <p:ph idx="1"/>
          </p:nvPr>
        </p:nvSpPr>
        <p:spPr>
          <a:xfrm>
            <a:off x="494404" y="844134"/>
            <a:ext cx="11203191" cy="4351338"/>
          </a:xfrm>
        </p:spPr>
        <p:txBody>
          <a:bodyPr vert="horz" lIns="91440" tIns="45720" rIns="91440" bIns="45720" rtlCol="0" anchor="t">
            <a:noAutofit/>
          </a:bodyPr>
          <a:lstStyle/>
          <a:p>
            <a:pPr marL="0" indent="457200" algn="just">
              <a:spcBef>
                <a:spcPts val="0"/>
              </a:spcBef>
              <a:buNone/>
            </a:pPr>
            <a:r>
              <a:rPr lang="bg-BG" sz="2400" dirty="0">
                <a:latin typeface="Times New Roman"/>
                <a:cs typeface="Times New Roman"/>
              </a:rPr>
              <a:t>12,7 mm картечница НСВ „Утьос” е предназначена за борба с лекобронирани цели и огневи средства, за унищожаване живата сила на противника и за поразяване на ниско летящи въздушни цели.</a:t>
            </a:r>
            <a:endParaRPr lang="bg-BG" sz="2400" dirty="0"/>
          </a:p>
          <a:p>
            <a:pPr marL="0" indent="457200" algn="just">
              <a:spcBef>
                <a:spcPts val="0"/>
              </a:spcBef>
              <a:buNone/>
            </a:pPr>
            <a:r>
              <a:rPr lang="bg-BG" sz="2400" dirty="0">
                <a:latin typeface="Times New Roman"/>
                <a:cs typeface="Times New Roman"/>
              </a:rPr>
              <a:t>Разстоянието на действителния огън на картечницата по лекобронирани цели е до 800 m, а на жива сила, разположена на открито, огневи средства и въздушни  цели - до 1500 m.</a:t>
            </a:r>
          </a:p>
          <a:p>
            <a:pPr marL="0" indent="457200" algn="just">
              <a:spcBef>
                <a:spcPts val="0"/>
              </a:spcBef>
              <a:buNone/>
            </a:pPr>
            <a:r>
              <a:rPr lang="bg-BG" sz="2400" dirty="0">
                <a:latin typeface="Times New Roman"/>
                <a:cs typeface="Times New Roman"/>
              </a:rPr>
              <a:t>Картечницата е разработена в два варианта:</a:t>
            </a:r>
          </a:p>
          <a:p>
            <a:pPr marL="0" indent="457200" algn="just">
              <a:spcBef>
                <a:spcPts val="0"/>
              </a:spcBef>
              <a:buNone/>
            </a:pPr>
            <a:r>
              <a:rPr lang="bg-BG" sz="2400" dirty="0">
                <a:latin typeface="Times New Roman"/>
                <a:cs typeface="Times New Roman"/>
              </a:rPr>
              <a:t>- НСВС - поставена на триножен станоки снабдена с приклад и спускателен механизъм е предназначена за мотострелковите взводове и роти;</a:t>
            </a:r>
          </a:p>
          <a:p>
            <a:pPr marL="0" indent="457200" algn="just">
              <a:spcBef>
                <a:spcPts val="0"/>
              </a:spcBef>
              <a:buNone/>
            </a:pPr>
            <a:r>
              <a:rPr lang="bg-BG" sz="2400" dirty="0">
                <a:latin typeface="Times New Roman"/>
                <a:cs typeface="Times New Roman"/>
              </a:rPr>
              <a:t>- НСВТ - монтирана на танкове, бойни и специални машини и снабдена с електроспусък. </a:t>
            </a:r>
          </a:p>
          <a:p>
            <a:pPr marL="0" indent="457200" algn="just">
              <a:spcBef>
                <a:spcPts val="0"/>
              </a:spcBef>
              <a:buNone/>
            </a:pPr>
            <a:r>
              <a:rPr lang="bg-BG" sz="2400" dirty="0">
                <a:latin typeface="Times New Roman"/>
                <a:cs typeface="Times New Roman"/>
              </a:rPr>
              <a:t>За стрелба с картечницата се използват 12,7 mm патрони с куршуми Б-32,              БЗТ-44 и МДЗ.</a:t>
            </a:r>
            <a:endParaRPr lang="bg-BG" sz="2400" dirty="0"/>
          </a:p>
          <a:p>
            <a:endParaRPr lang="bg-BG" dirty="0"/>
          </a:p>
        </p:txBody>
      </p:sp>
      <p:pic>
        <p:nvPicPr>
          <p:cNvPr id="9" name="Картина 8" descr="Картина, която съдържа оръжие, далекобойно оръжие, огнестрелно оръжие, пушка&#10;&#10;Генерирано от ИИ съдържание може да е неправилно.">
            <a:extLst>
              <a:ext uri="{FF2B5EF4-FFF2-40B4-BE49-F238E27FC236}">
                <a16:creationId xmlns:a16="http://schemas.microsoft.com/office/drawing/2014/main" id="{0CC3DB78-9684-E543-487B-4C1EDCD63D07}"/>
              </a:ext>
            </a:extLst>
          </p:cNvPr>
          <p:cNvPicPr>
            <a:picLocks noChangeAspect="1"/>
          </p:cNvPicPr>
          <p:nvPr/>
        </p:nvPicPr>
        <p:blipFill>
          <a:blip r:embed="rId2"/>
          <a:stretch>
            <a:fillRect/>
          </a:stretch>
        </p:blipFill>
        <p:spPr>
          <a:xfrm>
            <a:off x="1923068" y="5195472"/>
            <a:ext cx="8592229" cy="1385690"/>
          </a:xfrm>
          <a:prstGeom prst="rect">
            <a:avLst/>
          </a:prstGeom>
          <a:ln>
            <a:noFill/>
          </a:ln>
          <a:effectLst>
            <a:softEdge rad="112500"/>
          </a:effectLst>
        </p:spPr>
      </p:pic>
    </p:spTree>
    <p:extLst>
      <p:ext uri="{BB962C8B-B14F-4D97-AF65-F5344CB8AC3E}">
        <p14:creationId xmlns:p14="http://schemas.microsoft.com/office/powerpoint/2010/main" val="217971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7D76630-0120-6385-3907-F053C14FA8B9}"/>
              </a:ext>
            </a:extLst>
          </p:cNvPr>
          <p:cNvSpPr>
            <a:spLocks noGrp="1"/>
          </p:cNvSpPr>
          <p:nvPr>
            <p:ph type="title"/>
          </p:nvPr>
        </p:nvSpPr>
        <p:spPr/>
        <p:txBody>
          <a:bodyPr/>
          <a:lstStyle/>
          <a:p>
            <a:pPr algn="ctr"/>
            <a:r>
              <a:rPr lang="bg-BG" sz="2400" b="1">
                <a:latin typeface="Times New Roman"/>
                <a:cs typeface="Times New Roman"/>
              </a:rPr>
              <a:t>УВОД</a:t>
            </a:r>
            <a:r>
              <a:rPr lang="bg-BG" sz="2400" dirty="0">
                <a:latin typeface="Courier New"/>
                <a:cs typeface="Courier New"/>
              </a:rPr>
              <a:t> </a:t>
            </a:r>
            <a:endParaRPr lang="bg-BG" dirty="0"/>
          </a:p>
          <a:p>
            <a:endParaRPr lang="bg-BG" dirty="0"/>
          </a:p>
        </p:txBody>
      </p:sp>
      <p:sp>
        <p:nvSpPr>
          <p:cNvPr id="3" name="Контейнер за съдържание 2">
            <a:extLst>
              <a:ext uri="{FF2B5EF4-FFF2-40B4-BE49-F238E27FC236}">
                <a16:creationId xmlns:a16="http://schemas.microsoft.com/office/drawing/2014/main" id="{77CFFF20-8370-25FB-F89A-70CC09C2118C}"/>
              </a:ext>
            </a:extLst>
          </p:cNvPr>
          <p:cNvSpPr>
            <a:spLocks noGrp="1"/>
          </p:cNvSpPr>
          <p:nvPr>
            <p:ph idx="1"/>
          </p:nvPr>
        </p:nvSpPr>
        <p:spPr>
          <a:xfrm>
            <a:off x="838200" y="1027339"/>
            <a:ext cx="10619792" cy="5354800"/>
          </a:xfrm>
        </p:spPr>
        <p:txBody>
          <a:bodyPr vert="horz" lIns="91440" tIns="45720" rIns="91440" bIns="45720" rtlCol="0" anchor="t">
            <a:noAutofit/>
          </a:bodyPr>
          <a:lstStyle/>
          <a:p>
            <a:pPr marL="0" indent="457200" algn="just">
              <a:buNone/>
            </a:pPr>
            <a:r>
              <a:rPr lang="bg-BG" sz="2400" dirty="0">
                <a:latin typeface="Times New Roman"/>
                <a:ea typeface="+mn-lt"/>
                <a:cs typeface="Times New Roman"/>
              </a:rPr>
              <a:t>Част от факторите, от коитов голяма степен зависи успехът на всякавоенна операция, са въоръжението и екипировката на военнослужещите от армейските формирования.</a:t>
            </a:r>
            <a:endParaRPr lang="bg-BG" sz="2400" dirty="0">
              <a:latin typeface="Times New Roman"/>
              <a:cs typeface="Times New Roman"/>
            </a:endParaRPr>
          </a:p>
          <a:p>
            <a:pPr marL="0" indent="457200" algn="just">
              <a:buNone/>
            </a:pPr>
            <a:r>
              <a:rPr lang="bg-BG" sz="2400" dirty="0">
                <a:latin typeface="Times New Roman"/>
                <a:ea typeface="+mn-lt"/>
                <a:cs typeface="Times New Roman"/>
              </a:rPr>
              <a:t>Необходимостта военните формирования да са мобилни, добре екипирани и снабдени с модерни, и с повишени бойни качества въоръжение и екипировка излиза на преден план. Все повече се налага изводът, че за в бъдеще ще нараства качеството на тези фактори за сметка на тяхното количество. </a:t>
            </a:r>
            <a:endParaRPr lang="bg-BG" sz="2400" dirty="0">
              <a:latin typeface="Times New Roman"/>
              <a:cs typeface="Times New Roman"/>
            </a:endParaRPr>
          </a:p>
          <a:p>
            <a:pPr marL="0" indent="457200" algn="just">
              <a:buNone/>
            </a:pPr>
            <a:r>
              <a:rPr lang="bg-BG" sz="2400" dirty="0">
                <a:latin typeface="Times New Roman"/>
                <a:ea typeface="+mn-lt"/>
                <a:cs typeface="Times New Roman"/>
              </a:rPr>
              <a:t>Тези изводи се подкрепят и от анализа на историята на въоръжените конфликти, при който ясно може да се види, че в редица случаи една от основните причини, оказали влияние на изхода на конфликта, е било по-модерното и с подобрени характеристики въоръжение и екипировка, които е притежавала една от страните. Като цяло повишените характеристики дават възможност да се нанесат по-големи загуби на противника, да се намалят собствените такива и да се постигне тактическо, оперативно и стратегическо превъзходство над противника. </a:t>
            </a:r>
            <a:endParaRPr lang="bg-BG" sz="2400" dirty="0">
              <a:latin typeface="Times New Roman"/>
              <a:cs typeface="Times New Roman"/>
            </a:endParaRPr>
          </a:p>
          <a:p>
            <a:pPr marL="0" indent="457200" algn="just">
              <a:buNone/>
            </a:pPr>
            <a:endParaRPr lang="bg-BG" sz="2400" dirty="0">
              <a:latin typeface="Times New Roman"/>
              <a:cs typeface="Times New Roman"/>
            </a:endParaRPr>
          </a:p>
          <a:p>
            <a:endParaRPr lang="bg-BG" dirty="0">
              <a:solidFill>
                <a:srgbClr val="000000"/>
              </a:solidFill>
              <a:latin typeface="Aptos"/>
              <a:cs typeface="Times New Roman"/>
            </a:endParaRPr>
          </a:p>
        </p:txBody>
      </p:sp>
    </p:spTree>
    <p:extLst>
      <p:ext uri="{BB962C8B-B14F-4D97-AF65-F5344CB8AC3E}">
        <p14:creationId xmlns:p14="http://schemas.microsoft.com/office/powerpoint/2010/main" val="1655482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03D0F123-797B-FBBF-C399-8F268D5B4D02}"/>
              </a:ext>
            </a:extLst>
          </p:cNvPr>
          <p:cNvSpPr>
            <a:spLocks noGrp="1"/>
          </p:cNvSpPr>
          <p:nvPr>
            <p:ph type="title"/>
          </p:nvPr>
        </p:nvSpPr>
        <p:spPr>
          <a:xfrm>
            <a:off x="520959" y="-341171"/>
            <a:ext cx="10515600" cy="1325563"/>
          </a:xfrm>
        </p:spPr>
        <p:txBody>
          <a:bodyPr/>
          <a:lstStyle/>
          <a:p>
            <a:pPr algn="ctr"/>
            <a:r>
              <a:rPr lang="bg-BG" sz="2400" b="1" dirty="0">
                <a:latin typeface="Times New Roman"/>
                <a:cs typeface="Times New Roman"/>
              </a:rPr>
              <a:t>Тактико-технически характеристики:</a:t>
            </a:r>
            <a:endParaRPr lang="bg-BG" dirty="0"/>
          </a:p>
        </p:txBody>
      </p:sp>
      <p:graphicFrame>
        <p:nvGraphicFramePr>
          <p:cNvPr id="4" name="Таблица 3">
            <a:extLst>
              <a:ext uri="{FF2B5EF4-FFF2-40B4-BE49-F238E27FC236}">
                <a16:creationId xmlns:a16="http://schemas.microsoft.com/office/drawing/2014/main" id="{AD5E301F-5816-1A5A-6601-4993F3CCCC38}"/>
              </a:ext>
            </a:extLst>
          </p:cNvPr>
          <p:cNvGraphicFramePr>
            <a:graphicFrameLocks noGrp="1"/>
          </p:cNvGraphicFramePr>
          <p:nvPr>
            <p:extLst>
              <p:ext uri="{D42A27DB-BD31-4B8C-83A1-F6EECF244321}">
                <p14:modId xmlns:p14="http://schemas.microsoft.com/office/powerpoint/2010/main" val="272165765"/>
              </p:ext>
            </p:extLst>
          </p:nvPr>
        </p:nvGraphicFramePr>
        <p:xfrm>
          <a:off x="608201" y="547498"/>
          <a:ext cx="10896867" cy="6183630"/>
        </p:xfrm>
        <a:graphic>
          <a:graphicData uri="http://schemas.openxmlformats.org/drawingml/2006/table">
            <a:tbl>
              <a:tblPr firstRow="1" bandRow="1">
                <a:tableStyleId>{5C22544A-7EE6-4342-B048-85BDC9FD1C3A}</a:tableStyleId>
              </a:tblPr>
              <a:tblGrid>
                <a:gridCol w="8717509">
                  <a:extLst>
                    <a:ext uri="{9D8B030D-6E8A-4147-A177-3AD203B41FA5}">
                      <a16:colId xmlns:a16="http://schemas.microsoft.com/office/drawing/2014/main" val="798252562"/>
                    </a:ext>
                  </a:extLst>
                </a:gridCol>
                <a:gridCol w="2179358">
                  <a:extLst>
                    <a:ext uri="{9D8B030D-6E8A-4147-A177-3AD203B41FA5}">
                      <a16:colId xmlns:a16="http://schemas.microsoft.com/office/drawing/2014/main" val="796802925"/>
                    </a:ext>
                  </a:extLst>
                </a:gridCol>
              </a:tblGrid>
              <a:tr h="308371">
                <a:tc>
                  <a:txBody>
                    <a:bodyPr/>
                    <a:lstStyle/>
                    <a:p>
                      <a:pPr fontAlgn="t">
                        <a:buNone/>
                      </a:pPr>
                      <a:endParaRPr lang="bg-BG" dirty="0">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21269" cap="flat" cmpd="sng" algn="ctr">
                      <a:solidFill>
                        <a:srgbClr val="FFFFFF"/>
                      </a:solidFill>
                      <a:prstDash val="solid"/>
                      <a:round/>
                      <a:headEnd type="none" w="med" len="med"/>
                      <a:tailEnd type="none" w="med" len="med"/>
                    </a:lnB>
                  </a:tcPr>
                </a:tc>
                <a:tc>
                  <a:txBody>
                    <a:bodyPr/>
                    <a:lstStyle/>
                    <a:p>
                      <a:pPr fontAlgn="t">
                        <a:buNone/>
                      </a:pPr>
                      <a:endParaRPr lang="bg-BG">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21269"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22530824"/>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Калибър (mm)</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21269"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12,7</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21269"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133909818"/>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Маса (</a:t>
                      </a:r>
                      <a:r>
                        <a:rPr lang="en-US" sz="2400" b="0" i="0" u="none" strike="noStrike" dirty="0">
                          <a:solidFill>
                            <a:srgbClr val="000000"/>
                          </a:solidFill>
                          <a:effectLst/>
                          <a:latin typeface="Times New Roman" panose="02020603050405020304" pitchFamily="18" charset="0"/>
                        </a:rPr>
                        <a:t>kg</a:t>
                      </a:r>
                      <a:r>
                        <a:rPr lang="bg-BG" sz="2400" b="0" i="0" u="none" strike="noStrike" dirty="0">
                          <a:solidFill>
                            <a:srgbClr val="000000"/>
                          </a:solidFill>
                          <a:effectLst/>
                          <a:latin typeface="Times New Roman" panose="02020603050405020304" pitchFamily="18" charset="0"/>
                        </a:rPr>
                        <a:t>)</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25</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10776881"/>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Маса на кутията със снаредена лента с 50 патрона</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11,1</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950720290"/>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Маса на снаредена лента с 50 патрона</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7,7</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87243339"/>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Дължина (mm)</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1560</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125442823"/>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Мерна далекобойност (m)</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2000</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883431880"/>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Темп на стрелбата (изстр./мин)</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700-800</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11108141"/>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Бойна скорострелност (изстр./мин)</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80-100</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531167182"/>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Начална скорост на куршума (m/s)</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845</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96265599"/>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Максимално разстояние на полета на куршума (m)</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6000</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35849679"/>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Маса на патрона (g)</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123-137</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22027041"/>
                  </a:ext>
                </a:extLst>
              </a:tr>
              <a:tr h="452747">
                <a:tc>
                  <a:txBody>
                    <a:bodyPr/>
                    <a:lstStyle/>
                    <a:p>
                      <a:pPr algn="l" rtl="0" fontAlgn="base">
                        <a:lnSpc>
                          <a:spcPts val="1608"/>
                        </a:lnSpc>
                        <a:buNone/>
                      </a:pPr>
                      <a:endParaRPr lang="bg-BG" sz="2400" b="0" i="0" u="none" strike="noStrike" dirty="0">
                        <a:solidFill>
                          <a:srgbClr val="000000"/>
                        </a:solidFill>
                        <a:effectLst/>
                        <a:latin typeface="Times New Roman" panose="02020603050405020304" pitchFamily="18" charset="0"/>
                      </a:endParaRPr>
                    </a:p>
                    <a:p>
                      <a:pPr algn="l" rtl="0" fontAlgn="base">
                        <a:lnSpc>
                          <a:spcPts val="1608"/>
                        </a:lnSpc>
                        <a:buNone/>
                      </a:pPr>
                      <a:r>
                        <a:rPr lang="bg-BG" sz="2400" b="0" i="0" u="none" strike="noStrike" dirty="0">
                          <a:solidFill>
                            <a:srgbClr val="000000"/>
                          </a:solidFill>
                          <a:effectLst/>
                          <a:latin typeface="Times New Roman" panose="02020603050405020304" pitchFamily="18" charset="0"/>
                        </a:rPr>
                        <a:t>Маса на куршума (g)</a:t>
                      </a:r>
                      <a:endParaRPr lang="bg-BG"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tc>
                  <a:txBody>
                    <a:bodyPr/>
                    <a:lstStyle/>
                    <a:p>
                      <a:pPr algn="l" rtl="0" fontAlgn="base">
                        <a:lnSpc>
                          <a:spcPts val="1608"/>
                        </a:lnSpc>
                        <a:buNone/>
                      </a:pPr>
                      <a:endParaRPr lang="en-US" sz="2400" b="0" i="0" dirty="0">
                        <a:solidFill>
                          <a:srgbClr val="000000"/>
                        </a:solidFill>
                        <a:effectLst/>
                        <a:latin typeface="Times New Roman" panose="02020603050405020304" pitchFamily="18" charset="0"/>
                      </a:endParaRPr>
                    </a:p>
                    <a:p>
                      <a:pPr algn="l" rtl="0" fontAlgn="base">
                        <a:lnSpc>
                          <a:spcPts val="1608"/>
                        </a:lnSpc>
                        <a:buNone/>
                      </a:pPr>
                      <a:r>
                        <a:rPr lang="bg-BG" sz="2400" b="0" i="0" dirty="0">
                          <a:solidFill>
                            <a:srgbClr val="000000"/>
                          </a:solidFill>
                          <a:effectLst/>
                          <a:latin typeface="Times New Roman" panose="02020603050405020304" pitchFamily="18" charset="0"/>
                        </a:rPr>
                        <a:t>44,3-49,5</a:t>
                      </a:r>
                      <a:endParaRPr lang="en-US" b="0" i="0" dirty="0">
                        <a:solidFill>
                          <a:srgbClr val="000000"/>
                        </a:solidFill>
                        <a:effectLst/>
                      </a:endParaRPr>
                    </a:p>
                  </a:txBody>
                  <a:tcPr marL="51054" marR="51054" marT="25527" marB="25527">
                    <a:lnL w="7087" cap="flat" cmpd="sng" algn="ctr">
                      <a:solidFill>
                        <a:srgbClr val="FFFFFF"/>
                      </a:solidFill>
                      <a:prstDash val="solid"/>
                      <a:round/>
                      <a:headEnd type="none" w="med" len="med"/>
                      <a:tailEnd type="none" w="med" len="med"/>
                    </a:lnL>
                    <a:lnR w="7087" cap="flat" cmpd="sng" algn="ctr">
                      <a:solidFill>
                        <a:srgbClr val="FFFFFF"/>
                      </a:solidFill>
                      <a:prstDash val="solid"/>
                      <a:round/>
                      <a:headEnd type="none" w="med" len="med"/>
                      <a:tailEnd type="none" w="med" len="med"/>
                    </a:lnR>
                    <a:lnT w="7087" cap="flat" cmpd="sng" algn="ctr">
                      <a:solidFill>
                        <a:srgbClr val="FFFFFF"/>
                      </a:solidFill>
                      <a:prstDash val="solid"/>
                      <a:round/>
                      <a:headEnd type="none" w="med" len="med"/>
                      <a:tailEnd type="none" w="med" len="med"/>
                    </a:lnT>
                    <a:lnB w="708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20398066"/>
                  </a:ext>
                </a:extLst>
              </a:tr>
            </a:tbl>
          </a:graphicData>
        </a:graphic>
      </p:graphicFrame>
    </p:spTree>
    <p:extLst>
      <p:ext uri="{BB962C8B-B14F-4D97-AF65-F5344CB8AC3E}">
        <p14:creationId xmlns:p14="http://schemas.microsoft.com/office/powerpoint/2010/main" val="2465655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Картина 3" descr="Картина, която съдържа оръжие, далекобойно оръжие, огнестрелно оръжие, Цев&#10;&#10;Генерирано от ИИ съдържание може да е неправилно.">
            <a:extLst>
              <a:ext uri="{FF2B5EF4-FFF2-40B4-BE49-F238E27FC236}">
                <a16:creationId xmlns:a16="http://schemas.microsoft.com/office/drawing/2014/main" id="{0AEFAC66-0F8E-FEBE-3EB0-FFF5B116FCE1}"/>
              </a:ext>
            </a:extLst>
          </p:cNvPr>
          <p:cNvPicPr>
            <a:picLocks noChangeAspect="1"/>
          </p:cNvPicPr>
          <p:nvPr/>
        </p:nvPicPr>
        <p:blipFill>
          <a:blip r:embed="rId2"/>
          <a:srcRect l="2989" r="-272" b="977"/>
          <a:stretch>
            <a:fillRect/>
          </a:stretch>
        </p:blipFill>
        <p:spPr>
          <a:xfrm>
            <a:off x="6014301" y="3421697"/>
            <a:ext cx="6177700" cy="3178065"/>
          </a:xfrm>
          <a:prstGeom prst="rect">
            <a:avLst/>
          </a:prstGeom>
          <a:ln>
            <a:noFill/>
          </a:ln>
          <a:effectLst>
            <a:softEdge rad="112500"/>
          </a:effectLst>
        </p:spPr>
      </p:pic>
      <p:sp>
        <p:nvSpPr>
          <p:cNvPr id="2" name="Заглавие 1">
            <a:extLst>
              <a:ext uri="{FF2B5EF4-FFF2-40B4-BE49-F238E27FC236}">
                <a16:creationId xmlns:a16="http://schemas.microsoft.com/office/drawing/2014/main" id="{FC5B7184-C348-E825-980F-47FEA05DE837}"/>
              </a:ext>
            </a:extLst>
          </p:cNvPr>
          <p:cNvSpPr>
            <a:spLocks noGrp="1"/>
          </p:cNvSpPr>
          <p:nvPr>
            <p:ph type="title"/>
          </p:nvPr>
        </p:nvSpPr>
        <p:spPr>
          <a:xfrm>
            <a:off x="838200" y="-249024"/>
            <a:ext cx="10515600" cy="1325563"/>
          </a:xfrm>
        </p:spPr>
        <p:txBody>
          <a:bodyPr>
            <a:normAutofit/>
          </a:bodyPr>
          <a:lstStyle/>
          <a:p>
            <a:pPr algn="ctr"/>
            <a:r>
              <a:rPr lang="bg-BG" sz="2400" b="1" dirty="0">
                <a:latin typeface="Times New Roman"/>
                <a:ea typeface="Times New Roman"/>
                <a:cs typeface="Times New Roman"/>
              </a:rPr>
              <a:t>В) </a:t>
            </a:r>
            <a:r>
              <a:rPr lang="bg-BG" sz="2400" b="1" dirty="0" err="1">
                <a:latin typeface="Times New Roman"/>
                <a:ea typeface="Times New Roman"/>
                <a:cs typeface="Times New Roman"/>
              </a:rPr>
              <a:t>Голямокалибрена</a:t>
            </a:r>
            <a:r>
              <a:rPr lang="bg-BG" sz="2400" b="1" dirty="0">
                <a:latin typeface="Times New Roman"/>
                <a:ea typeface="Times New Roman"/>
                <a:cs typeface="Times New Roman"/>
              </a:rPr>
              <a:t> картечница </a:t>
            </a:r>
            <a:r>
              <a:rPr lang="bg-BG" sz="2400" b="1" dirty="0" err="1">
                <a:latin typeface="Times New Roman"/>
                <a:ea typeface="Times New Roman"/>
                <a:cs typeface="Times New Roman"/>
              </a:rPr>
              <a:t>М2</a:t>
            </a:r>
            <a:r>
              <a:rPr lang="bg-BG" sz="2400" b="1" dirty="0">
                <a:latin typeface="Times New Roman"/>
                <a:ea typeface="Times New Roman"/>
                <a:cs typeface="Times New Roman"/>
              </a:rPr>
              <a:t> „</a:t>
            </a:r>
            <a:r>
              <a:rPr lang="bg-BG" sz="2400" b="1" dirty="0" err="1">
                <a:latin typeface="Times New Roman"/>
                <a:ea typeface="Times New Roman"/>
                <a:cs typeface="Times New Roman"/>
              </a:rPr>
              <a:t>Браунинг</a:t>
            </a:r>
            <a:r>
              <a:rPr lang="bg-BG" sz="2400" b="1" dirty="0">
                <a:latin typeface="Times New Roman"/>
                <a:ea typeface="Times New Roman"/>
                <a:cs typeface="Times New Roman"/>
              </a:rPr>
              <a:t>“</a:t>
            </a:r>
            <a:endParaRPr lang="bg-BG" sz="2400" dirty="0"/>
          </a:p>
        </p:txBody>
      </p:sp>
      <p:sp>
        <p:nvSpPr>
          <p:cNvPr id="3" name="Контейнер за съдържание 2">
            <a:extLst>
              <a:ext uri="{FF2B5EF4-FFF2-40B4-BE49-F238E27FC236}">
                <a16:creationId xmlns:a16="http://schemas.microsoft.com/office/drawing/2014/main" id="{13CF0C16-566A-E402-AB50-71E0C3B61B57}"/>
              </a:ext>
            </a:extLst>
          </p:cNvPr>
          <p:cNvSpPr>
            <a:spLocks noGrp="1"/>
          </p:cNvSpPr>
          <p:nvPr>
            <p:ph idx="1"/>
          </p:nvPr>
        </p:nvSpPr>
        <p:spPr>
          <a:xfrm>
            <a:off x="462887" y="745177"/>
            <a:ext cx="11254853" cy="5898083"/>
          </a:xfrm>
        </p:spPr>
        <p:txBody>
          <a:bodyPr vert="horz" lIns="91440" tIns="45720" rIns="91440" bIns="45720" rtlCol="0" anchor="t">
            <a:normAutofit lnSpcReduction="10000"/>
          </a:bodyPr>
          <a:lstStyle/>
          <a:p>
            <a:pPr marL="0" indent="457200" algn="just">
              <a:buNone/>
            </a:pPr>
            <a:r>
              <a:rPr lang="bg-BG" sz="2400" dirty="0">
                <a:highlight>
                  <a:srgbClr val="FFFFFF"/>
                </a:highlight>
                <a:latin typeface="Times New Roman"/>
                <a:cs typeface="Times New Roman"/>
              </a:rPr>
              <a:t>12,7 </a:t>
            </a:r>
            <a:r>
              <a:rPr lang="en-US" sz="2400" dirty="0">
                <a:highlight>
                  <a:srgbClr val="FFFFFF"/>
                </a:highlight>
                <a:latin typeface="Times New Roman"/>
                <a:cs typeface="Times New Roman"/>
              </a:rPr>
              <a:t>mm </a:t>
            </a:r>
            <a:r>
              <a:rPr lang="bg-BG" sz="2400" dirty="0">
                <a:highlight>
                  <a:srgbClr val="FFFFFF"/>
                </a:highlight>
                <a:latin typeface="Times New Roman"/>
                <a:cs typeface="Times New Roman"/>
              </a:rPr>
              <a:t>голямокалибрена картечница М2 „Браунинг“ е предназначена за борба с лекобронирани цели и огневи средства, за унищожаване живата сила на противника и за поразяване на ниско летящи въздушни цели.</a:t>
            </a:r>
            <a:endParaRPr lang="bg-BG" sz="2400" dirty="0">
              <a:latin typeface="Times New Roman"/>
              <a:cs typeface="Times New Roman"/>
            </a:endParaRPr>
          </a:p>
          <a:p>
            <a:pPr marL="0" indent="457200" algn="just">
              <a:buNone/>
            </a:pPr>
            <a:r>
              <a:rPr lang="bg-BG" sz="2400" dirty="0">
                <a:highlight>
                  <a:srgbClr val="FFFFFF"/>
                </a:highlight>
                <a:latin typeface="Times New Roman"/>
                <a:cs typeface="Times New Roman"/>
              </a:rPr>
              <a:t>Картечницата използва патрон 12,7×99. Разработена е в два варианта: пехотен и като въоръжение на бойни машини.</a:t>
            </a:r>
            <a:endParaRPr lang="bg-BG" sz="2400" dirty="0"/>
          </a:p>
          <a:p>
            <a:pPr marL="0" indent="0" algn="just">
              <a:spcBef>
                <a:spcPts val="600"/>
              </a:spcBef>
              <a:spcAft>
                <a:spcPts val="600"/>
              </a:spcAft>
              <a:buNone/>
            </a:pPr>
            <a:r>
              <a:rPr lang="en-US" sz="2400" b="1" dirty="0">
                <a:highlight>
                  <a:srgbClr val="FFFFFF"/>
                </a:highlight>
                <a:latin typeface="Times New Roman"/>
                <a:cs typeface="Times New Roman"/>
              </a:rPr>
              <a:t>      </a:t>
            </a:r>
            <a:r>
              <a:rPr lang="bg-BG" sz="2400" b="1" dirty="0">
                <a:highlight>
                  <a:srgbClr val="FFFFFF"/>
                </a:highlight>
                <a:latin typeface="Times New Roman"/>
                <a:cs typeface="Times New Roman"/>
              </a:rPr>
              <a:t>Тактико-технически характеристики:</a:t>
            </a:r>
          </a:p>
          <a:p>
            <a:pPr marL="342900" indent="-342900" algn="just">
              <a:spcBef>
                <a:spcPct val="0"/>
              </a:spcBef>
              <a:buFont typeface="Calibri" panose="020B0604020202020204" pitchFamily="34" charset="0"/>
              <a:buChar char="-"/>
            </a:pPr>
            <a:r>
              <a:rPr lang="bg-BG" sz="2400" dirty="0">
                <a:highlight>
                  <a:srgbClr val="FFFFFF"/>
                </a:highlight>
                <a:latin typeface="Times New Roman"/>
                <a:cs typeface="Times New Roman"/>
              </a:rPr>
              <a:t>калибър -12,7 mm;</a:t>
            </a:r>
            <a:endParaRPr lang="en-US" sz="2400" dirty="0">
              <a:highlight>
                <a:srgbClr val="FFFFFF"/>
              </a:highlight>
              <a:latin typeface="Times New Roman"/>
              <a:cs typeface="Times New Roman"/>
            </a:endParaRPr>
          </a:p>
          <a:p>
            <a:pPr marL="342900" indent="-342900" algn="just">
              <a:spcBef>
                <a:spcPct val="0"/>
              </a:spcBef>
              <a:buFont typeface="Calibri" panose="020B0604020202020204" pitchFamily="34" charset="0"/>
              <a:buChar char="-"/>
            </a:pPr>
            <a:r>
              <a:rPr lang="bg-BG" sz="2400" dirty="0">
                <a:highlight>
                  <a:srgbClr val="FFFFFF"/>
                </a:highlight>
                <a:latin typeface="Times New Roman"/>
                <a:cs typeface="Times New Roman"/>
              </a:rPr>
              <a:t>използван боеприпас - 12,7 × 99 NATO (.50 BMG);</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маса - 38,15 kg; </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маса на цевта с цевната кутия - 13 kg;</a:t>
            </a:r>
            <a:endParaRPr lang="en-US" sz="2400" dirty="0">
              <a:highlight>
                <a:srgbClr val="FFFFFF"/>
              </a:highlight>
              <a:latin typeface="Times New Roman"/>
              <a:cs typeface="Times New Roman"/>
            </a:endParaRPr>
          </a:p>
          <a:p>
            <a:pPr marL="342900" indent="-342900">
              <a:spcBef>
                <a:spcPts val="0"/>
              </a:spcBef>
              <a:buFont typeface="Calibri" panose="020B0604020202020204" pitchFamily="34" charset="0"/>
              <a:buChar char="-"/>
            </a:pPr>
            <a:r>
              <a:rPr lang="bg-BG" sz="2400" dirty="0">
                <a:highlight>
                  <a:srgbClr val="FFFFFF"/>
                </a:highlight>
                <a:latin typeface="Times New Roman"/>
                <a:cs typeface="Times New Roman"/>
              </a:rPr>
              <a:t>маса на триногата с механизма за насочване - 20 kg;</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обща дължина 1656 mm; </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дължина на цевта - 1143 mm; </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широчина - 230 mm; </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височина 193 mm; </a:t>
            </a:r>
            <a:endParaRPr lang="en-US" sz="2400" dirty="0">
              <a:highlight>
                <a:srgbClr val="FFFFFF"/>
              </a:highlight>
              <a:latin typeface="Times New Roman"/>
              <a:cs typeface="Times New Roman"/>
            </a:endParaRPr>
          </a:p>
          <a:p>
            <a:pPr marL="342900" indent="-342900">
              <a:spcBef>
                <a:spcPts val="0"/>
              </a:spcBef>
              <a:buFont typeface="Calibri" panose="020B0604020202020204" pitchFamily="34" charset="0"/>
              <a:buChar char="-"/>
            </a:pPr>
            <a:r>
              <a:rPr lang="bg-BG" sz="2400" dirty="0">
                <a:highlight>
                  <a:srgbClr val="FFFFFF"/>
                </a:highlight>
                <a:latin typeface="Times New Roman"/>
                <a:cs typeface="Times New Roman"/>
              </a:rPr>
              <a:t>начална скорост на куршума - 930 m/s; </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темп на стрелбата – 450 ÷ 600 изстр./мин.;</a:t>
            </a:r>
            <a:endParaRPr lang="en-US" sz="2400" dirty="0">
              <a:highlight>
                <a:srgbClr val="FFFFFF"/>
              </a:highlight>
              <a:latin typeface="Times New Roman"/>
              <a:cs typeface="Times New Roman"/>
            </a:endParaRPr>
          </a:p>
          <a:p>
            <a:pPr marL="0" indent="0">
              <a:spcBef>
                <a:spcPts val="0"/>
              </a:spcBef>
              <a:buNone/>
            </a:pPr>
            <a:r>
              <a:rPr lang="bg-BG" sz="2400" dirty="0">
                <a:highlight>
                  <a:srgbClr val="FFFFFF"/>
                </a:highlight>
                <a:latin typeface="Times New Roman"/>
                <a:cs typeface="Times New Roman"/>
              </a:rPr>
              <a:t>-  максимално разстояние на  ефективния огън - 1850 m.</a:t>
            </a:r>
            <a:endParaRPr lang="bg-BG" sz="2400" dirty="0"/>
          </a:p>
          <a:p>
            <a:pPr>
              <a:buFont typeface="Calibri" panose="020B0604020202020204" pitchFamily="34" charset="0"/>
              <a:buChar char="-"/>
            </a:pPr>
            <a:endParaRPr lang="bg-BG" sz="2400" dirty="0"/>
          </a:p>
        </p:txBody>
      </p:sp>
    </p:spTree>
    <p:extLst>
      <p:ext uri="{BB962C8B-B14F-4D97-AF65-F5344CB8AC3E}">
        <p14:creationId xmlns:p14="http://schemas.microsoft.com/office/powerpoint/2010/main" val="274558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E4F9-A000-FE9E-8B0F-E253A7BD6017}"/>
              </a:ext>
            </a:extLst>
          </p:cNvPr>
          <p:cNvSpPr>
            <a:spLocks noGrp="1"/>
          </p:cNvSpPr>
          <p:nvPr>
            <p:ph type="title"/>
          </p:nvPr>
        </p:nvSpPr>
        <p:spPr/>
        <p:txBody>
          <a:bodyPr/>
          <a:lstStyle/>
          <a:p>
            <a:pPr algn="ctr"/>
            <a:r>
              <a:rPr lang="en-US" sz="2400" b="1" dirty="0">
                <a:latin typeface="Times New Roman"/>
                <a:cs typeface="Times New Roman"/>
              </a:rPr>
              <a:t>1.5. </a:t>
            </a:r>
            <a:r>
              <a:rPr lang="en-US" sz="2400" b="1" dirty="0" err="1">
                <a:latin typeface="Times New Roman"/>
                <a:cs typeface="Times New Roman"/>
              </a:rPr>
              <a:t>Противотанкови</a:t>
            </a:r>
            <a:r>
              <a:rPr lang="en-US" sz="2400" b="1" dirty="0">
                <a:latin typeface="Times New Roman"/>
                <a:cs typeface="Times New Roman"/>
              </a:rPr>
              <a:t> </a:t>
            </a:r>
            <a:r>
              <a:rPr lang="en-US" sz="2400" b="1" dirty="0" err="1">
                <a:latin typeface="Times New Roman"/>
                <a:cs typeface="Times New Roman"/>
              </a:rPr>
              <a:t>гранатохвъргачки</a:t>
            </a:r>
            <a:r>
              <a:rPr lang="en-US" sz="2400" b="1" dirty="0">
                <a:latin typeface="Times New Roman"/>
                <a:cs typeface="Times New Roman"/>
              </a:rPr>
              <a:t> </a:t>
            </a:r>
            <a:r>
              <a:rPr lang="en-US" sz="2400" b="1" dirty="0" err="1">
                <a:latin typeface="Times New Roman"/>
                <a:cs typeface="Times New Roman"/>
              </a:rPr>
              <a:t>на</a:t>
            </a:r>
            <a:r>
              <a:rPr lang="en-US" sz="2400" b="1" dirty="0">
                <a:latin typeface="Times New Roman"/>
                <a:cs typeface="Times New Roman"/>
              </a:rPr>
              <a:t> </a:t>
            </a:r>
            <a:r>
              <a:rPr lang="en-US" sz="2400" b="1" dirty="0" err="1">
                <a:latin typeface="Times New Roman"/>
                <a:cs typeface="Times New Roman"/>
              </a:rPr>
              <a:t>въоръжение</a:t>
            </a:r>
            <a:r>
              <a:rPr lang="en-US" sz="2400" b="1" dirty="0">
                <a:latin typeface="Times New Roman"/>
                <a:cs typeface="Times New Roman"/>
              </a:rPr>
              <a:t> в </a:t>
            </a:r>
            <a:r>
              <a:rPr lang="en-US" sz="2400" b="1" dirty="0" err="1">
                <a:latin typeface="Times New Roman"/>
                <a:cs typeface="Times New Roman"/>
              </a:rPr>
              <a:t>Българската</a:t>
            </a:r>
            <a:r>
              <a:rPr lang="en-US" sz="2400" b="1" dirty="0">
                <a:latin typeface="Times New Roman"/>
                <a:cs typeface="Times New Roman"/>
              </a:rPr>
              <a:t> </a:t>
            </a:r>
            <a:r>
              <a:rPr lang="en-US" sz="2400" b="1" dirty="0" err="1">
                <a:latin typeface="Times New Roman"/>
                <a:cs typeface="Times New Roman"/>
              </a:rPr>
              <a:t>армия</a:t>
            </a:r>
            <a:endParaRPr lang="en-US" sz="2400" dirty="0" err="1"/>
          </a:p>
          <a:p>
            <a:endParaRPr lang="en-US" dirty="0"/>
          </a:p>
        </p:txBody>
      </p:sp>
      <p:sp>
        <p:nvSpPr>
          <p:cNvPr id="3" name="Content Placeholder 2">
            <a:extLst>
              <a:ext uri="{FF2B5EF4-FFF2-40B4-BE49-F238E27FC236}">
                <a16:creationId xmlns:a16="http://schemas.microsoft.com/office/drawing/2014/main" id="{A7FD677D-17B6-F758-CF11-E861EA1E5429}"/>
              </a:ext>
            </a:extLst>
          </p:cNvPr>
          <p:cNvSpPr>
            <a:spLocks noGrp="1"/>
          </p:cNvSpPr>
          <p:nvPr>
            <p:ph idx="1"/>
          </p:nvPr>
        </p:nvSpPr>
        <p:spPr>
          <a:xfrm>
            <a:off x="605725" y="1027964"/>
            <a:ext cx="10959152" cy="4603474"/>
          </a:xfrm>
        </p:spPr>
        <p:txBody>
          <a:bodyPr vert="horz" lIns="91440" tIns="45720" rIns="91440" bIns="45720" rtlCol="0" anchor="t">
            <a:normAutofit/>
          </a:bodyPr>
          <a:lstStyle/>
          <a:p>
            <a:pPr marL="0" indent="457200" algn="just">
              <a:buNone/>
            </a:pPr>
            <a:r>
              <a:rPr lang="en-US" sz="2400" dirty="0" err="1">
                <a:latin typeface="Times New Roman"/>
                <a:cs typeface="Times New Roman"/>
              </a:rPr>
              <a:t>Гранатохвъргачката</a:t>
            </a:r>
            <a:r>
              <a:rPr lang="en-US" sz="2400" dirty="0">
                <a:latin typeface="Times New Roman"/>
                <a:cs typeface="Times New Roman"/>
              </a:rPr>
              <a:t> (</a:t>
            </a:r>
            <a:r>
              <a:rPr lang="en-US" sz="2400" dirty="0" err="1">
                <a:latin typeface="Times New Roman"/>
                <a:cs typeface="Times New Roman"/>
              </a:rPr>
              <a:t>гранатометът</a:t>
            </a:r>
            <a:r>
              <a:rPr lang="en-US" sz="2400" dirty="0">
                <a:latin typeface="Times New Roman"/>
                <a:cs typeface="Times New Roman"/>
              </a:rPr>
              <a:t>) е </a:t>
            </a:r>
            <a:r>
              <a:rPr lang="en-US" sz="2400" dirty="0" err="1">
                <a:latin typeface="Times New Roman"/>
                <a:cs typeface="Times New Roman"/>
              </a:rPr>
              <a:t>преносимо</a:t>
            </a:r>
            <a:r>
              <a:rPr lang="en-US" sz="2400" dirty="0">
                <a:latin typeface="Times New Roman"/>
                <a:cs typeface="Times New Roman"/>
              </a:rPr>
              <a:t> </a:t>
            </a:r>
            <a:r>
              <a:rPr lang="en-US" sz="2400" dirty="0" err="1">
                <a:latin typeface="Times New Roman"/>
                <a:cs typeface="Times New Roman"/>
              </a:rPr>
              <a:t>огнестрелно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предназначено</a:t>
            </a:r>
            <a:r>
              <a:rPr lang="en-US" sz="2400" dirty="0">
                <a:latin typeface="Times New Roman"/>
                <a:cs typeface="Times New Roman"/>
              </a:rPr>
              <a:t> </a:t>
            </a:r>
            <a:r>
              <a:rPr lang="en-US" sz="2400" dirty="0" err="1">
                <a:latin typeface="Times New Roman"/>
                <a:cs typeface="Times New Roman"/>
              </a:rPr>
              <a:t>за</a:t>
            </a:r>
            <a:r>
              <a:rPr lang="en-US" sz="2400" dirty="0">
                <a:latin typeface="Times New Roman"/>
                <a:cs typeface="Times New Roman"/>
              </a:rPr>
              <a:t> </a:t>
            </a:r>
            <a:r>
              <a:rPr lang="en-US" sz="2400" dirty="0" err="1">
                <a:latin typeface="Times New Roman"/>
                <a:cs typeface="Times New Roman"/>
              </a:rPr>
              <a:t>поразяване</a:t>
            </a:r>
            <a:r>
              <a:rPr lang="en-US" sz="2400" dirty="0">
                <a:latin typeface="Times New Roman"/>
                <a:cs typeface="Times New Roman"/>
              </a:rPr>
              <a:t> с </a:t>
            </a:r>
            <a:r>
              <a:rPr lang="en-US" sz="2400" dirty="0" err="1">
                <a:latin typeface="Times New Roman"/>
                <a:cs typeface="Times New Roman"/>
              </a:rPr>
              <a:t>гранати</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бронирани</a:t>
            </a:r>
            <a:r>
              <a:rPr lang="en-US" sz="2400" dirty="0">
                <a:latin typeface="Times New Roman"/>
                <a:cs typeface="Times New Roman"/>
              </a:rPr>
              <a:t> </a:t>
            </a:r>
            <a:r>
              <a:rPr lang="en-US" sz="2400" dirty="0" err="1">
                <a:latin typeface="Times New Roman"/>
                <a:cs typeface="Times New Roman"/>
              </a:rPr>
              <a:t>цели</a:t>
            </a:r>
            <a:r>
              <a:rPr lang="en-US" sz="2400" dirty="0">
                <a:latin typeface="Times New Roman"/>
                <a:cs typeface="Times New Roman"/>
              </a:rPr>
              <a:t>, </a:t>
            </a:r>
            <a:r>
              <a:rPr lang="en-US" sz="2400" dirty="0" err="1">
                <a:latin typeface="Times New Roman"/>
                <a:cs typeface="Times New Roman"/>
              </a:rPr>
              <a:t>военна</a:t>
            </a:r>
            <a:r>
              <a:rPr lang="en-US" sz="2400" dirty="0">
                <a:latin typeface="Times New Roman"/>
                <a:cs typeface="Times New Roman"/>
              </a:rPr>
              <a:t> </a:t>
            </a:r>
            <a:r>
              <a:rPr lang="en-US" sz="2400" dirty="0" err="1">
                <a:latin typeface="Times New Roman"/>
                <a:cs typeface="Times New Roman"/>
              </a:rPr>
              <a:t>техника</a:t>
            </a:r>
            <a:r>
              <a:rPr lang="en-US" sz="2400" dirty="0">
                <a:latin typeface="Times New Roman"/>
                <a:cs typeface="Times New Roman"/>
              </a:rPr>
              <a:t> и </a:t>
            </a:r>
            <a:r>
              <a:rPr lang="en-US" sz="2400" dirty="0" err="1">
                <a:latin typeface="Times New Roman"/>
                <a:cs typeface="Times New Roman"/>
              </a:rPr>
              <a:t>жива</a:t>
            </a:r>
            <a:r>
              <a:rPr lang="en-US" sz="2400" dirty="0">
                <a:latin typeface="Times New Roman"/>
                <a:cs typeface="Times New Roman"/>
              </a:rPr>
              <a:t> </a:t>
            </a:r>
            <a:r>
              <a:rPr lang="en-US" sz="2400" dirty="0" err="1">
                <a:latin typeface="Times New Roman"/>
                <a:cs typeface="Times New Roman"/>
              </a:rPr>
              <a:t>сила</a:t>
            </a:r>
            <a:r>
              <a:rPr lang="en-US" sz="2400" dirty="0">
                <a:latin typeface="Times New Roman"/>
                <a:cs typeface="Times New Roman"/>
              </a:rPr>
              <a:t>, </a:t>
            </a:r>
            <a:r>
              <a:rPr lang="en-US" sz="2400" dirty="0" err="1">
                <a:latin typeface="Times New Roman"/>
                <a:cs typeface="Times New Roman"/>
              </a:rPr>
              <a:t>намираща</a:t>
            </a:r>
            <a:r>
              <a:rPr lang="en-US" sz="2400" dirty="0">
                <a:latin typeface="Times New Roman"/>
                <a:cs typeface="Times New Roman"/>
              </a:rPr>
              <a:t> </a:t>
            </a:r>
            <a:r>
              <a:rPr lang="en-US" sz="2400" dirty="0" err="1">
                <a:latin typeface="Times New Roman"/>
                <a:cs typeface="Times New Roman"/>
              </a:rPr>
              <a:t>се</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открито</a:t>
            </a:r>
            <a:r>
              <a:rPr lang="en-US" sz="2400" dirty="0">
                <a:latin typeface="Times New Roman"/>
                <a:cs typeface="Times New Roman"/>
              </a:rPr>
              <a:t> </a:t>
            </a:r>
            <a:r>
              <a:rPr lang="en-US" sz="2400" dirty="0" err="1">
                <a:latin typeface="Times New Roman"/>
                <a:cs typeface="Times New Roman"/>
              </a:rPr>
              <a:t>или</a:t>
            </a:r>
            <a:r>
              <a:rPr lang="en-US" sz="2400" dirty="0">
                <a:latin typeface="Times New Roman"/>
                <a:cs typeface="Times New Roman"/>
              </a:rPr>
              <a:t> в </a:t>
            </a:r>
            <a:r>
              <a:rPr lang="en-US" sz="2400" dirty="0" err="1">
                <a:latin typeface="Times New Roman"/>
                <a:cs typeface="Times New Roman"/>
              </a:rPr>
              <a:t>укрития</a:t>
            </a:r>
            <a:r>
              <a:rPr lang="en-US" sz="2400" dirty="0">
                <a:latin typeface="Times New Roman"/>
                <a:cs typeface="Times New Roman"/>
              </a:rPr>
              <a:t> </a:t>
            </a:r>
            <a:r>
              <a:rPr lang="en-US" sz="2400" dirty="0" err="1">
                <a:latin typeface="Times New Roman"/>
                <a:cs typeface="Times New Roman"/>
              </a:rPr>
              <a:t>от</a:t>
            </a:r>
            <a:r>
              <a:rPr lang="en-US" sz="2400" dirty="0">
                <a:latin typeface="Times New Roman"/>
                <a:cs typeface="Times New Roman"/>
              </a:rPr>
              <a:t> </a:t>
            </a:r>
            <a:r>
              <a:rPr lang="en-US" sz="2400" dirty="0" err="1">
                <a:latin typeface="Times New Roman"/>
                <a:cs typeface="Times New Roman"/>
              </a:rPr>
              <a:t>полеви</a:t>
            </a:r>
            <a:r>
              <a:rPr lang="en-US" sz="2400" dirty="0">
                <a:latin typeface="Times New Roman"/>
                <a:cs typeface="Times New Roman"/>
              </a:rPr>
              <a:t> </a:t>
            </a:r>
            <a:r>
              <a:rPr lang="en-US" sz="2400" dirty="0" err="1">
                <a:latin typeface="Times New Roman"/>
                <a:cs typeface="Times New Roman"/>
              </a:rPr>
              <a:t>тип</a:t>
            </a:r>
            <a:r>
              <a:rPr lang="en-US" sz="2400" dirty="0">
                <a:latin typeface="Times New Roman"/>
                <a:cs typeface="Times New Roman"/>
              </a:rPr>
              <a:t> </a:t>
            </a:r>
            <a:r>
              <a:rPr lang="en-US" sz="2400" dirty="0" err="1">
                <a:latin typeface="Times New Roman"/>
                <a:cs typeface="Times New Roman"/>
              </a:rPr>
              <a:t>или</a:t>
            </a:r>
            <a:r>
              <a:rPr lang="en-US" sz="2400" dirty="0">
                <a:latin typeface="Times New Roman"/>
                <a:cs typeface="Times New Roman"/>
              </a:rPr>
              <a:t> в </a:t>
            </a:r>
            <a:r>
              <a:rPr lang="en-US" sz="2400" dirty="0" err="1">
                <a:latin typeface="Times New Roman"/>
                <a:cs typeface="Times New Roman"/>
              </a:rPr>
              <a:t>съоръжения</a:t>
            </a:r>
            <a:r>
              <a:rPr lang="en-US" sz="2400" dirty="0">
                <a:latin typeface="Times New Roman"/>
                <a:cs typeface="Times New Roman"/>
              </a:rPr>
              <a:t> </a:t>
            </a:r>
            <a:r>
              <a:rPr lang="en-US" sz="2400" dirty="0" err="1">
                <a:latin typeface="Times New Roman"/>
                <a:cs typeface="Times New Roman"/>
              </a:rPr>
              <a:t>от</a:t>
            </a:r>
            <a:r>
              <a:rPr lang="en-US" sz="2400" dirty="0">
                <a:latin typeface="Times New Roman"/>
                <a:cs typeface="Times New Roman"/>
              </a:rPr>
              <a:t> </a:t>
            </a:r>
            <a:r>
              <a:rPr lang="en-US" sz="2400" dirty="0" err="1">
                <a:latin typeface="Times New Roman"/>
                <a:cs typeface="Times New Roman"/>
              </a:rPr>
              <a:t>градски</a:t>
            </a:r>
            <a:r>
              <a:rPr lang="en-US" sz="2400" dirty="0">
                <a:latin typeface="Times New Roman"/>
                <a:cs typeface="Times New Roman"/>
              </a:rPr>
              <a:t> </a:t>
            </a:r>
            <a:r>
              <a:rPr lang="en-US" sz="2400" dirty="0" err="1">
                <a:latin typeface="Times New Roman"/>
                <a:cs typeface="Times New Roman"/>
              </a:rPr>
              <a:t>тип</a:t>
            </a:r>
            <a:r>
              <a:rPr lang="en-US" sz="2400" dirty="0">
                <a:latin typeface="Times New Roman"/>
                <a:cs typeface="Times New Roman"/>
              </a:rPr>
              <a:t>. </a:t>
            </a:r>
            <a:r>
              <a:rPr lang="en-US" sz="2400" dirty="0" err="1">
                <a:latin typeface="Times New Roman"/>
                <a:cs typeface="Times New Roman"/>
              </a:rPr>
              <a:t>Разстоянието</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ефективния</a:t>
            </a:r>
            <a:r>
              <a:rPr lang="en-US" sz="2400" dirty="0">
                <a:latin typeface="Times New Roman"/>
                <a:cs typeface="Times New Roman"/>
              </a:rPr>
              <a:t> </a:t>
            </a:r>
            <a:r>
              <a:rPr lang="en-US" sz="2400" dirty="0" err="1">
                <a:latin typeface="Times New Roman"/>
                <a:cs typeface="Times New Roman"/>
              </a:rPr>
              <a:t>огън</a:t>
            </a:r>
            <a:r>
              <a:rPr lang="en-US" sz="2400" dirty="0">
                <a:latin typeface="Times New Roman"/>
                <a:cs typeface="Times New Roman"/>
              </a:rPr>
              <a:t> е </a:t>
            </a:r>
            <a:r>
              <a:rPr lang="en-US" sz="2400" dirty="0" err="1">
                <a:latin typeface="Times New Roman"/>
                <a:cs typeface="Times New Roman"/>
              </a:rPr>
              <a:t>до</a:t>
            </a:r>
            <a:r>
              <a:rPr lang="en-US" sz="2400" dirty="0">
                <a:latin typeface="Times New Roman"/>
                <a:cs typeface="Times New Roman"/>
              </a:rPr>
              <a:t> 400 m.</a:t>
            </a:r>
            <a:endParaRPr lang="en-US" sz="2400" dirty="0"/>
          </a:p>
          <a:p>
            <a:pPr marL="0" indent="457200" algn="ctr">
              <a:buNone/>
            </a:pPr>
            <a:r>
              <a:rPr lang="bg-BG" sz="2400" b="1" dirty="0">
                <a:latin typeface="Times New Roman"/>
                <a:cs typeface="Times New Roman"/>
              </a:rPr>
              <a:t>А) Ръчна противотанкова гранатохвъргачка РПГ-7</a:t>
            </a:r>
          </a:p>
          <a:p>
            <a:pPr marL="0" indent="457200" algn="just">
              <a:buNone/>
            </a:pPr>
            <a:r>
              <a:rPr lang="bg-BG" sz="2400" dirty="0">
                <a:latin typeface="Times New Roman"/>
                <a:cs typeface="Times New Roman"/>
              </a:rPr>
              <a:t>Ръчната противотанкова гранатохвъргачка</a:t>
            </a:r>
            <a:r>
              <a:rPr lang="en-US" sz="2400" dirty="0">
                <a:latin typeface="Times New Roman"/>
                <a:cs typeface="Times New Roman"/>
              </a:rPr>
              <a:t> </a:t>
            </a:r>
            <a:r>
              <a:rPr lang="bg-BG" sz="2400" dirty="0">
                <a:latin typeface="Times New Roman"/>
                <a:cs typeface="Times New Roman"/>
              </a:rPr>
              <a:t>РПГ-7</a:t>
            </a:r>
            <a:r>
              <a:rPr lang="en-US" sz="2400" dirty="0">
                <a:latin typeface="Times New Roman"/>
                <a:cs typeface="Times New Roman"/>
              </a:rPr>
              <a:t> </a:t>
            </a:r>
            <a:r>
              <a:rPr lang="bg-BG" sz="2400" dirty="0">
                <a:latin typeface="Times New Roman"/>
                <a:cs typeface="Times New Roman"/>
              </a:rPr>
              <a:t>служи за поразяване на бронираните средства на противника (танкове, самоходни артилерийски установки и бронирани бойни машини). Освен това РПГ-7 може да се използва за унищожаване на живата сила на противника, намираща се в укрития от полеви тип и в съоръжения от градски тип.</a:t>
            </a:r>
          </a:p>
          <a:p>
            <a:pPr marL="0" indent="457200" algn="just">
              <a:buNone/>
            </a:pPr>
            <a:endParaRPr lang="bg-BG" sz="2200" dirty="0">
              <a:latin typeface="Times New Roman"/>
              <a:cs typeface="Times New Roman"/>
            </a:endParaRPr>
          </a:p>
        </p:txBody>
      </p:sp>
      <p:pic>
        <p:nvPicPr>
          <p:cNvPr id="5" name="Картина 4" descr="Картина, която съдържа оръжие, далекобойно оръжие, пушка, огнестрелно оръжие&#10;&#10;Генерирано от ИИ съдържание може да е неправилно.">
            <a:extLst>
              <a:ext uri="{FF2B5EF4-FFF2-40B4-BE49-F238E27FC236}">
                <a16:creationId xmlns:a16="http://schemas.microsoft.com/office/drawing/2014/main" id="{F30A1ED7-1D78-3398-9911-93210E546016}"/>
              </a:ext>
            </a:extLst>
          </p:cNvPr>
          <p:cNvPicPr>
            <a:picLocks noChangeAspect="1"/>
          </p:cNvPicPr>
          <p:nvPr/>
        </p:nvPicPr>
        <p:blipFill>
          <a:blip r:embed="rId2"/>
          <a:stretch>
            <a:fillRect/>
          </a:stretch>
        </p:blipFill>
        <p:spPr>
          <a:xfrm>
            <a:off x="471341" y="4638422"/>
            <a:ext cx="5986506" cy="2219578"/>
          </a:xfrm>
          <a:prstGeom prst="rect">
            <a:avLst/>
          </a:prstGeom>
          <a:ln>
            <a:noFill/>
          </a:ln>
          <a:effectLst>
            <a:softEdge rad="112500"/>
          </a:effectLst>
        </p:spPr>
      </p:pic>
      <p:pic>
        <p:nvPicPr>
          <p:cNvPr id="7" name="Картина 6">
            <a:extLst>
              <a:ext uri="{FF2B5EF4-FFF2-40B4-BE49-F238E27FC236}">
                <a16:creationId xmlns:a16="http://schemas.microsoft.com/office/drawing/2014/main" id="{5C64F7F8-D509-05C6-DC9E-70E407D06504}"/>
              </a:ext>
            </a:extLst>
          </p:cNvPr>
          <p:cNvPicPr>
            <a:picLocks noChangeAspect="1"/>
          </p:cNvPicPr>
          <p:nvPr/>
        </p:nvPicPr>
        <p:blipFill>
          <a:blip r:embed="rId3"/>
          <a:stretch>
            <a:fillRect/>
          </a:stretch>
        </p:blipFill>
        <p:spPr>
          <a:xfrm>
            <a:off x="6186052" y="5637052"/>
            <a:ext cx="5419725" cy="657225"/>
          </a:xfrm>
          <a:prstGeom prst="rect">
            <a:avLst/>
          </a:prstGeom>
          <a:ln>
            <a:noFill/>
          </a:ln>
          <a:effectLst>
            <a:softEdge rad="112500"/>
          </a:effectLst>
        </p:spPr>
      </p:pic>
      <p:sp>
        <p:nvSpPr>
          <p:cNvPr id="6" name="TextBox 5">
            <a:extLst>
              <a:ext uri="{FF2B5EF4-FFF2-40B4-BE49-F238E27FC236}">
                <a16:creationId xmlns:a16="http://schemas.microsoft.com/office/drawing/2014/main" id="{86C40CEB-FE9D-B489-2D12-9FA51E7DFB31}"/>
              </a:ext>
            </a:extLst>
          </p:cNvPr>
          <p:cNvSpPr txBox="1"/>
          <p:nvPr/>
        </p:nvSpPr>
        <p:spPr>
          <a:xfrm>
            <a:off x="7483152" y="6294277"/>
            <a:ext cx="3422944" cy="400110"/>
          </a:xfrm>
          <a:prstGeom prst="rect">
            <a:avLst/>
          </a:prstGeom>
          <a:noFill/>
        </p:spPr>
        <p:txBody>
          <a:bodyPr wrap="square">
            <a:spAutoFit/>
          </a:bodyPr>
          <a:lstStyle/>
          <a:p>
            <a:r>
              <a:rPr lang="bg-BG" sz="2000" b="1" i="1" dirty="0">
                <a:effectLst/>
                <a:latin typeface="Times New Roman" panose="02020603050405020304" pitchFamily="18" charset="0"/>
                <a:ea typeface="Times New Roman" panose="02020603050405020304" pitchFamily="18" charset="0"/>
              </a:rPr>
              <a:t>Разрез на изстрел ПГ-7В</a:t>
            </a:r>
            <a:r>
              <a:rPr lang="en-US" sz="2000" b="1" i="1" dirty="0">
                <a:effectLst/>
                <a:latin typeface="Times New Roman" panose="02020603050405020304" pitchFamily="18" charset="0"/>
                <a:ea typeface="Times New Roman" panose="02020603050405020304" pitchFamily="18" charset="0"/>
              </a:rPr>
              <a:t>.</a:t>
            </a:r>
            <a:endParaRPr lang="en-US" sz="2000" b="1" i="1" dirty="0"/>
          </a:p>
        </p:txBody>
      </p:sp>
    </p:spTree>
    <p:extLst>
      <p:ext uri="{BB962C8B-B14F-4D97-AF65-F5344CB8AC3E}">
        <p14:creationId xmlns:p14="http://schemas.microsoft.com/office/powerpoint/2010/main" val="3600134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6BF75551-D427-845F-ED3B-FCEA545A18FE}"/>
              </a:ext>
            </a:extLst>
          </p:cNvPr>
          <p:cNvSpPr>
            <a:spLocks noGrp="1"/>
          </p:cNvSpPr>
          <p:nvPr>
            <p:ph type="title"/>
          </p:nvPr>
        </p:nvSpPr>
        <p:spPr/>
        <p:txBody>
          <a:bodyPr/>
          <a:lstStyle/>
          <a:p>
            <a:pPr algn="just"/>
            <a:endParaRPr lang="bg-BG" sz="2400" b="1" dirty="0">
              <a:latin typeface="Times New Roman"/>
              <a:cs typeface="Times New Roman"/>
            </a:endParaRPr>
          </a:p>
          <a:p>
            <a:endParaRPr lang="bg-BG" dirty="0"/>
          </a:p>
        </p:txBody>
      </p:sp>
      <p:sp>
        <p:nvSpPr>
          <p:cNvPr id="3" name="Контейнер за съдържание 2">
            <a:extLst>
              <a:ext uri="{FF2B5EF4-FFF2-40B4-BE49-F238E27FC236}">
                <a16:creationId xmlns:a16="http://schemas.microsoft.com/office/drawing/2014/main" id="{C5C42D36-C696-8F05-72D2-EEDADC0A495F}"/>
              </a:ext>
            </a:extLst>
          </p:cNvPr>
          <p:cNvSpPr>
            <a:spLocks noGrp="1"/>
          </p:cNvSpPr>
          <p:nvPr>
            <p:ph idx="1"/>
          </p:nvPr>
        </p:nvSpPr>
        <p:spPr>
          <a:xfrm>
            <a:off x="276584" y="-276419"/>
            <a:ext cx="11654975" cy="7133962"/>
          </a:xfrm>
        </p:spPr>
        <p:txBody>
          <a:bodyPr vert="horz" lIns="91440" tIns="45720" rIns="91440" bIns="45720" rtlCol="0" anchor="t">
            <a:normAutofit lnSpcReduction="10000"/>
          </a:bodyPr>
          <a:lstStyle/>
          <a:p>
            <a:pPr marL="0" indent="457200" algn="just">
              <a:buNone/>
            </a:pPr>
            <a:endParaRPr lang="bg-BG" sz="2400" dirty="0">
              <a:latin typeface="Times New Roman"/>
              <a:cs typeface="Times New Roman"/>
            </a:endParaRPr>
          </a:p>
          <a:p>
            <a:pPr marL="0" indent="457200" algn="just">
              <a:buNone/>
            </a:pPr>
            <a:r>
              <a:rPr lang="bg-BG" sz="2400" dirty="0">
                <a:latin typeface="Times New Roman"/>
                <a:cs typeface="Times New Roman"/>
              </a:rPr>
              <a:t>За стрелба с гранатохвъргачката се използват надкалибрени противотанкови гранати с кумулативно действие. Гранатата има бронепробиваемост, която дава възможност да се води ефективна борба с всички видове съвременни танкове и самоходни артилерийски установки.</a:t>
            </a:r>
            <a:endParaRPr lang="bg-BG" sz="2400" dirty="0"/>
          </a:p>
          <a:p>
            <a:pPr marL="0" indent="457200" algn="ctr">
              <a:spcBef>
                <a:spcPts val="0"/>
              </a:spcBef>
              <a:buNone/>
            </a:pPr>
            <a:r>
              <a:rPr lang="bg-BG" sz="2400" b="1" dirty="0">
                <a:latin typeface="Times New Roman"/>
                <a:cs typeface="Times New Roman"/>
              </a:rPr>
              <a:t>Тактико-технически характеристики:</a:t>
            </a:r>
          </a:p>
          <a:p>
            <a:pPr marL="914400" indent="0">
              <a:buFont typeface="Calibri,Sans-Serif"/>
              <a:buChar char="-"/>
            </a:pPr>
            <a:r>
              <a:rPr lang="bg-BG" sz="2400" dirty="0">
                <a:latin typeface="Times New Roman"/>
                <a:cs typeface="Times New Roman"/>
              </a:rPr>
              <a:t> калибър ............................................................................................ 40 mm;</a:t>
            </a:r>
          </a:p>
          <a:p>
            <a:pPr marL="914400" indent="0">
              <a:buFont typeface="Calibri,Sans-Serif"/>
              <a:buChar char="-"/>
            </a:pPr>
            <a:r>
              <a:rPr lang="bg-BG" sz="2400" dirty="0">
                <a:latin typeface="Times New Roman"/>
                <a:cs typeface="Times New Roman"/>
              </a:rPr>
              <a:t> калибър на гранатата ПГ-7В .......................................................... 85 mm;</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маса  с оптическия мерник ............................................................. 6,3 </a:t>
            </a:r>
            <a:r>
              <a:rPr lang="bg-BG" sz="2400" dirty="0" err="1">
                <a:latin typeface="Times New Roman"/>
                <a:cs typeface="Times New Roman"/>
              </a:rPr>
              <a:t>kg</a:t>
            </a:r>
            <a:r>
              <a:rPr lang="bg-BG" sz="2400" dirty="0">
                <a:latin typeface="Times New Roman"/>
                <a:cs typeface="Times New Roman"/>
              </a:rPr>
              <a:t>;</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маса на РПГ-7Д с оптическия мерник .......................................... 6,7 </a:t>
            </a:r>
            <a:r>
              <a:rPr lang="bg-BG" sz="2400" dirty="0" err="1">
                <a:latin typeface="Times New Roman"/>
                <a:cs typeface="Times New Roman"/>
              </a:rPr>
              <a:t>kg</a:t>
            </a:r>
            <a:r>
              <a:rPr lang="bg-BG" sz="2400" dirty="0">
                <a:latin typeface="Times New Roman"/>
                <a:cs typeface="Times New Roman"/>
              </a:rPr>
              <a:t>;</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разстояние на правия изстрел при цел с височина 2 </a:t>
            </a:r>
            <a:r>
              <a:rPr lang="en-US" sz="2400" dirty="0">
                <a:latin typeface="Times New Roman"/>
                <a:cs typeface="Times New Roman"/>
              </a:rPr>
              <a:t>m</a:t>
            </a:r>
            <a:r>
              <a:rPr lang="bg-BG" sz="2400" dirty="0">
                <a:latin typeface="Times New Roman"/>
                <a:cs typeface="Times New Roman"/>
              </a:rPr>
              <a:t> ............... 330 </a:t>
            </a:r>
            <a:r>
              <a:rPr lang="en-US" sz="2400" dirty="0">
                <a:latin typeface="Times New Roman"/>
                <a:cs typeface="Times New Roman"/>
              </a:rPr>
              <a:t>m</a:t>
            </a:r>
            <a:r>
              <a:rPr lang="bg-BG" sz="2400" dirty="0">
                <a:latin typeface="Times New Roman"/>
                <a:cs typeface="Times New Roman"/>
              </a:rPr>
              <a:t>;</a:t>
            </a:r>
          </a:p>
          <a:p>
            <a:pPr marL="914400" indent="0">
              <a:buFont typeface="Calibri,Sans-Serif"/>
              <a:buChar char="-"/>
            </a:pPr>
            <a:r>
              <a:rPr lang="bg-BG" sz="2400" dirty="0">
                <a:latin typeface="Times New Roman"/>
                <a:cs typeface="Times New Roman"/>
              </a:rPr>
              <a:t> мерно разстояние ............................................................................ 500 </a:t>
            </a:r>
            <a:r>
              <a:rPr lang="en-US" sz="2400" dirty="0">
                <a:latin typeface="Times New Roman"/>
                <a:cs typeface="Times New Roman"/>
              </a:rPr>
              <a:t>m</a:t>
            </a:r>
            <a:r>
              <a:rPr lang="bg-BG" sz="2400" dirty="0">
                <a:latin typeface="Times New Roman"/>
                <a:cs typeface="Times New Roman"/>
              </a:rPr>
              <a:t>;</a:t>
            </a:r>
          </a:p>
          <a:p>
            <a:pPr marL="914400" indent="0">
              <a:buFont typeface="Calibri,Sans-Serif"/>
              <a:buChar char="-"/>
            </a:pPr>
            <a:r>
              <a:rPr lang="bg-BG" sz="2400" dirty="0">
                <a:latin typeface="Times New Roman"/>
                <a:cs typeface="Times New Roman"/>
              </a:rPr>
              <a:t> бойна скорострелност ...............................................… 4</a:t>
            </a:r>
            <a:r>
              <a:rPr lang="bg-BG" sz="2400" dirty="0">
                <a:highlight>
                  <a:srgbClr val="FFFFFF"/>
                </a:highlight>
                <a:latin typeface="Times New Roman"/>
                <a:cs typeface="Times New Roman"/>
              </a:rPr>
              <a:t> ÷ </a:t>
            </a:r>
            <a:r>
              <a:rPr lang="bg-BG" sz="2400" dirty="0">
                <a:latin typeface="Times New Roman"/>
                <a:cs typeface="Times New Roman"/>
              </a:rPr>
              <a:t>6 изстр./мин.;</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дължина на РПГ – 7 .................................................................... 950 mm;</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дължина на РПГ – 7Д- в бойно положение ............................... 960 mm;</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дължина на РПГ-7Д - в десантно положение ............................ 630 mm;</a:t>
            </a:r>
            <a:endParaRPr lang="en-US" sz="2400" dirty="0">
              <a:latin typeface="Times New Roman"/>
              <a:cs typeface="Times New Roman"/>
            </a:endParaRPr>
          </a:p>
          <a:p>
            <a:pPr marL="914400" indent="0">
              <a:buFont typeface="Calibri,Sans-Serif"/>
              <a:buChar char="-"/>
            </a:pPr>
            <a:r>
              <a:rPr lang="bg-BG" sz="2400" dirty="0">
                <a:latin typeface="Times New Roman"/>
                <a:cs typeface="Times New Roman"/>
              </a:rPr>
              <a:t> начална скорост на гранатата ...................................................... 120 </a:t>
            </a:r>
            <a:r>
              <a:rPr lang="en-US" sz="2400" dirty="0">
                <a:latin typeface="Times New Roman"/>
                <a:cs typeface="Times New Roman"/>
              </a:rPr>
              <a:t>m</a:t>
            </a:r>
            <a:r>
              <a:rPr lang="ru" sz="2400" dirty="0">
                <a:latin typeface="Times New Roman"/>
                <a:cs typeface="Times New Roman"/>
              </a:rPr>
              <a:t>/</a:t>
            </a:r>
            <a:r>
              <a:rPr lang="en-US" sz="2400" dirty="0">
                <a:latin typeface="Times New Roman"/>
                <a:cs typeface="Times New Roman"/>
              </a:rPr>
              <a:t>s</a:t>
            </a:r>
            <a:r>
              <a:rPr lang="bg-BG" sz="2400" dirty="0">
                <a:latin typeface="Times New Roman"/>
                <a:cs typeface="Times New Roman"/>
              </a:rPr>
              <a:t>;</a:t>
            </a:r>
          </a:p>
          <a:p>
            <a:pPr marL="914400" indent="0">
              <a:buFont typeface="Calibri,Sans-Serif"/>
              <a:buChar char="-"/>
            </a:pPr>
            <a:r>
              <a:rPr lang="bg-BG" sz="2400" dirty="0">
                <a:latin typeface="Times New Roman"/>
                <a:cs typeface="Times New Roman"/>
              </a:rPr>
              <a:t> максимална скорост на гранатата ................................................ 300 </a:t>
            </a:r>
            <a:r>
              <a:rPr lang="en-US" sz="2400" dirty="0">
                <a:latin typeface="Times New Roman"/>
                <a:cs typeface="Times New Roman"/>
              </a:rPr>
              <a:t>m</a:t>
            </a:r>
            <a:r>
              <a:rPr lang="ru" sz="2400" dirty="0">
                <a:latin typeface="Times New Roman"/>
                <a:cs typeface="Times New Roman"/>
              </a:rPr>
              <a:t>/</a:t>
            </a:r>
            <a:r>
              <a:rPr lang="en-US" sz="2400" dirty="0">
                <a:latin typeface="Times New Roman"/>
                <a:cs typeface="Times New Roman"/>
              </a:rPr>
              <a:t>s</a:t>
            </a:r>
            <a:r>
              <a:rPr lang="bg-BG" sz="2400" dirty="0">
                <a:latin typeface="Times New Roman"/>
                <a:cs typeface="Times New Roman"/>
              </a:rPr>
              <a:t>.</a:t>
            </a:r>
            <a:endParaRPr lang="bg-BG" dirty="0"/>
          </a:p>
          <a:p>
            <a:pPr marL="0" indent="0">
              <a:spcBef>
                <a:spcPct val="0"/>
              </a:spcBef>
              <a:buNone/>
            </a:pPr>
            <a:endParaRPr lang="bg-BG" sz="4400" dirty="0">
              <a:latin typeface="Aptos Display"/>
              <a:cs typeface="Times New Roman"/>
            </a:endParaRPr>
          </a:p>
          <a:p>
            <a:pPr marL="0" indent="457200" algn="just">
              <a:buNone/>
            </a:pPr>
            <a:endParaRPr lang="bg-BG" sz="2400" dirty="0">
              <a:latin typeface="Times New Roman"/>
              <a:cs typeface="Times New Roman"/>
            </a:endParaRPr>
          </a:p>
          <a:p>
            <a:endParaRPr lang="bg-BG" dirty="0"/>
          </a:p>
        </p:txBody>
      </p:sp>
    </p:spTree>
    <p:extLst>
      <p:ext uri="{BB962C8B-B14F-4D97-AF65-F5344CB8AC3E}">
        <p14:creationId xmlns:p14="http://schemas.microsoft.com/office/powerpoint/2010/main" val="1716427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0199D898-495D-7128-B7B4-E4518C39CE7B}"/>
              </a:ext>
            </a:extLst>
          </p:cNvPr>
          <p:cNvSpPr>
            <a:spLocks noGrp="1"/>
          </p:cNvSpPr>
          <p:nvPr>
            <p:ph type="title"/>
          </p:nvPr>
        </p:nvSpPr>
        <p:spPr>
          <a:xfrm>
            <a:off x="838200" y="160409"/>
            <a:ext cx="10515600" cy="1325563"/>
          </a:xfrm>
        </p:spPr>
        <p:txBody>
          <a:bodyPr/>
          <a:lstStyle/>
          <a:p>
            <a:pPr algn="just"/>
            <a:r>
              <a:rPr lang="bg-BG" sz="2400" b="1" dirty="0">
                <a:latin typeface="Times New Roman"/>
                <a:cs typeface="Times New Roman"/>
              </a:rPr>
              <a:t>Б) Ръчна противотанкова гранатохвъргачка РПГ-22</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4AC23FBE-DF76-A7EB-3DEA-C95FF186D3D4}"/>
              </a:ext>
            </a:extLst>
          </p:cNvPr>
          <p:cNvSpPr>
            <a:spLocks noGrp="1"/>
          </p:cNvSpPr>
          <p:nvPr>
            <p:ph idx="1"/>
          </p:nvPr>
        </p:nvSpPr>
        <p:spPr>
          <a:xfrm>
            <a:off x="360528" y="813415"/>
            <a:ext cx="11470941" cy="1997100"/>
          </a:xfrm>
        </p:spPr>
        <p:txBody>
          <a:bodyPr vert="horz" lIns="91440" tIns="45720" rIns="91440" bIns="45720" rtlCol="0" anchor="t">
            <a:normAutofit lnSpcReduction="10000"/>
          </a:bodyPr>
          <a:lstStyle/>
          <a:p>
            <a:pPr marL="0" indent="457200" algn="just">
              <a:buNone/>
            </a:pPr>
            <a:r>
              <a:rPr lang="bg-BG" sz="2400" dirty="0">
                <a:latin typeface="Times New Roman"/>
                <a:cs typeface="Times New Roman"/>
              </a:rPr>
              <a:t>Ръчна противотанкова гранатохвъргачка РПГ-22 е индивидуално оръжие с еднократно действие. Предназначена е за борба с танкове, самоходни артилерийски установки и други бронирани средства на противника, а така също и за унищожаване на живата сила, намираща се в бункери, дзотове, леки полеви укрития и тухлени градски съоръжения.</a:t>
            </a:r>
            <a:endParaRPr lang="bg-BG" sz="2400" dirty="0"/>
          </a:p>
          <a:p>
            <a:pPr marL="0" indent="457200">
              <a:buNone/>
            </a:pPr>
            <a:r>
              <a:rPr lang="bg-BG" sz="2400" b="1" dirty="0">
                <a:latin typeface="Times New Roman"/>
                <a:cs typeface="Times New Roman"/>
              </a:rPr>
              <a:t>Тактико-технически характеристики:</a:t>
            </a:r>
            <a:endParaRPr lang="bg-BG" dirty="0"/>
          </a:p>
        </p:txBody>
      </p:sp>
      <p:pic>
        <p:nvPicPr>
          <p:cNvPr id="4" name="Картина 3" descr="Картина, която съдържа оръжие, цилиндър, електрошок&#10;&#10;Генерирано от ИИ съдържание може да е неправилно.">
            <a:extLst>
              <a:ext uri="{FF2B5EF4-FFF2-40B4-BE49-F238E27FC236}">
                <a16:creationId xmlns:a16="http://schemas.microsoft.com/office/drawing/2014/main" id="{847A73D4-291B-96B6-D2A7-B5B1FE884A1D}"/>
              </a:ext>
            </a:extLst>
          </p:cNvPr>
          <p:cNvPicPr>
            <a:picLocks noChangeAspect="1"/>
          </p:cNvPicPr>
          <p:nvPr/>
        </p:nvPicPr>
        <p:blipFill>
          <a:blip r:embed="rId2"/>
          <a:stretch>
            <a:fillRect/>
          </a:stretch>
        </p:blipFill>
        <p:spPr>
          <a:xfrm rot="-5400000">
            <a:off x="8735032" y="3555141"/>
            <a:ext cx="4895479" cy="1710238"/>
          </a:xfrm>
          <a:prstGeom prst="rect">
            <a:avLst/>
          </a:prstGeom>
          <a:ln>
            <a:noFill/>
          </a:ln>
          <a:effectLst>
            <a:softEdge rad="112500"/>
          </a:effectLst>
        </p:spPr>
      </p:pic>
      <p:sp>
        <p:nvSpPr>
          <p:cNvPr id="5" name="Текстово поле 4">
            <a:extLst>
              <a:ext uri="{FF2B5EF4-FFF2-40B4-BE49-F238E27FC236}">
                <a16:creationId xmlns:a16="http://schemas.microsoft.com/office/drawing/2014/main" id="{535545B8-8A74-B823-457E-809324D79059}"/>
              </a:ext>
            </a:extLst>
          </p:cNvPr>
          <p:cNvSpPr txBox="1"/>
          <p:nvPr/>
        </p:nvSpPr>
        <p:spPr>
          <a:xfrm>
            <a:off x="762000" y="2803478"/>
            <a:ext cx="10656627"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just" rtl="0">
              <a:buFont typeface="Calibri,Sans-Serif"/>
              <a:buChar char="-"/>
            </a:pPr>
            <a:r>
              <a:rPr lang="bg-BG" sz="2400" dirty="0">
                <a:solidFill>
                  <a:srgbClr val="000000"/>
                </a:solidFill>
                <a:latin typeface="Times New Roman"/>
                <a:ea typeface="Arial"/>
                <a:cs typeface="Arial"/>
              </a:rPr>
              <a:t>к</a:t>
            </a:r>
            <a:r>
              <a:rPr lang="bg-BG" sz="2400" b="0" i="0" u="none" strike="noStrike" baseline="0" dirty="0">
                <a:solidFill>
                  <a:srgbClr val="000000"/>
                </a:solidFill>
                <a:latin typeface="Times New Roman"/>
                <a:ea typeface="Arial"/>
                <a:cs typeface="Arial"/>
              </a:rPr>
              <a:t>алибър ……………………………………….…………</a:t>
            </a:r>
            <a:r>
              <a:rPr lang="bg-BG" sz="2400" dirty="0">
                <a:solidFill>
                  <a:srgbClr val="000000"/>
                </a:solidFill>
                <a:latin typeface="Times New Roman"/>
                <a:ea typeface="Arial"/>
                <a:cs typeface="Arial"/>
              </a:rPr>
              <a:t>…….....</a:t>
            </a:r>
            <a:r>
              <a:rPr lang="bg-BG" sz="2400" b="0" i="0" u="none" strike="noStrike" baseline="0" dirty="0">
                <a:solidFill>
                  <a:srgbClr val="000000"/>
                </a:solidFill>
                <a:latin typeface="Times New Roman"/>
                <a:ea typeface="Arial"/>
                <a:cs typeface="Arial"/>
              </a:rPr>
              <a:t>72,5 mm</a:t>
            </a:r>
            <a:r>
              <a:rPr lang="bg-BG" sz="2400" b="0" i="0" dirty="0">
                <a:latin typeface="Times New Roman"/>
                <a:ea typeface="Arial"/>
                <a:cs typeface="Arial"/>
              </a:rPr>
              <a:t>​;</a:t>
            </a:r>
          </a:p>
          <a:p>
            <a:pPr marL="228600" lvl="0" indent="-228600" algn="just" rtl="0">
              <a:buFont typeface="Calibri,Sans-Serif"/>
              <a:buChar char="-"/>
            </a:pPr>
            <a:r>
              <a:rPr lang="bg-BG" sz="2400" dirty="0">
                <a:solidFill>
                  <a:srgbClr val="000000"/>
                </a:solidFill>
                <a:latin typeface="Times New Roman"/>
                <a:ea typeface="Arial"/>
                <a:cs typeface="Arial"/>
              </a:rPr>
              <a:t>м</a:t>
            </a:r>
            <a:r>
              <a:rPr lang="bg-BG" sz="2400" b="0" i="0" u="none" strike="noStrike" baseline="0" dirty="0">
                <a:solidFill>
                  <a:srgbClr val="000000"/>
                </a:solidFill>
                <a:latin typeface="Times New Roman"/>
                <a:ea typeface="Arial"/>
                <a:cs typeface="Arial"/>
              </a:rPr>
              <a:t>аса …………………………………………………....................... 6,7 </a:t>
            </a:r>
            <a:r>
              <a:rPr lang="bg-BG" sz="2400" b="0" i="0" u="none" strike="noStrike" baseline="0" dirty="0" err="1">
                <a:solidFill>
                  <a:srgbClr val="000000"/>
                </a:solidFill>
                <a:latin typeface="Times New Roman"/>
                <a:ea typeface="Arial"/>
                <a:cs typeface="Arial"/>
              </a:rPr>
              <a:t>kg</a:t>
            </a:r>
            <a:r>
              <a:rPr lang="en-US" sz="2400" b="0" i="0" dirty="0">
                <a:latin typeface="Times New Roman"/>
                <a:ea typeface="Arial"/>
                <a:cs typeface="Arial"/>
              </a:rPr>
              <a:t>​</a:t>
            </a:r>
            <a:r>
              <a:rPr lang="bg-BG" sz="2400" b="0" i="0" dirty="0">
                <a:latin typeface="Times New Roman"/>
                <a:ea typeface="Arial"/>
                <a:cs typeface="Arial"/>
              </a:rPr>
              <a:t>;</a:t>
            </a:r>
            <a:endParaRPr lang="en-US" sz="2400" b="0" i="0" dirty="0">
              <a:latin typeface="Times New Roman"/>
              <a:ea typeface="Arial"/>
              <a:cs typeface="Arial"/>
            </a:endParaRPr>
          </a:p>
          <a:p>
            <a:pPr marL="228600" lvl="0" indent="-228600" algn="just" rtl="0">
              <a:buFont typeface="Calibri,Sans-Serif"/>
              <a:buChar char="-"/>
            </a:pPr>
            <a:r>
              <a:rPr lang="bg-BG" sz="2400" dirty="0">
                <a:solidFill>
                  <a:srgbClr val="000000"/>
                </a:solidFill>
                <a:latin typeface="Times New Roman"/>
                <a:ea typeface="Arial"/>
                <a:cs typeface="Arial"/>
              </a:rPr>
              <a:t>р</a:t>
            </a:r>
            <a:r>
              <a:rPr lang="bg-BG" sz="2400" b="0" i="0" u="none" strike="noStrike" baseline="0" dirty="0">
                <a:solidFill>
                  <a:srgbClr val="000000"/>
                </a:solidFill>
                <a:latin typeface="Times New Roman"/>
                <a:ea typeface="Arial"/>
                <a:cs typeface="Arial"/>
              </a:rPr>
              <a:t>азстояние на правия изстрел при цел с височина 2 </a:t>
            </a:r>
            <a:r>
              <a:rPr lang="en-US" sz="2400" b="0" i="0" u="none" strike="noStrike" baseline="0" dirty="0">
                <a:solidFill>
                  <a:srgbClr val="000000"/>
                </a:solidFill>
                <a:latin typeface="Times New Roman"/>
                <a:ea typeface="Arial"/>
                <a:cs typeface="Arial"/>
              </a:rPr>
              <a:t>m</a:t>
            </a:r>
            <a:r>
              <a:rPr lang="bg-BG" sz="2400" b="0" i="0" u="none" strike="noStrike" baseline="0" dirty="0">
                <a:solidFill>
                  <a:srgbClr val="000000"/>
                </a:solidFill>
                <a:latin typeface="Times New Roman"/>
                <a:ea typeface="Arial"/>
                <a:cs typeface="Arial"/>
              </a:rPr>
              <a:t> </a:t>
            </a:r>
            <a:r>
              <a:rPr lang="ru-RU" sz="2400" dirty="0">
                <a:solidFill>
                  <a:srgbClr val="000000"/>
                </a:solidFill>
                <a:latin typeface="Times New Roman"/>
                <a:ea typeface="Arial"/>
                <a:cs typeface="Arial"/>
              </a:rPr>
              <a:t>……….…</a:t>
            </a:r>
            <a:r>
              <a:rPr lang="bg-BG" sz="2400" b="0" i="0" u="none" strike="noStrike" baseline="0" dirty="0">
                <a:solidFill>
                  <a:srgbClr val="000000"/>
                </a:solidFill>
                <a:latin typeface="Times New Roman"/>
                <a:ea typeface="Arial"/>
                <a:cs typeface="Arial"/>
              </a:rPr>
              <a:t>160 </a:t>
            </a:r>
            <a:r>
              <a:rPr lang="en-US" sz="2400" b="0" i="0" u="none" strike="noStrike" baseline="0" dirty="0">
                <a:solidFill>
                  <a:srgbClr val="000000"/>
                </a:solidFill>
                <a:latin typeface="Times New Roman"/>
                <a:ea typeface="Arial"/>
                <a:cs typeface="Arial"/>
              </a:rPr>
              <a:t>m</a:t>
            </a:r>
            <a:r>
              <a:rPr lang="bg-BG" sz="2400" b="0" i="0" dirty="0">
                <a:latin typeface="Times New Roman"/>
                <a:ea typeface="Arial"/>
                <a:cs typeface="Arial"/>
              </a:rPr>
              <a:t>​;</a:t>
            </a:r>
          </a:p>
          <a:p>
            <a:pPr marL="228600" lvl="0" indent="-228600" algn="just" rtl="0">
              <a:buFont typeface="Calibri,Sans-Serif"/>
              <a:buChar char="-"/>
            </a:pPr>
            <a:r>
              <a:rPr lang="bg-BG" sz="2400" dirty="0">
                <a:solidFill>
                  <a:srgbClr val="000000"/>
                </a:solidFill>
                <a:latin typeface="Times New Roman"/>
                <a:ea typeface="Arial"/>
                <a:cs typeface="Arial"/>
              </a:rPr>
              <a:t>м</a:t>
            </a:r>
            <a:r>
              <a:rPr lang="bg-BG" sz="2400" b="0" i="0" u="none" strike="noStrike" baseline="0" dirty="0">
                <a:solidFill>
                  <a:srgbClr val="000000"/>
                </a:solidFill>
                <a:latin typeface="Times New Roman"/>
                <a:ea typeface="Arial"/>
                <a:cs typeface="Arial"/>
              </a:rPr>
              <a:t>ерно разстояние </a:t>
            </a:r>
            <a:r>
              <a:rPr lang="bg-BG" sz="2400" dirty="0">
                <a:solidFill>
                  <a:srgbClr val="000000"/>
                </a:solidFill>
                <a:latin typeface="Times New Roman"/>
                <a:ea typeface="Arial"/>
                <a:cs typeface="Arial"/>
              </a:rPr>
              <a:t>............................................................................. </a:t>
            </a:r>
            <a:r>
              <a:rPr lang="bg-BG" sz="2400" b="0" i="0" u="none" strike="noStrike" baseline="0" dirty="0">
                <a:solidFill>
                  <a:srgbClr val="000000"/>
                </a:solidFill>
                <a:latin typeface="Times New Roman"/>
                <a:ea typeface="Arial"/>
                <a:cs typeface="Arial"/>
              </a:rPr>
              <a:t>250 </a:t>
            </a:r>
            <a:r>
              <a:rPr lang="en-US" sz="2400" b="0" i="0" u="none" strike="noStrike" baseline="0" dirty="0">
                <a:solidFill>
                  <a:srgbClr val="000000"/>
                </a:solidFill>
                <a:latin typeface="Times New Roman"/>
                <a:ea typeface="Arial"/>
                <a:cs typeface="Arial"/>
              </a:rPr>
              <a:t>m</a:t>
            </a:r>
            <a:r>
              <a:rPr lang="bg-BG" sz="2400" b="0" i="0" u="none" strike="noStrike" baseline="0" dirty="0">
                <a:solidFill>
                  <a:srgbClr val="000000"/>
                </a:solidFill>
                <a:latin typeface="Times New Roman"/>
                <a:ea typeface="Arial"/>
                <a:cs typeface="Arial"/>
              </a:rPr>
              <a:t>;</a:t>
            </a:r>
            <a:r>
              <a:rPr lang="bg-BG" sz="2400" b="0" i="0" dirty="0">
                <a:latin typeface="Times New Roman"/>
                <a:ea typeface="Arial"/>
                <a:cs typeface="Arial"/>
              </a:rPr>
              <a:t>​</a:t>
            </a:r>
          </a:p>
          <a:p>
            <a:pPr marL="228600" lvl="0" indent="-228600" algn="just">
              <a:buFont typeface="Calibri,Sans-Serif"/>
              <a:buChar char="-"/>
            </a:pPr>
            <a:r>
              <a:rPr lang="bg-BG" sz="2400" dirty="0">
                <a:solidFill>
                  <a:srgbClr val="000000"/>
                </a:solidFill>
                <a:latin typeface="Times New Roman"/>
                <a:ea typeface="Arial"/>
                <a:cs typeface="Arial"/>
              </a:rPr>
              <a:t>б</a:t>
            </a:r>
            <a:r>
              <a:rPr lang="bg-BG" sz="2400" b="0" i="0" u="none" strike="noStrike" baseline="0" dirty="0">
                <a:solidFill>
                  <a:srgbClr val="000000"/>
                </a:solidFill>
                <a:latin typeface="Times New Roman"/>
                <a:ea typeface="Arial"/>
                <a:cs typeface="Arial"/>
              </a:rPr>
              <a:t>ойна скорострелност ..................................................  4</a:t>
            </a:r>
            <a:r>
              <a:rPr lang="bg-BG" sz="2400" dirty="0">
                <a:highlight>
                  <a:srgbClr val="FFFFFF"/>
                </a:highlight>
                <a:latin typeface="Times New Roman"/>
                <a:cs typeface="Times New Roman"/>
              </a:rPr>
              <a:t> ÷ </a:t>
            </a:r>
            <a:r>
              <a:rPr lang="bg-BG" sz="2400" b="0" i="0" u="none" strike="noStrike" baseline="0" dirty="0">
                <a:solidFill>
                  <a:srgbClr val="000000"/>
                </a:solidFill>
                <a:latin typeface="Times New Roman"/>
                <a:ea typeface="Arial"/>
                <a:cs typeface="Arial"/>
              </a:rPr>
              <a:t>6 изстр./мин.</a:t>
            </a:r>
            <a:r>
              <a:rPr lang="en-US" sz="2400" b="0" i="0" dirty="0">
                <a:latin typeface="Times New Roman"/>
                <a:ea typeface="Arial"/>
                <a:cs typeface="Arial"/>
              </a:rPr>
              <a:t>​</a:t>
            </a:r>
            <a:r>
              <a:rPr lang="bg-BG" sz="2400" b="0" i="0" dirty="0">
                <a:latin typeface="Times New Roman"/>
                <a:ea typeface="Arial"/>
                <a:cs typeface="Arial"/>
              </a:rPr>
              <a:t>;</a:t>
            </a:r>
            <a:endParaRPr lang="en-US" sz="2400" b="0" i="0" dirty="0">
              <a:latin typeface="Times New Roman"/>
              <a:ea typeface="Arial"/>
              <a:cs typeface="Arial"/>
            </a:endParaRPr>
          </a:p>
          <a:p>
            <a:pPr marL="228600" lvl="0" indent="-228600" algn="just" rtl="0">
              <a:buFont typeface="Calibri,Sans-Serif"/>
              <a:buChar char="-"/>
            </a:pPr>
            <a:r>
              <a:rPr lang="bg-BG" sz="2400" dirty="0">
                <a:solidFill>
                  <a:srgbClr val="000000"/>
                </a:solidFill>
                <a:latin typeface="Times New Roman"/>
                <a:ea typeface="Arial"/>
                <a:cs typeface="Arial"/>
              </a:rPr>
              <a:t>д</a:t>
            </a:r>
            <a:r>
              <a:rPr lang="bg-BG" sz="2400" b="0" i="0" u="none" strike="noStrike" baseline="0" dirty="0">
                <a:solidFill>
                  <a:srgbClr val="000000"/>
                </a:solidFill>
                <a:latin typeface="Times New Roman"/>
                <a:ea typeface="Arial"/>
                <a:cs typeface="Arial"/>
              </a:rPr>
              <a:t>ължина в походно положение </a:t>
            </a:r>
            <a:r>
              <a:rPr lang="ru-RU" sz="2400" b="0" i="0" u="none" strike="noStrike" baseline="0" dirty="0">
                <a:solidFill>
                  <a:srgbClr val="000000"/>
                </a:solidFill>
                <a:latin typeface="Times New Roman"/>
                <a:ea typeface="Arial"/>
                <a:cs typeface="Arial"/>
              </a:rPr>
              <a:t>……………………………….…</a:t>
            </a:r>
            <a:r>
              <a:rPr lang="bg-BG" sz="2400" b="0" i="0" u="none" strike="noStrike" baseline="0" dirty="0">
                <a:solidFill>
                  <a:srgbClr val="000000"/>
                </a:solidFill>
                <a:latin typeface="Times New Roman"/>
                <a:ea typeface="Arial"/>
                <a:cs typeface="Arial"/>
              </a:rPr>
              <a:t>750 mm</a:t>
            </a:r>
            <a:r>
              <a:rPr lang="en-US" sz="2400" b="0" i="0" dirty="0">
                <a:latin typeface="Times New Roman"/>
                <a:ea typeface="Arial"/>
                <a:cs typeface="Arial"/>
              </a:rPr>
              <a:t>​</a:t>
            </a:r>
            <a:r>
              <a:rPr lang="bg-BG" sz="2400" b="0" i="0" dirty="0">
                <a:latin typeface="Times New Roman"/>
                <a:ea typeface="Arial"/>
                <a:cs typeface="Arial"/>
              </a:rPr>
              <a:t>;</a:t>
            </a:r>
            <a:endParaRPr lang="en-US" sz="2400" b="0" i="0" dirty="0">
              <a:latin typeface="Times New Roman"/>
              <a:ea typeface="Arial"/>
              <a:cs typeface="Arial"/>
            </a:endParaRPr>
          </a:p>
          <a:p>
            <a:pPr marL="228600" lvl="0" indent="-228600" algn="just" rtl="0">
              <a:buFont typeface="Calibri,Sans-Serif"/>
              <a:buChar char="-"/>
            </a:pPr>
            <a:r>
              <a:rPr lang="bg-BG" sz="2400" dirty="0">
                <a:solidFill>
                  <a:srgbClr val="000000"/>
                </a:solidFill>
                <a:latin typeface="Times New Roman"/>
                <a:ea typeface="Arial"/>
                <a:cs typeface="Arial"/>
              </a:rPr>
              <a:t>д</a:t>
            </a:r>
            <a:r>
              <a:rPr lang="bg-BG" sz="2400" b="0" i="0" u="none" strike="noStrike" baseline="0" dirty="0">
                <a:solidFill>
                  <a:srgbClr val="000000"/>
                </a:solidFill>
                <a:latin typeface="Times New Roman"/>
                <a:ea typeface="Arial"/>
                <a:cs typeface="Arial"/>
              </a:rPr>
              <a:t>ължина в бойно положение</a:t>
            </a:r>
            <a:r>
              <a:rPr lang="ru-RU" sz="2400" b="0" i="0" u="none" strike="noStrike" baseline="0" dirty="0">
                <a:solidFill>
                  <a:srgbClr val="000000"/>
                </a:solidFill>
                <a:latin typeface="Times New Roman"/>
                <a:ea typeface="Arial"/>
                <a:cs typeface="Arial"/>
              </a:rPr>
              <a:t> ….………………………….......... </a:t>
            </a:r>
            <a:r>
              <a:rPr lang="bg-BG" sz="2400" b="0" i="0" u="none" strike="noStrike" baseline="0" dirty="0">
                <a:solidFill>
                  <a:srgbClr val="000000"/>
                </a:solidFill>
                <a:latin typeface="Times New Roman"/>
                <a:ea typeface="Arial"/>
                <a:cs typeface="Arial"/>
              </a:rPr>
              <a:t>850 mm;</a:t>
            </a:r>
            <a:r>
              <a:rPr lang="en-US" sz="2400" b="0" i="0" dirty="0">
                <a:latin typeface="Times New Roman"/>
                <a:ea typeface="Arial"/>
                <a:cs typeface="Arial"/>
              </a:rPr>
              <a:t>​</a:t>
            </a:r>
          </a:p>
          <a:p>
            <a:pPr marL="228600" lvl="0" indent="-228600" algn="just" rtl="0">
              <a:buFont typeface="Calibri,Sans-Serif"/>
              <a:buChar char="-"/>
            </a:pPr>
            <a:r>
              <a:rPr lang="bg-BG" sz="2400" dirty="0">
                <a:solidFill>
                  <a:srgbClr val="000000"/>
                </a:solidFill>
                <a:latin typeface="Times New Roman"/>
                <a:ea typeface="Arial"/>
                <a:cs typeface="Arial"/>
              </a:rPr>
              <a:t>в</a:t>
            </a:r>
            <a:r>
              <a:rPr lang="bg-BG" sz="2400" b="0" i="0" u="none" strike="noStrike" baseline="0" dirty="0">
                <a:solidFill>
                  <a:srgbClr val="000000"/>
                </a:solidFill>
                <a:latin typeface="Times New Roman"/>
                <a:ea typeface="Arial"/>
                <a:cs typeface="Arial"/>
              </a:rPr>
              <a:t>реме за привеждане от походно в бойно положение </a:t>
            </a:r>
            <a:r>
              <a:rPr lang="ru-RU" sz="2400" b="0" i="0" u="none" strike="noStrike" baseline="0" dirty="0">
                <a:solidFill>
                  <a:srgbClr val="000000"/>
                </a:solidFill>
                <a:latin typeface="Times New Roman"/>
                <a:ea typeface="Arial"/>
                <a:cs typeface="Arial"/>
              </a:rPr>
              <a:t>………....…. </a:t>
            </a:r>
            <a:r>
              <a:rPr lang="bg-BG" sz="2400" b="0" i="0" u="none" strike="noStrike" baseline="0" dirty="0">
                <a:solidFill>
                  <a:srgbClr val="000000"/>
                </a:solidFill>
                <a:latin typeface="Times New Roman"/>
                <a:ea typeface="Arial"/>
                <a:cs typeface="Arial"/>
              </a:rPr>
              <a:t>15 </a:t>
            </a:r>
            <a:r>
              <a:rPr lang="en-US" sz="2400" b="0" i="0" u="none" strike="noStrike" baseline="0" dirty="0">
                <a:solidFill>
                  <a:srgbClr val="000000"/>
                </a:solidFill>
                <a:latin typeface="Times New Roman"/>
                <a:ea typeface="Arial"/>
                <a:cs typeface="Arial"/>
              </a:rPr>
              <a:t>s</a:t>
            </a:r>
            <a:r>
              <a:rPr lang="bg-BG" sz="2400" b="0" i="0" dirty="0">
                <a:latin typeface="Times New Roman"/>
                <a:ea typeface="Arial"/>
                <a:cs typeface="Arial"/>
              </a:rPr>
              <a:t>​;</a:t>
            </a:r>
          </a:p>
          <a:p>
            <a:pPr marL="228600" lvl="0" indent="-228600" algn="just" rtl="0">
              <a:buFont typeface="Calibri,Sans-Serif"/>
              <a:buChar char="-"/>
            </a:pPr>
            <a:r>
              <a:rPr lang="bg-BG" sz="2400" dirty="0">
                <a:solidFill>
                  <a:srgbClr val="000000"/>
                </a:solidFill>
                <a:latin typeface="Times New Roman"/>
                <a:ea typeface="Arial"/>
                <a:cs typeface="Arial"/>
              </a:rPr>
              <a:t>т</a:t>
            </a:r>
            <a:r>
              <a:rPr lang="bg-BG" sz="2400" b="0" i="0" u="none" strike="noStrike" baseline="0" dirty="0">
                <a:solidFill>
                  <a:srgbClr val="000000"/>
                </a:solidFill>
                <a:latin typeface="Times New Roman"/>
                <a:ea typeface="Arial"/>
                <a:cs typeface="Arial"/>
              </a:rPr>
              <a:t>емпературен диапазон за безопасно използване</a:t>
            </a:r>
            <a:r>
              <a:rPr lang="ru-RU" sz="2400" b="0" i="0" u="none" strike="noStrike" baseline="0" dirty="0">
                <a:solidFill>
                  <a:srgbClr val="000000"/>
                </a:solidFill>
                <a:latin typeface="Times New Roman"/>
                <a:ea typeface="Arial"/>
                <a:cs typeface="Arial"/>
              </a:rPr>
              <a:t> ……………..…. </a:t>
            </a:r>
            <a:r>
              <a:rPr lang="bg-BG" sz="2400" b="0" i="0" u="none" strike="noStrike" baseline="0" dirty="0">
                <a:solidFill>
                  <a:srgbClr val="000000"/>
                </a:solidFill>
                <a:latin typeface="Times New Roman"/>
                <a:ea typeface="Arial"/>
                <a:cs typeface="Arial"/>
              </a:rPr>
              <a:t>±50</a:t>
            </a:r>
            <a:r>
              <a:rPr lang="ru-RU" sz="2400" b="0" i="0" u="none" strike="noStrike" baseline="30000" dirty="0">
                <a:solidFill>
                  <a:srgbClr val="000000"/>
                </a:solidFill>
                <a:latin typeface="Times New Roman"/>
                <a:ea typeface="Arial"/>
                <a:cs typeface="Arial"/>
              </a:rPr>
              <a:t>0</a:t>
            </a:r>
            <a:r>
              <a:rPr lang="bg-BG" sz="2400" b="0" i="0" dirty="0">
                <a:latin typeface="Times New Roman"/>
                <a:ea typeface="Arial"/>
                <a:cs typeface="Arial"/>
              </a:rPr>
              <a:t>​;</a:t>
            </a:r>
          </a:p>
          <a:p>
            <a:pPr marL="228600" lvl="0" indent="-228600" algn="just" rtl="0">
              <a:buFont typeface="Calibri,Sans-Serif"/>
              <a:buChar char="-"/>
            </a:pPr>
            <a:r>
              <a:rPr lang="bg-BG" sz="2400" dirty="0">
                <a:solidFill>
                  <a:srgbClr val="000000"/>
                </a:solidFill>
                <a:latin typeface="Times New Roman"/>
                <a:ea typeface="Arial"/>
                <a:cs typeface="Arial"/>
              </a:rPr>
              <a:t>б</a:t>
            </a:r>
            <a:r>
              <a:rPr lang="bg-BG" sz="2400" b="0" i="0" u="none" strike="noStrike" baseline="0" dirty="0">
                <a:solidFill>
                  <a:srgbClr val="000000"/>
                </a:solidFill>
                <a:latin typeface="Times New Roman"/>
                <a:ea typeface="Arial"/>
                <a:cs typeface="Arial"/>
              </a:rPr>
              <a:t>рой на температурните положения на мерното приспособление</a:t>
            </a:r>
            <a:r>
              <a:rPr lang="ru-RU" sz="2400" b="0" i="0" u="none" strike="noStrike" baseline="0" dirty="0">
                <a:solidFill>
                  <a:srgbClr val="000000"/>
                </a:solidFill>
                <a:latin typeface="Times New Roman"/>
                <a:ea typeface="Arial"/>
                <a:cs typeface="Arial"/>
              </a:rPr>
              <a:t> ….. </a:t>
            </a:r>
            <a:r>
              <a:rPr lang="bg-BG" sz="2400" b="0" i="0" u="none" strike="noStrike" baseline="0" dirty="0">
                <a:solidFill>
                  <a:srgbClr val="000000"/>
                </a:solidFill>
                <a:latin typeface="Times New Roman"/>
                <a:ea typeface="Arial"/>
                <a:cs typeface="Arial"/>
              </a:rPr>
              <a:t>2.</a:t>
            </a:r>
          </a:p>
          <a:p>
            <a:endParaRPr dirty="0"/>
          </a:p>
          <a:p>
            <a:pPr algn="ctr"/>
            <a:endParaRPr lang="bg-BG" dirty="0"/>
          </a:p>
        </p:txBody>
      </p:sp>
    </p:spTree>
    <p:extLst>
      <p:ext uri="{BB962C8B-B14F-4D97-AF65-F5344CB8AC3E}">
        <p14:creationId xmlns:p14="http://schemas.microsoft.com/office/powerpoint/2010/main" val="571822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DB661D2-3398-3FF5-601C-DECE10BEB1F3}"/>
              </a:ext>
            </a:extLst>
          </p:cNvPr>
          <p:cNvSpPr>
            <a:spLocks noGrp="1"/>
          </p:cNvSpPr>
          <p:nvPr>
            <p:ph type="title"/>
          </p:nvPr>
        </p:nvSpPr>
        <p:spPr>
          <a:xfrm>
            <a:off x="578083" y="257911"/>
            <a:ext cx="11391331" cy="1336936"/>
          </a:xfrm>
        </p:spPr>
        <p:txBody>
          <a:bodyPr vert="horz" lIns="91440" tIns="45720" rIns="91440" bIns="45720" rtlCol="0" anchor="ctr">
            <a:noAutofit/>
          </a:bodyPr>
          <a:lstStyle/>
          <a:p>
            <a:pPr algn="ctr"/>
            <a:r>
              <a:rPr lang="bg-BG" sz="3200" b="1" dirty="0">
                <a:solidFill>
                  <a:srgbClr val="FF0000"/>
                </a:solidFill>
                <a:latin typeface="Times New Roman"/>
                <a:cs typeface="Times New Roman"/>
              </a:rPr>
              <a:t>2. ЕКИПИРОВКА НА ВОЕННОСЛУЖЕЩИТЕ ОТ БЪЛГАРСКАТА АРМИЯ</a:t>
            </a:r>
          </a:p>
        </p:txBody>
      </p:sp>
      <p:sp>
        <p:nvSpPr>
          <p:cNvPr id="3" name="Контейнер за съдържание 2">
            <a:extLst>
              <a:ext uri="{FF2B5EF4-FFF2-40B4-BE49-F238E27FC236}">
                <a16:creationId xmlns:a16="http://schemas.microsoft.com/office/drawing/2014/main" id="{DBCCE5EB-D2F9-A027-A37F-C1F7CEAC715F}"/>
              </a:ext>
            </a:extLst>
          </p:cNvPr>
          <p:cNvSpPr>
            <a:spLocks noGrp="1"/>
          </p:cNvSpPr>
          <p:nvPr>
            <p:ph idx="1"/>
          </p:nvPr>
        </p:nvSpPr>
        <p:spPr>
          <a:xfrm>
            <a:off x="727614" y="1722988"/>
            <a:ext cx="10736771" cy="4681158"/>
          </a:xfrm>
        </p:spPr>
        <p:txBody>
          <a:bodyPr vert="horz" lIns="91440" tIns="45720" rIns="91440" bIns="45720" rtlCol="0" anchor="t">
            <a:normAutofit lnSpcReduction="10000"/>
          </a:bodyPr>
          <a:lstStyle/>
          <a:p>
            <a:pPr marL="0" indent="0" algn="ctr">
              <a:spcBef>
                <a:spcPts val="1200"/>
              </a:spcBef>
              <a:buNone/>
            </a:pPr>
            <a:r>
              <a:rPr lang="bg-BG" sz="2400" b="1" dirty="0">
                <a:latin typeface="Times New Roman"/>
                <a:cs typeface="Times New Roman"/>
              </a:rPr>
              <a:t>2.1. Индивидуални средства за балистична защита </a:t>
            </a:r>
            <a:endParaRPr lang="bg-BG" sz="2400" dirty="0"/>
          </a:p>
          <a:p>
            <a:pPr marL="0" indent="457200" algn="just">
              <a:spcBef>
                <a:spcPts val="1800"/>
              </a:spcBef>
              <a:buNone/>
            </a:pPr>
            <a:r>
              <a:rPr lang="bg-BG" sz="2400" dirty="0">
                <a:latin typeface="Times New Roman"/>
                <a:cs typeface="Times New Roman"/>
              </a:rPr>
              <a:t>Индивидуалните средства за балистична защита са предназначени за предпазване на личния състав от въздействието на хладно и огнестрелно оръжие, осколки и вторични продукти на взрива.</a:t>
            </a:r>
            <a:endParaRPr lang="bg-BG" sz="2400" dirty="0"/>
          </a:p>
          <a:p>
            <a:pPr marL="0" indent="457200" algn="just">
              <a:buNone/>
            </a:pPr>
            <a:r>
              <a:rPr lang="bg-BG" sz="2400" dirty="0">
                <a:latin typeface="Times New Roman"/>
                <a:cs typeface="Times New Roman"/>
              </a:rPr>
              <a:t>Към тях спадат:</a:t>
            </a:r>
            <a:endParaRPr lang="bg-BG" sz="2400" dirty="0"/>
          </a:p>
          <a:p>
            <a:pPr marL="342900" indent="-342900" algn="just">
              <a:buFont typeface="Calibri" panose="020B0604020202020204" pitchFamily="34" charset="0"/>
              <a:buChar char="-"/>
            </a:pPr>
            <a:r>
              <a:rPr lang="bg-BG" sz="2400" dirty="0">
                <a:latin typeface="Times New Roman"/>
                <a:cs typeface="Times New Roman"/>
              </a:rPr>
              <a:t>бронежилетки – служат за предпазване на торса, врата и слабините;</a:t>
            </a:r>
            <a:endParaRPr lang="bg-BG" sz="2400" dirty="0"/>
          </a:p>
          <a:p>
            <a:pPr marL="342900" indent="-342900" algn="just">
              <a:buFont typeface="Calibri" panose="020B0604020202020204" pitchFamily="34" charset="0"/>
              <a:buChar char="-"/>
            </a:pPr>
            <a:r>
              <a:rPr lang="bg-BG" sz="2400" dirty="0">
                <a:latin typeface="Times New Roman"/>
                <a:cs typeface="Times New Roman"/>
              </a:rPr>
              <a:t>каски – служат за предпазване на главата;</a:t>
            </a:r>
            <a:endParaRPr lang="bg-BG" sz="2400" dirty="0"/>
          </a:p>
          <a:p>
            <a:pPr marL="342900" indent="-342900" algn="just">
              <a:buFont typeface="Calibri" panose="020B0604020202020204" pitchFamily="34" charset="0"/>
              <a:buChar char="-"/>
            </a:pPr>
            <a:r>
              <a:rPr lang="bg-BG" sz="2400" dirty="0">
                <a:latin typeface="Times New Roman"/>
                <a:cs typeface="Times New Roman"/>
              </a:rPr>
              <a:t>очила – служат за защита на очите;</a:t>
            </a:r>
            <a:endParaRPr lang="bg-BG" sz="2400" dirty="0"/>
          </a:p>
          <a:p>
            <a:pPr marL="342900" indent="-342900" algn="just">
              <a:buFont typeface="Calibri" panose="020B0604020202020204" pitchFamily="34" charset="0"/>
              <a:buChar char="-"/>
            </a:pPr>
            <a:r>
              <a:rPr lang="bg-BG" sz="2400" dirty="0">
                <a:latin typeface="Times New Roman"/>
                <a:cs typeface="Times New Roman"/>
              </a:rPr>
              <a:t>наколенници и налакетници – служат за защита на ставите;</a:t>
            </a:r>
            <a:endParaRPr lang="bg-BG" sz="2400" dirty="0"/>
          </a:p>
          <a:p>
            <a:pPr marL="342900" indent="-342900" algn="just">
              <a:buFont typeface="Calibri" panose="020B0604020202020204" pitchFamily="34" charset="0"/>
              <a:buChar char="-"/>
            </a:pPr>
            <a:r>
              <a:rPr lang="bg-BG" sz="2400" dirty="0">
                <a:latin typeface="Times New Roman"/>
                <a:cs typeface="Times New Roman"/>
              </a:rPr>
              <a:t>други индивидуални защитни средства (щитове, куршумонепробиваеми якета, одеала, обувки и др.) – служат за предпазване на отделни части или на цялото тяло.</a:t>
            </a:r>
            <a:endParaRPr lang="bg-BG" sz="2400" dirty="0"/>
          </a:p>
          <a:p>
            <a:pPr>
              <a:buFont typeface="Calibri" panose="020B0604020202020204" pitchFamily="34" charset="0"/>
              <a:buChar char="-"/>
            </a:pPr>
            <a:endParaRPr lang="bg-BG" dirty="0"/>
          </a:p>
        </p:txBody>
      </p:sp>
    </p:spTree>
    <p:extLst>
      <p:ext uri="{BB962C8B-B14F-4D97-AF65-F5344CB8AC3E}">
        <p14:creationId xmlns:p14="http://schemas.microsoft.com/office/powerpoint/2010/main" val="2323995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ACDFEEDE-943F-0DE2-B7FB-2A1A16323EB1}"/>
              </a:ext>
            </a:extLst>
          </p:cNvPr>
          <p:cNvSpPr>
            <a:spLocks noGrp="1"/>
          </p:cNvSpPr>
          <p:nvPr>
            <p:ph type="title"/>
          </p:nvPr>
        </p:nvSpPr>
        <p:spPr>
          <a:xfrm>
            <a:off x="838200" y="962284"/>
            <a:ext cx="10515600" cy="1325563"/>
          </a:xfrm>
        </p:spPr>
        <p:txBody>
          <a:bodyPr/>
          <a:lstStyle/>
          <a:p>
            <a:pPr algn="ctr"/>
            <a:r>
              <a:rPr lang="bg-BG" sz="2400" b="1" dirty="0">
                <a:latin typeface="Times New Roman"/>
                <a:cs typeface="Times New Roman"/>
              </a:rPr>
              <a:t>2.1.1. Бойна каска на въоръжение в Българската армия MBH-ACH-MC</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955112AF-5523-08D5-2B95-5B9F851F9ECA}"/>
              </a:ext>
            </a:extLst>
          </p:cNvPr>
          <p:cNvSpPr>
            <a:spLocks noGrp="1"/>
          </p:cNvSpPr>
          <p:nvPr>
            <p:ph idx="1"/>
          </p:nvPr>
        </p:nvSpPr>
        <p:spPr>
          <a:xfrm>
            <a:off x="1017037" y="2003742"/>
            <a:ext cx="6403980" cy="4430949"/>
          </a:xfrm>
        </p:spPr>
        <p:txBody>
          <a:bodyPr vert="horz" lIns="91440" tIns="45720" rIns="91440" bIns="45720" rtlCol="0" anchor="t">
            <a:normAutofit/>
          </a:bodyPr>
          <a:lstStyle/>
          <a:p>
            <a:pPr marL="0" indent="457200" algn="just">
              <a:buNone/>
            </a:pPr>
            <a:r>
              <a:rPr lang="bg-BG" sz="2400" b="1" dirty="0">
                <a:latin typeface="Times New Roman"/>
                <a:cs typeface="Times New Roman"/>
              </a:rPr>
              <a:t>Бойната каска </a:t>
            </a:r>
            <a:r>
              <a:rPr lang="bg-BG" sz="2400" dirty="0">
                <a:latin typeface="Times New Roman"/>
                <a:cs typeface="Times New Roman"/>
              </a:rPr>
              <a:t>представлява средство за индивидуална балистична защита на главата. Нейното предназначение е да осигурява защита на военнослужещия от осколки и вторични продукти на взрива при изпълнение на бойни и служебни задачи. </a:t>
            </a:r>
            <a:r>
              <a:rPr lang="bg-BG" sz="2400" dirty="0">
                <a:latin typeface="Times New Roman"/>
                <a:ea typeface="+mn-lt"/>
                <a:cs typeface="Times New Roman"/>
              </a:rPr>
              <a:t>Конструкцията на каската позволява монтиране насредства за нощно виждане, както и надопълнителни елементи чрез странични релси. В зависимост от размера и конфигурацията масата на каската е в границитеот 1200 g до 1600 g.</a:t>
            </a:r>
            <a:endParaRPr lang="bg-BG" sz="2400" dirty="0">
              <a:latin typeface="Times New Roman"/>
              <a:cs typeface="Times New Roman"/>
            </a:endParaRPr>
          </a:p>
          <a:p>
            <a:endParaRPr lang="bg-BG" sz="1400" dirty="0">
              <a:latin typeface="Courier New"/>
              <a:cs typeface="Courier New"/>
            </a:endParaRPr>
          </a:p>
        </p:txBody>
      </p:sp>
      <p:pic>
        <p:nvPicPr>
          <p:cNvPr id="4" name="Картина 3" descr="Картина, която съдържа дрехи, каска, прическа, Лични предпазни средства&#10;&#10;Генерирано от ИИ съдържание може да е неправилно.">
            <a:extLst>
              <a:ext uri="{FF2B5EF4-FFF2-40B4-BE49-F238E27FC236}">
                <a16:creationId xmlns:a16="http://schemas.microsoft.com/office/drawing/2014/main" id="{A4EB7A8F-A929-CF58-311F-C4A373A63147}"/>
              </a:ext>
            </a:extLst>
          </p:cNvPr>
          <p:cNvPicPr>
            <a:picLocks noChangeAspect="1"/>
          </p:cNvPicPr>
          <p:nvPr/>
        </p:nvPicPr>
        <p:blipFill>
          <a:blip r:embed="rId2"/>
          <a:srcRect l="8800" t="-1755" r="16267" b="2400"/>
          <a:stretch>
            <a:fillRect/>
          </a:stretch>
        </p:blipFill>
        <p:spPr>
          <a:xfrm>
            <a:off x="7689476" y="1924807"/>
            <a:ext cx="4183085" cy="3831750"/>
          </a:xfrm>
          <a:prstGeom prst="rect">
            <a:avLst/>
          </a:prstGeom>
          <a:ln>
            <a:noFill/>
          </a:ln>
          <a:effectLst>
            <a:softEdge rad="112500"/>
          </a:effectLst>
        </p:spPr>
      </p:pic>
    </p:spTree>
    <p:extLst>
      <p:ext uri="{BB962C8B-B14F-4D97-AF65-F5344CB8AC3E}">
        <p14:creationId xmlns:p14="http://schemas.microsoft.com/office/powerpoint/2010/main" val="3097521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C37E7514-5204-07C8-93CA-6F85B55D2C0D}"/>
              </a:ext>
            </a:extLst>
          </p:cNvPr>
          <p:cNvSpPr>
            <a:spLocks noGrp="1"/>
          </p:cNvSpPr>
          <p:nvPr>
            <p:ph type="title"/>
          </p:nvPr>
        </p:nvSpPr>
        <p:spPr>
          <a:xfrm>
            <a:off x="810207" y="160337"/>
            <a:ext cx="7523088" cy="1325563"/>
          </a:xfrm>
        </p:spPr>
        <p:txBody>
          <a:bodyPr/>
          <a:lstStyle/>
          <a:p>
            <a:pPr algn="ctr"/>
            <a:r>
              <a:rPr lang="en-US" sz="2400" b="1" dirty="0">
                <a:latin typeface="Times New Roman"/>
                <a:cs typeface="Times New Roman"/>
              </a:rPr>
              <a:t>2.1.3. </a:t>
            </a:r>
            <a:r>
              <a:rPr lang="bg-BG" sz="2400" b="1" dirty="0">
                <a:latin typeface="Times New Roman"/>
                <a:cs typeface="Times New Roman"/>
              </a:rPr>
              <a:t>Бронежилетка БЧС - IV</a:t>
            </a:r>
            <a:endParaRPr lang="bg-BG" sz="2400" dirty="0"/>
          </a:p>
        </p:txBody>
      </p:sp>
      <p:sp>
        <p:nvSpPr>
          <p:cNvPr id="3" name="Контейнер за съдържание 2">
            <a:extLst>
              <a:ext uri="{FF2B5EF4-FFF2-40B4-BE49-F238E27FC236}">
                <a16:creationId xmlns:a16="http://schemas.microsoft.com/office/drawing/2014/main" id="{A180567C-493C-6974-7650-282FD4538AFE}"/>
              </a:ext>
            </a:extLst>
          </p:cNvPr>
          <p:cNvSpPr>
            <a:spLocks noGrp="1"/>
          </p:cNvSpPr>
          <p:nvPr>
            <p:ph idx="1"/>
          </p:nvPr>
        </p:nvSpPr>
        <p:spPr>
          <a:xfrm>
            <a:off x="810207" y="1507577"/>
            <a:ext cx="7264233" cy="4775226"/>
          </a:xfrm>
        </p:spPr>
        <p:txBody>
          <a:bodyPr vert="horz" lIns="91440" tIns="45720" rIns="91440" bIns="45720" rtlCol="0" anchor="t">
            <a:normAutofit lnSpcReduction="10000"/>
          </a:bodyPr>
          <a:lstStyle/>
          <a:p>
            <a:pPr marL="0" indent="457200" algn="just">
              <a:buNone/>
            </a:pPr>
            <a:r>
              <a:rPr lang="bg-BG" sz="2400" b="1" dirty="0">
                <a:latin typeface="Times New Roman"/>
                <a:ea typeface="+mn-lt"/>
                <a:cs typeface="Times New Roman"/>
              </a:rPr>
              <a:t>Бронежилетката</a:t>
            </a:r>
            <a:r>
              <a:rPr lang="bg-BG" sz="2400" dirty="0">
                <a:latin typeface="Times New Roman"/>
                <a:cs typeface="Times New Roman"/>
              </a:rPr>
              <a:t>БЧС - IVе разработена и произвеждана от българската компания</a:t>
            </a:r>
            <a:r>
              <a:rPr lang="bg-BG" sz="2400" b="1" dirty="0">
                <a:latin typeface="Times New Roman"/>
                <a:cs typeface="Times New Roman"/>
              </a:rPr>
              <a:t>MARS Armor,</a:t>
            </a:r>
            <a:r>
              <a:rPr lang="bg-BG" sz="2400" dirty="0">
                <a:latin typeface="Times New Roman"/>
                <a:cs typeface="Times New Roman"/>
              </a:rPr>
              <a:t> със седалище в гр. Костинброд. Бронежилетката осигурява защита на предната, задната и страничните части на торса, както и на врата, гърлото, раменете, бицепсите и слабините, като същевременно запазва добра мобилност и маневреност на носещия. За намаляване на пробивното действие на куршумите, осколките и хладното оръжие се използват материали с висока граница на разрушение, способни изцяло да погълнат енергията на тези елементи като: балистични тъкани (кевлар, арамид), метални пластини (изработени от стомана, титан или сплави на алуминия), металокерамични пластини (изработени от борен карбид ).</a:t>
            </a:r>
            <a:endParaRPr lang="bg-BG" sz="2400" dirty="0"/>
          </a:p>
          <a:p>
            <a:endParaRPr lang="bg-BG" dirty="0"/>
          </a:p>
        </p:txBody>
      </p:sp>
      <p:pic>
        <p:nvPicPr>
          <p:cNvPr id="4" name="Картина 3" descr="Картина, която съдържа жилетка, дрехи, каки&#10;&#10;Генерирано от ИИ съдържание може да е неправилно.">
            <a:extLst>
              <a:ext uri="{FF2B5EF4-FFF2-40B4-BE49-F238E27FC236}">
                <a16:creationId xmlns:a16="http://schemas.microsoft.com/office/drawing/2014/main" id="{6D4A8FEE-B786-A5D2-0D74-0FD322298ED7}"/>
              </a:ext>
            </a:extLst>
          </p:cNvPr>
          <p:cNvPicPr>
            <a:picLocks noChangeAspect="1"/>
          </p:cNvPicPr>
          <p:nvPr/>
        </p:nvPicPr>
        <p:blipFill>
          <a:blip r:embed="rId2"/>
          <a:stretch>
            <a:fillRect/>
          </a:stretch>
        </p:blipFill>
        <p:spPr>
          <a:xfrm>
            <a:off x="8566463" y="1599022"/>
            <a:ext cx="2984452" cy="3886200"/>
          </a:xfrm>
          <a:prstGeom prst="rect">
            <a:avLst/>
          </a:prstGeom>
          <a:ln>
            <a:noFill/>
          </a:ln>
          <a:effectLst>
            <a:softEdge rad="112500"/>
          </a:effectLst>
        </p:spPr>
      </p:pic>
    </p:spTree>
    <p:extLst>
      <p:ext uri="{BB962C8B-B14F-4D97-AF65-F5344CB8AC3E}">
        <p14:creationId xmlns:p14="http://schemas.microsoft.com/office/powerpoint/2010/main" val="2623706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816B41F3-DC6F-311E-0044-840F3FC7DEE9}"/>
              </a:ext>
            </a:extLst>
          </p:cNvPr>
          <p:cNvSpPr>
            <a:spLocks noGrp="1"/>
          </p:cNvSpPr>
          <p:nvPr>
            <p:ph type="title"/>
          </p:nvPr>
        </p:nvSpPr>
        <p:spPr>
          <a:xfrm>
            <a:off x="856861" y="542407"/>
            <a:ext cx="10515600" cy="1325563"/>
          </a:xfrm>
        </p:spPr>
        <p:txBody>
          <a:bodyPr/>
          <a:lstStyle/>
          <a:p>
            <a:pPr algn="ctr"/>
            <a:r>
              <a:rPr lang="bg-BG" sz="2400" b="1" dirty="0">
                <a:latin typeface="Times New Roman"/>
                <a:cs typeface="Times New Roman"/>
              </a:rPr>
              <a:t>2.1.3. Средства за нощно виждане OPTIX DIANA M40</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B8ACCDF0-D962-E526-F484-1D99A545CF03}"/>
              </a:ext>
            </a:extLst>
          </p:cNvPr>
          <p:cNvSpPr>
            <a:spLocks noGrp="1"/>
          </p:cNvSpPr>
          <p:nvPr>
            <p:ph idx="1"/>
          </p:nvPr>
        </p:nvSpPr>
        <p:spPr>
          <a:xfrm>
            <a:off x="838007" y="1424482"/>
            <a:ext cx="6353034" cy="4738023"/>
          </a:xfrm>
        </p:spPr>
        <p:txBody>
          <a:bodyPr vert="horz" lIns="91440" tIns="45720" rIns="91440" bIns="45720" rtlCol="0" anchor="t">
            <a:normAutofit/>
          </a:bodyPr>
          <a:lstStyle/>
          <a:p>
            <a:pPr marL="0" indent="457200" algn="just">
              <a:buNone/>
            </a:pPr>
            <a:r>
              <a:rPr lang="bg-BG" sz="2400" dirty="0">
                <a:latin typeface="Times New Roman"/>
                <a:cs typeface="Times New Roman"/>
              </a:rPr>
              <a:t>Монокулярът за нощно виждане DIANA М40 е универсално средство за наблюдение през нощта. Приборът е индивидуален с увеличение един път и зрително поле от 42°. Използва се за търсене, откриване и разпознаване на слабо осветени и контрастни цели. Функционира в условия на естествената нощна осветеност (светлината на нощното небе) във видимата и близката инфрачервена област на спектъра.</a:t>
            </a:r>
            <a:endParaRPr lang="bg-BG" dirty="0"/>
          </a:p>
          <a:p>
            <a:pPr marL="0" indent="457200" algn="just">
              <a:buNone/>
            </a:pPr>
            <a:r>
              <a:rPr lang="bg-BG" sz="2400" dirty="0">
                <a:latin typeface="Times New Roman"/>
                <a:cs typeface="Times New Roman"/>
              </a:rPr>
              <a:t>Приборът може да бъде монтиран върху стрелково оръжие, на каската на военнослужещия или да се използва от ръка. </a:t>
            </a:r>
            <a:endParaRPr lang="bg-BG" sz="2400" dirty="0"/>
          </a:p>
          <a:p>
            <a:endParaRPr lang="bg-BG" dirty="0"/>
          </a:p>
        </p:txBody>
      </p:sp>
      <p:pic>
        <p:nvPicPr>
          <p:cNvPr id="4" name="Картина 3" descr="Картина, която съдържа Оптичен инструмент, Фотоапарати и оптика, телескоп, фотоапарат&#10;&#10;Генерирано от ИИ съдържание може да е неправилно.">
            <a:extLst>
              <a:ext uri="{FF2B5EF4-FFF2-40B4-BE49-F238E27FC236}">
                <a16:creationId xmlns:a16="http://schemas.microsoft.com/office/drawing/2014/main" id="{8D033705-7BFD-04F6-0BFD-FE1C40590390}"/>
              </a:ext>
            </a:extLst>
          </p:cNvPr>
          <p:cNvPicPr>
            <a:picLocks noChangeAspect="1"/>
          </p:cNvPicPr>
          <p:nvPr/>
        </p:nvPicPr>
        <p:blipFill>
          <a:blip r:embed="rId2"/>
          <a:srcRect l="-1472" t="360" r="3514"/>
          <a:stretch>
            <a:fillRect/>
          </a:stretch>
        </p:blipFill>
        <p:spPr>
          <a:xfrm>
            <a:off x="7380515" y="1506902"/>
            <a:ext cx="4200866" cy="4015073"/>
          </a:xfrm>
          <a:prstGeom prst="rect">
            <a:avLst/>
          </a:prstGeom>
          <a:ln>
            <a:noFill/>
          </a:ln>
          <a:effectLst>
            <a:softEdge rad="112500"/>
          </a:effectLst>
        </p:spPr>
      </p:pic>
    </p:spTree>
    <p:extLst>
      <p:ext uri="{BB962C8B-B14F-4D97-AF65-F5344CB8AC3E}">
        <p14:creationId xmlns:p14="http://schemas.microsoft.com/office/powerpoint/2010/main" val="1020339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4A1F0698-E9AD-2D6D-8DFA-05679812E5B1}"/>
              </a:ext>
            </a:extLst>
          </p:cNvPr>
          <p:cNvSpPr>
            <a:spLocks noGrp="1"/>
          </p:cNvSpPr>
          <p:nvPr>
            <p:ph type="title"/>
          </p:nvPr>
        </p:nvSpPr>
        <p:spPr>
          <a:xfrm>
            <a:off x="866192" y="607721"/>
            <a:ext cx="10515600" cy="1325563"/>
          </a:xfrm>
        </p:spPr>
        <p:txBody>
          <a:bodyPr/>
          <a:lstStyle/>
          <a:p>
            <a:pPr algn="ctr"/>
            <a:r>
              <a:rPr lang="bg-BG" sz="2400" b="1" dirty="0">
                <a:latin typeface="Times New Roman"/>
                <a:cs typeface="Times New Roman"/>
              </a:rPr>
              <a:t>2.2. Индивидуална екипировка</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371DE7FC-8D6C-0A8C-A200-9021F03BF28A}"/>
              </a:ext>
            </a:extLst>
          </p:cNvPr>
          <p:cNvSpPr>
            <a:spLocks noGrp="1"/>
          </p:cNvSpPr>
          <p:nvPr>
            <p:ph idx="1"/>
          </p:nvPr>
        </p:nvSpPr>
        <p:spPr>
          <a:xfrm>
            <a:off x="678976" y="1135345"/>
            <a:ext cx="10822674" cy="4919995"/>
          </a:xfrm>
        </p:spPr>
        <p:txBody>
          <a:bodyPr vert="horz" lIns="91440" tIns="45720" rIns="91440" bIns="45720" rtlCol="0" anchor="t">
            <a:normAutofit/>
          </a:bodyPr>
          <a:lstStyle/>
          <a:p>
            <a:pPr marL="0" indent="457200" algn="just">
              <a:buNone/>
            </a:pPr>
            <a:endParaRPr lang="bg-BG" sz="2400" dirty="0">
              <a:latin typeface="Times New Roman"/>
              <a:cs typeface="Times New Roman"/>
            </a:endParaRPr>
          </a:p>
          <a:p>
            <a:pPr marL="0" indent="457200" algn="just">
              <a:buNone/>
            </a:pPr>
            <a:r>
              <a:rPr lang="bg-BG" sz="2400" dirty="0">
                <a:latin typeface="Times New Roman"/>
                <a:cs typeface="Times New Roman"/>
              </a:rPr>
              <a:t>Индивидуалната екипировка на съвременния български военнослужещ е изградена на модулен принцип и може да се адаптира според конкретната задача.</a:t>
            </a:r>
          </a:p>
          <a:p>
            <a:pPr marL="0" indent="457200" algn="just">
              <a:buNone/>
            </a:pPr>
            <a:r>
              <a:rPr lang="bg-BG" sz="2400" dirty="0">
                <a:latin typeface="Times New Roman"/>
                <a:cs typeface="Times New Roman"/>
              </a:rPr>
              <a:t>Индивидуалната екипировка на военнослужещия в Българската армия включва:</a:t>
            </a:r>
            <a:endParaRPr lang="bg-BG" sz="2400" dirty="0"/>
          </a:p>
          <a:p>
            <a:pPr algn="just">
              <a:buFont typeface="Calibri" panose="020B0604020202020204" pitchFamily="34" charset="0"/>
              <a:buChar char="-"/>
            </a:pPr>
            <a:r>
              <a:rPr lang="bg-BG" sz="2400" dirty="0">
                <a:latin typeface="Times New Roman"/>
                <a:cs typeface="Times New Roman"/>
              </a:rPr>
              <a:t>бойното облекло (полева униформа);</a:t>
            </a:r>
          </a:p>
          <a:p>
            <a:pPr algn="just">
              <a:buFont typeface="Calibri" panose="020B0604020202020204" pitchFamily="34" charset="0"/>
              <a:buChar char="-"/>
            </a:pPr>
            <a:r>
              <a:rPr lang="bg-BG" sz="2400" dirty="0">
                <a:latin typeface="Times New Roman"/>
                <a:cs typeface="Times New Roman"/>
              </a:rPr>
              <a:t>полеви обувки;</a:t>
            </a:r>
          </a:p>
          <a:p>
            <a:pPr algn="just">
              <a:buFont typeface="Calibri" panose="020B0604020202020204" pitchFamily="34" charset="0"/>
              <a:buChar char="-"/>
            </a:pPr>
            <a:r>
              <a:rPr lang="bg-BG" sz="2400" dirty="0">
                <a:latin typeface="Times New Roman"/>
                <a:cs typeface="Times New Roman"/>
              </a:rPr>
              <a:t>раменна модулна тактическа система; </a:t>
            </a:r>
          </a:p>
          <a:p>
            <a:pPr algn="just">
              <a:buFont typeface="Calibri" panose="020B0604020202020204" pitchFamily="34" charset="0"/>
              <a:buChar char="-"/>
            </a:pPr>
            <a:r>
              <a:rPr lang="bg-BG" sz="2400" dirty="0">
                <a:latin typeface="Times New Roman"/>
                <a:cs typeface="Times New Roman"/>
              </a:rPr>
              <a:t>противогаз;</a:t>
            </a:r>
          </a:p>
          <a:p>
            <a:pPr algn="just">
              <a:buFont typeface="Calibri" panose="020B0604020202020204" pitchFamily="34" charset="0"/>
              <a:buChar char="-"/>
            </a:pPr>
            <a:r>
              <a:rPr lang="bg-BG" sz="2400" dirty="0">
                <a:latin typeface="Times New Roman"/>
                <a:cs typeface="Times New Roman"/>
              </a:rPr>
              <a:t>раница за вода;</a:t>
            </a:r>
          </a:p>
          <a:p>
            <a:pPr algn="just">
              <a:buFont typeface="Calibri" panose="020B0604020202020204" pitchFamily="34" charset="0"/>
              <a:buChar char="-"/>
            </a:pPr>
            <a:r>
              <a:rPr lang="bg-BG" sz="2400" dirty="0">
                <a:latin typeface="Times New Roman"/>
                <a:cs typeface="Times New Roman"/>
              </a:rPr>
              <a:t>голяма и малка раница.</a:t>
            </a:r>
            <a:endParaRPr lang="bg-BG" sz="2400" dirty="0"/>
          </a:p>
          <a:p>
            <a:pPr>
              <a:buFont typeface="Calibri" panose="020B0604020202020204" pitchFamily="34" charset="0"/>
              <a:buChar char="-"/>
            </a:pPr>
            <a:endParaRPr lang="bg-BG" dirty="0"/>
          </a:p>
        </p:txBody>
      </p:sp>
      <p:pic>
        <p:nvPicPr>
          <p:cNvPr id="5" name="Картина 4" descr="Картина, която съдържа дрехи, обувки, обувка, Работни ботуши&#10;&#10;Генерирано от ИИ съдържание може да е неправилно.">
            <a:extLst>
              <a:ext uri="{FF2B5EF4-FFF2-40B4-BE49-F238E27FC236}">
                <a16:creationId xmlns:a16="http://schemas.microsoft.com/office/drawing/2014/main" id="{DF672CCA-B677-6F45-2B21-036AAA7CBC75}"/>
              </a:ext>
            </a:extLst>
          </p:cNvPr>
          <p:cNvPicPr>
            <a:picLocks noChangeAspect="1"/>
          </p:cNvPicPr>
          <p:nvPr/>
        </p:nvPicPr>
        <p:blipFill>
          <a:blip r:embed="rId2"/>
          <a:stretch>
            <a:fillRect/>
          </a:stretch>
        </p:blipFill>
        <p:spPr>
          <a:xfrm>
            <a:off x="6890368" y="3423188"/>
            <a:ext cx="2105025" cy="2362200"/>
          </a:xfrm>
          <a:prstGeom prst="rect">
            <a:avLst/>
          </a:prstGeom>
          <a:ln>
            <a:noFill/>
          </a:ln>
          <a:effectLst>
            <a:softEdge rad="112500"/>
          </a:effectLst>
        </p:spPr>
      </p:pic>
      <p:pic>
        <p:nvPicPr>
          <p:cNvPr id="7" name="Картина 6" descr="Картина, която съдържа обувка, обувки, дрехи, Обувки за дейности на открито&#10;&#10;Генерирано от ИИ съдържание може да е неправилно.">
            <a:extLst>
              <a:ext uri="{FF2B5EF4-FFF2-40B4-BE49-F238E27FC236}">
                <a16:creationId xmlns:a16="http://schemas.microsoft.com/office/drawing/2014/main" id="{6A043F2C-CB35-3B8B-0A74-E8A42B5DF8B4}"/>
              </a:ext>
            </a:extLst>
          </p:cNvPr>
          <p:cNvPicPr>
            <a:picLocks noChangeAspect="1"/>
          </p:cNvPicPr>
          <p:nvPr/>
        </p:nvPicPr>
        <p:blipFill>
          <a:blip r:embed="rId3"/>
          <a:srcRect t="-163" r="645" b="1149"/>
          <a:stretch>
            <a:fillRect/>
          </a:stretch>
        </p:blipFill>
        <p:spPr>
          <a:xfrm>
            <a:off x="9659721" y="3425018"/>
            <a:ext cx="1977883" cy="2225725"/>
          </a:xfrm>
          <a:prstGeom prst="rect">
            <a:avLst/>
          </a:prstGeom>
          <a:ln>
            <a:noFill/>
          </a:ln>
          <a:effectLst>
            <a:softEdge rad="112500"/>
          </a:effectLst>
        </p:spPr>
      </p:pic>
    </p:spTree>
    <p:extLst>
      <p:ext uri="{BB962C8B-B14F-4D97-AF65-F5344CB8AC3E}">
        <p14:creationId xmlns:p14="http://schemas.microsoft.com/office/powerpoint/2010/main" val="2500639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39835B0E-2F9D-886A-643F-FC02915E6B6D}"/>
              </a:ext>
            </a:extLst>
          </p:cNvPr>
          <p:cNvSpPr>
            <a:spLocks noGrp="1"/>
          </p:cNvSpPr>
          <p:nvPr>
            <p:ph type="title"/>
          </p:nvPr>
        </p:nvSpPr>
        <p:spPr>
          <a:xfrm>
            <a:off x="694862" y="534397"/>
            <a:ext cx="10793790" cy="2246786"/>
          </a:xfrm>
        </p:spPr>
        <p:txBody>
          <a:bodyPr>
            <a:normAutofit/>
          </a:bodyPr>
          <a:lstStyle/>
          <a:p>
            <a:pPr indent="457200" algn="just">
              <a:spcBef>
                <a:spcPts val="1000"/>
              </a:spcBef>
            </a:pPr>
            <a:r>
              <a:rPr lang="bg-BG" sz="2400" dirty="0">
                <a:latin typeface="Times New Roman"/>
                <a:cs typeface="Times New Roman"/>
              </a:rPr>
              <a:t>В аспект на изложеното по-горе настоящата лекция има за цел да запознае обучаемите с въоръжението и индивидуалната екипировка на военнослужещите от Българската армия и с техните тактико-технически характеристики.</a:t>
            </a:r>
            <a:endParaRPr lang="en-US" sz="2400" dirty="0">
              <a:latin typeface="Times New Roman"/>
              <a:cs typeface="Times New Roman"/>
            </a:endParaRPr>
          </a:p>
          <a:p>
            <a:pPr indent="457200" algn="just">
              <a:spcBef>
                <a:spcPts val="1000"/>
              </a:spcBef>
            </a:pPr>
            <a:r>
              <a:rPr lang="bg-BG" sz="2400" dirty="0">
                <a:latin typeface="Times New Roman"/>
                <a:cs typeface="Times New Roman"/>
              </a:rPr>
              <a:t>За постигане на поставената цел първо ще бъде извършен кратък обзор на класификацията на конвенционалното въоръжение. </a:t>
            </a:r>
            <a:endParaRPr lang="bg-BG" dirty="0"/>
          </a:p>
        </p:txBody>
      </p:sp>
      <p:sp>
        <p:nvSpPr>
          <p:cNvPr id="3" name="Контейнер за съдържание 2">
            <a:extLst>
              <a:ext uri="{FF2B5EF4-FFF2-40B4-BE49-F238E27FC236}">
                <a16:creationId xmlns:a16="http://schemas.microsoft.com/office/drawing/2014/main" id="{2A663EC5-371C-D27B-8CBC-56CA49025B17}"/>
              </a:ext>
            </a:extLst>
          </p:cNvPr>
          <p:cNvSpPr>
            <a:spLocks noGrp="1"/>
          </p:cNvSpPr>
          <p:nvPr>
            <p:ph idx="1"/>
          </p:nvPr>
        </p:nvSpPr>
        <p:spPr>
          <a:xfrm>
            <a:off x="694862" y="2895421"/>
            <a:ext cx="10793790" cy="3259518"/>
          </a:xfrm>
        </p:spPr>
        <p:txBody>
          <a:bodyPr vert="horz" lIns="91440" tIns="45720" rIns="91440" bIns="45720" rtlCol="0" anchor="t">
            <a:normAutofit/>
          </a:bodyPr>
          <a:lstStyle/>
          <a:p>
            <a:pPr marL="0" indent="457200" algn="just">
              <a:buNone/>
            </a:pPr>
            <a:r>
              <a:rPr lang="bg-BG" sz="2400" dirty="0">
                <a:latin typeface="Times New Roman"/>
                <a:cs typeface="Times New Roman"/>
              </a:rPr>
              <a:t>Съгласно съществуващата понастоящем класификация конвенционалното въоръжение се подразделя на следните видове:</a:t>
            </a:r>
            <a:endParaRPr lang="bg-BG" sz="2400" dirty="0"/>
          </a:p>
          <a:p>
            <a:pPr marL="0" indent="457200">
              <a:buNone/>
            </a:pPr>
            <a:r>
              <a:rPr lang="bg-BG" sz="2400" b="1" i="1" dirty="0">
                <a:latin typeface="Times New Roman"/>
                <a:cs typeface="Times New Roman"/>
              </a:rPr>
              <a:t>A) Огнестрелно оръжие;</a:t>
            </a:r>
            <a:endParaRPr lang="bg-BG" sz="2400" dirty="0">
              <a:latin typeface="Times New Roman"/>
              <a:cs typeface="Times New Roman"/>
            </a:endParaRPr>
          </a:p>
          <a:p>
            <a:pPr marL="0" indent="457200" algn="just">
              <a:buNone/>
            </a:pPr>
            <a:r>
              <a:rPr lang="bg-BG" sz="2400" dirty="0">
                <a:latin typeface="Times New Roman"/>
                <a:cs typeface="Times New Roman"/>
              </a:rPr>
              <a:t>Огнестрелното оръжие е преносимo, возимо или самоходно цевно оръжие, предназначено за нанасяне на поражение на живата сила, техниката или стационарните съоръжения на противника чрез изхвърлянето на поразяващ елемент под действието на налягането, създадено от образуването на газове, получени при изгарянето на барутен заряд. </a:t>
            </a:r>
            <a:endParaRPr lang="bg-BG" sz="2400" dirty="0"/>
          </a:p>
          <a:p>
            <a:endParaRPr lang="bg-BG" dirty="0"/>
          </a:p>
        </p:txBody>
      </p:sp>
    </p:spTree>
    <p:extLst>
      <p:ext uri="{BB962C8B-B14F-4D97-AF65-F5344CB8AC3E}">
        <p14:creationId xmlns:p14="http://schemas.microsoft.com/office/powerpoint/2010/main" val="1590446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42E43B8C-3FB2-CDC2-7ED1-92EF160F6E2F}"/>
              </a:ext>
            </a:extLst>
          </p:cNvPr>
          <p:cNvSpPr>
            <a:spLocks noGrp="1"/>
          </p:cNvSpPr>
          <p:nvPr>
            <p:ph type="title"/>
          </p:nvPr>
        </p:nvSpPr>
        <p:spPr/>
        <p:txBody>
          <a:bodyPr/>
          <a:lstStyle/>
          <a:p>
            <a:pPr algn="ctr"/>
            <a:r>
              <a:rPr lang="bg-BG" sz="2400" b="1" dirty="0">
                <a:latin typeface="Times New Roman"/>
                <a:cs typeface="Times New Roman"/>
              </a:rPr>
              <a:t>2.2.1. Полева униформа с дигитална </a:t>
            </a:r>
            <a:r>
              <a:rPr lang="bg-BG" sz="2400" b="1" dirty="0" err="1">
                <a:latin typeface="Times New Roman"/>
                <a:cs typeface="Times New Roman"/>
              </a:rPr>
              <a:t>разпетновка</a:t>
            </a:r>
            <a:r>
              <a:rPr lang="bg-BG" sz="2400" b="1" dirty="0">
                <a:latin typeface="Times New Roman"/>
                <a:cs typeface="Times New Roman"/>
              </a:rPr>
              <a:t> и полеви обувки</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943840D2-0861-AC47-7F85-70A2ABADF0F8}"/>
              </a:ext>
            </a:extLst>
          </p:cNvPr>
          <p:cNvSpPr>
            <a:spLocks noGrp="1"/>
          </p:cNvSpPr>
          <p:nvPr>
            <p:ph idx="1"/>
          </p:nvPr>
        </p:nvSpPr>
        <p:spPr>
          <a:xfrm>
            <a:off x="666136" y="1320255"/>
            <a:ext cx="7677907" cy="5604117"/>
          </a:xfrm>
        </p:spPr>
        <p:txBody>
          <a:bodyPr vert="horz" lIns="91440" tIns="45720" rIns="91440" bIns="45720" rtlCol="0" anchor="t">
            <a:normAutofit lnSpcReduction="10000"/>
          </a:bodyPr>
          <a:lstStyle/>
          <a:p>
            <a:pPr marL="0" indent="457200" algn="just">
              <a:buNone/>
            </a:pPr>
            <a:r>
              <a:rPr lang="bg-BG" sz="2400" dirty="0">
                <a:latin typeface="Times New Roman"/>
                <a:ea typeface="+mn-lt"/>
                <a:cs typeface="Times New Roman"/>
              </a:rPr>
              <a:t>Полевата униформа на въоръжение в Българската армия е с петцветна разпетновка, съобразена с умереноконтиненталния климат, който е присъщ за територията на страната ни.Българската армия използва и униформи за пустинен климат, които са разработени за операции в горещи и сухи условия, като тези, в които българските контингенти са участвали – Ирак и Афганистан. Единната петцветна разпетновка е въведена за полевите облекла за всички родове войски. </a:t>
            </a:r>
            <a:endParaRPr lang="bg-BG" sz="2400" dirty="0">
              <a:latin typeface="Times New Roman"/>
              <a:cs typeface="Times New Roman"/>
            </a:endParaRPr>
          </a:p>
          <a:p>
            <a:pPr marL="0" indent="457200" algn="just">
              <a:buNone/>
            </a:pPr>
            <a:r>
              <a:rPr lang="bg-BG" sz="2400" dirty="0">
                <a:latin typeface="Times New Roman"/>
                <a:ea typeface="+mn-lt"/>
                <a:cs typeface="Times New Roman"/>
              </a:rPr>
              <a:t>Използват се летен и зимен комплект полева униформа.</a:t>
            </a:r>
            <a:endParaRPr lang="bg-BG" sz="2400" dirty="0">
              <a:latin typeface="Times New Roman"/>
              <a:cs typeface="Times New Roman"/>
            </a:endParaRPr>
          </a:p>
          <a:p>
            <a:pPr marL="0" indent="457200" algn="just">
              <a:buNone/>
            </a:pPr>
            <a:r>
              <a:rPr lang="bg-BG" sz="2400" dirty="0">
                <a:latin typeface="Times New Roman"/>
                <a:cs typeface="Times New Roman"/>
              </a:rPr>
              <a:t>Летният комплектвключва осем основни артикула: камуфлажна риза с дълъг ръкав, риза за носене под бронежилетка, полева фланелка, фланелка с яка и къс ръкав, камуфлажен летен панталон, лятна камуфлажна шапка с козирка и шапка с периферия. </a:t>
            </a:r>
          </a:p>
        </p:txBody>
      </p:sp>
      <p:pic>
        <p:nvPicPr>
          <p:cNvPr id="7" name="Картина 6" descr="Картина, която съдържа дрехи, камуфлаж, войска, Военнослужещ&#10;&#10;Генерирано от ИИ съдържание може да е неправилно.">
            <a:extLst>
              <a:ext uri="{FF2B5EF4-FFF2-40B4-BE49-F238E27FC236}">
                <a16:creationId xmlns:a16="http://schemas.microsoft.com/office/drawing/2014/main" id="{13003EEC-7F22-2A92-871D-3047D200F59E}"/>
              </a:ext>
            </a:extLst>
          </p:cNvPr>
          <p:cNvPicPr>
            <a:picLocks noChangeAspect="1"/>
          </p:cNvPicPr>
          <p:nvPr/>
        </p:nvPicPr>
        <p:blipFill>
          <a:blip r:embed="rId2"/>
          <a:stretch>
            <a:fillRect/>
          </a:stretch>
        </p:blipFill>
        <p:spPr>
          <a:xfrm>
            <a:off x="8735780" y="1219415"/>
            <a:ext cx="3009757" cy="4796050"/>
          </a:xfrm>
          <a:prstGeom prst="rect">
            <a:avLst/>
          </a:prstGeom>
          <a:ln>
            <a:noFill/>
          </a:ln>
          <a:effectLst>
            <a:softEdge rad="112500"/>
          </a:effectLst>
        </p:spPr>
      </p:pic>
    </p:spTree>
    <p:extLst>
      <p:ext uri="{BB962C8B-B14F-4D97-AF65-F5344CB8AC3E}">
        <p14:creationId xmlns:p14="http://schemas.microsoft.com/office/powerpoint/2010/main" val="3046348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955C12BB-82DC-9779-146C-9455D32D6F2F}"/>
              </a:ext>
            </a:extLst>
          </p:cNvPr>
          <p:cNvSpPr>
            <a:spLocks noGrp="1"/>
          </p:cNvSpPr>
          <p:nvPr>
            <p:ph type="title"/>
          </p:nvPr>
        </p:nvSpPr>
        <p:spPr>
          <a:xfrm>
            <a:off x="838200" y="589060"/>
            <a:ext cx="10515600" cy="1325563"/>
          </a:xfrm>
        </p:spPr>
        <p:txBody>
          <a:bodyPr/>
          <a:lstStyle/>
          <a:p>
            <a:pPr algn="ctr"/>
            <a:r>
              <a:rPr lang="bg-BG" sz="2400" b="1" dirty="0">
                <a:latin typeface="Times New Roman"/>
                <a:cs typeface="Times New Roman"/>
              </a:rPr>
              <a:t>2.2.2. Раменна модулна тактическа система </a:t>
            </a:r>
            <a:endParaRPr lang="bg-BG" sz="2400" dirty="0"/>
          </a:p>
          <a:p>
            <a:endParaRPr lang="bg-BG" dirty="0"/>
          </a:p>
        </p:txBody>
      </p:sp>
      <p:sp>
        <p:nvSpPr>
          <p:cNvPr id="3" name="Контейнер за съдържание 2">
            <a:extLst>
              <a:ext uri="{FF2B5EF4-FFF2-40B4-BE49-F238E27FC236}">
                <a16:creationId xmlns:a16="http://schemas.microsoft.com/office/drawing/2014/main" id="{A87E6398-CE94-0B43-CFF4-5A21F5387E0E}"/>
              </a:ext>
            </a:extLst>
          </p:cNvPr>
          <p:cNvSpPr>
            <a:spLocks noGrp="1"/>
          </p:cNvSpPr>
          <p:nvPr>
            <p:ph idx="1"/>
          </p:nvPr>
        </p:nvSpPr>
        <p:spPr>
          <a:xfrm>
            <a:off x="838200" y="1744664"/>
            <a:ext cx="10515600" cy="4345052"/>
          </a:xfrm>
        </p:spPr>
        <p:txBody>
          <a:bodyPr vert="horz" lIns="91440" tIns="45720" rIns="91440" bIns="45720" rtlCol="0" anchor="t">
            <a:normAutofit/>
          </a:bodyPr>
          <a:lstStyle/>
          <a:p>
            <a:pPr marL="0" indent="457200" algn="just">
              <a:buNone/>
            </a:pPr>
            <a:r>
              <a:rPr lang="bg-BG" sz="2400" dirty="0">
                <a:latin typeface="Times New Roman"/>
                <a:cs typeface="Times New Roman"/>
              </a:rPr>
              <a:t>Модулната система е предназначена за носене на снаряжение, при която различни чанти, джобове и пакети могат да се разполагат върху носеща платформа според конкретната задача. </a:t>
            </a:r>
            <a:endParaRPr lang="bg-BG" dirty="0"/>
          </a:p>
          <a:p>
            <a:pPr marL="0" indent="457200" algn="just">
              <a:buNone/>
            </a:pPr>
            <a:r>
              <a:rPr lang="bg-BG" sz="2400" dirty="0">
                <a:latin typeface="Times New Roman"/>
                <a:cs typeface="Times New Roman"/>
              </a:rPr>
              <a:t>Модулната система на екипировката в Българската армия е изградена на принципа на приспособимостта. Тя се състои от раменна тактическа жилетка и отделни джобове за пълнители, граната, медицински пакет, противогаз и фенер. Изделията са проектиранисъс система за окачване„MOLLE GEAR“</a:t>
            </a:r>
            <a:r>
              <a:rPr lang="en-US" sz="2400" dirty="0">
                <a:latin typeface="Times New Roman"/>
                <a:cs typeface="Times New Roman"/>
              </a:rPr>
              <a:t> – </a:t>
            </a:r>
            <a:r>
              <a:rPr lang="bg-BG" sz="2400" dirty="0">
                <a:latin typeface="Times New Roman"/>
                <a:cs typeface="Times New Roman"/>
              </a:rPr>
              <a:t>модулно леко оборудване за пренасяне на товари, което позволява конструктивно присъединяване на допълнителни модули към основната екипировка. Тази система позволява на българския военнослужещ да конфигурира снаряжението си според бойната задача – например за патрулиране, охрана, разузнаване или действия в градска обстановка.</a:t>
            </a:r>
            <a:endParaRPr lang="bg-BG" sz="2400" dirty="0"/>
          </a:p>
        </p:txBody>
      </p:sp>
    </p:spTree>
    <p:extLst>
      <p:ext uri="{BB962C8B-B14F-4D97-AF65-F5344CB8AC3E}">
        <p14:creationId xmlns:p14="http://schemas.microsoft.com/office/powerpoint/2010/main" val="4102708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Картина 3" descr="Картина, която съдържа човек, военна униформа, мъж, дрехи&#10;&#10;Генерирано от ИИ съдържание може да е неправилно.">
            <a:extLst>
              <a:ext uri="{FF2B5EF4-FFF2-40B4-BE49-F238E27FC236}">
                <a16:creationId xmlns:a16="http://schemas.microsoft.com/office/drawing/2014/main" id="{F2CE4193-5F4A-3CB4-87A7-01C0B60D76FE}"/>
              </a:ext>
            </a:extLst>
          </p:cNvPr>
          <p:cNvPicPr>
            <a:picLocks noChangeAspect="1"/>
          </p:cNvPicPr>
          <p:nvPr/>
        </p:nvPicPr>
        <p:blipFill>
          <a:blip r:embed="rId2">
            <a:alphaModFix amt="40000"/>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rcRect t="23323" b="16355"/>
          <a:stretch>
            <a:fillRect/>
          </a:stretch>
        </p:blipFill>
        <p:spPr>
          <a:xfrm>
            <a:off x="20" y="10"/>
            <a:ext cx="12191980" cy="6857990"/>
          </a:xfrm>
          <a:prstGeom prst="rect">
            <a:avLst/>
          </a:prstGeom>
        </p:spPr>
      </p:pic>
      <p:sp>
        <p:nvSpPr>
          <p:cNvPr id="2" name="Заглавие 1">
            <a:extLst>
              <a:ext uri="{FF2B5EF4-FFF2-40B4-BE49-F238E27FC236}">
                <a16:creationId xmlns:a16="http://schemas.microsoft.com/office/drawing/2014/main" id="{C7ADFBC3-1F5A-B8F7-E68C-6ADE67886EBA}"/>
              </a:ext>
            </a:extLst>
          </p:cNvPr>
          <p:cNvSpPr>
            <a:spLocks noGrp="1"/>
          </p:cNvSpPr>
          <p:nvPr>
            <p:ph type="title"/>
          </p:nvPr>
        </p:nvSpPr>
        <p:spPr>
          <a:xfrm>
            <a:off x="965200" y="726365"/>
            <a:ext cx="10261600" cy="3803704"/>
          </a:xfrm>
        </p:spPr>
        <p:txBody>
          <a:bodyPr vert="horz" lIns="91440" tIns="45720" rIns="91440" bIns="45720" rtlCol="0" anchor="b">
            <a:normAutofit/>
          </a:bodyPr>
          <a:lstStyle/>
          <a:p>
            <a:pPr algn="ctr"/>
            <a:r>
              <a:rPr lang="en-US" sz="4000" dirty="0">
                <a:ln w="22225">
                  <a:solidFill>
                    <a:prstClr val="white"/>
                  </a:solidFill>
                  <a:miter lim="800000"/>
                </a:ln>
                <a:latin typeface="Times New Roman"/>
                <a:cs typeface="Times New Roman"/>
              </a:rPr>
              <a:t>БЛАГОДАРЯ ВИ ЗА </a:t>
            </a:r>
            <a:r>
              <a:rPr lang="en-US" sz="4000">
                <a:ln w="22225">
                  <a:solidFill>
                    <a:prstClr val="white"/>
                  </a:solidFill>
                  <a:miter lim="800000"/>
                </a:ln>
                <a:latin typeface="Times New Roman"/>
                <a:cs typeface="Times New Roman"/>
              </a:rPr>
              <a:t>ВНИМАНИЕТО!</a:t>
            </a:r>
            <a:br>
              <a:rPr lang="en-US" sz="4000" dirty="0">
                <a:ln w="22225">
                  <a:solidFill>
                    <a:prstClr val="white"/>
                  </a:solidFill>
                  <a:miter lim="800000"/>
                </a:ln>
                <a:latin typeface="Times New Roman"/>
                <a:cs typeface="Times New Roman"/>
              </a:rPr>
            </a:br>
            <a:r>
              <a:rPr lang="en-US" sz="4000">
                <a:ln w="22225">
                  <a:solidFill>
                    <a:prstClr val="white"/>
                  </a:solidFill>
                  <a:miter lim="800000"/>
                </a:ln>
                <a:latin typeface="Times New Roman"/>
                <a:cs typeface="Times New Roman"/>
              </a:rPr>
              <a:t>ВЪПРОСИ</a:t>
            </a:r>
            <a:r>
              <a:rPr lang="en-US" sz="4000" b="1">
                <a:ln w="22225">
                  <a:solidFill>
                    <a:prstClr val="white"/>
                  </a:solidFill>
                  <a:miter lim="800000"/>
                </a:ln>
                <a:latin typeface="Times New Roman"/>
                <a:cs typeface="Times New Roman"/>
              </a:rPr>
              <a:t>?</a:t>
            </a:r>
            <a:endParaRPr lang="en-US" sz="4000">
              <a:ln w="22225">
                <a:solidFill>
                  <a:prstClr val="white"/>
                </a:solidFill>
                <a:miter lim="800000"/>
              </a:ln>
            </a:endParaRPr>
          </a:p>
        </p:txBody>
      </p:sp>
    </p:spTree>
    <p:extLst>
      <p:ext uri="{BB962C8B-B14F-4D97-AF65-F5344CB8AC3E}">
        <p14:creationId xmlns:p14="http://schemas.microsoft.com/office/powerpoint/2010/main" val="404020207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съдържание 2">
            <a:extLst>
              <a:ext uri="{FF2B5EF4-FFF2-40B4-BE49-F238E27FC236}">
                <a16:creationId xmlns:a16="http://schemas.microsoft.com/office/drawing/2014/main" id="{A77AE4D4-3DEB-1927-AAB9-D387016FC1EA}"/>
              </a:ext>
            </a:extLst>
          </p:cNvPr>
          <p:cNvSpPr>
            <a:spLocks noGrp="1"/>
          </p:cNvSpPr>
          <p:nvPr>
            <p:ph idx="1"/>
          </p:nvPr>
        </p:nvSpPr>
        <p:spPr>
          <a:xfrm>
            <a:off x="177283" y="288812"/>
            <a:ext cx="11634504" cy="6460779"/>
          </a:xfrm>
        </p:spPr>
        <p:txBody>
          <a:bodyPr vert="horz" lIns="91440" tIns="45720" rIns="91440" bIns="45720" rtlCol="0" anchor="t">
            <a:noAutofit/>
          </a:bodyPr>
          <a:lstStyle/>
          <a:p>
            <a:pPr marL="0" indent="457200" algn="just">
              <a:buNone/>
            </a:pPr>
            <a:r>
              <a:rPr lang="bg-BG" sz="2400" dirty="0">
                <a:latin typeface="Times New Roman"/>
                <a:cs typeface="Times New Roman"/>
              </a:rPr>
              <a:t>Същото се подразделя на:</a:t>
            </a:r>
            <a:endParaRPr lang="bg-BG" dirty="0"/>
          </a:p>
          <a:p>
            <a:pPr marL="342900" indent="0" algn="just">
              <a:buNone/>
            </a:pPr>
            <a:r>
              <a:rPr lang="bg-BG" sz="2400" b="1" i="1" dirty="0">
                <a:latin typeface="Times New Roman"/>
                <a:cs typeface="Times New Roman"/>
              </a:rPr>
              <a:t>  - стрелково оръжие</a:t>
            </a:r>
            <a:r>
              <a:rPr lang="bg-BG" sz="2400" dirty="0">
                <a:latin typeface="Times New Roman"/>
                <a:cs typeface="Times New Roman"/>
              </a:rPr>
              <a:t> – същото е преносимо цевно огнестрелно оръжие, чийто калибър е под 20 mm, и което е предназначено главно за поразяване на жива сила на противника.</a:t>
            </a:r>
          </a:p>
          <a:p>
            <a:pPr marL="342900" indent="0" algn="just">
              <a:buNone/>
            </a:pPr>
            <a:r>
              <a:rPr lang="bg-BG" sz="2400" b="1" i="1" dirty="0">
                <a:latin typeface="Times New Roman"/>
                <a:cs typeface="Times New Roman"/>
              </a:rPr>
              <a:t>  - артилерийско въоръжение</a:t>
            </a:r>
            <a:r>
              <a:rPr lang="bg-BG" sz="2400" dirty="0">
                <a:latin typeface="Times New Roman"/>
                <a:cs typeface="Times New Roman"/>
              </a:rPr>
              <a:t> - цевноогнестрелно оръжие, което е непригодно за ръчно пренасяне и чийто кaлибър е по-голям от 20 mm. Артилерийските системи са предназначени за унищожаване на живата сила на противника, разположена на открито или в укрития; унищожаване на бойна, транспортна или специална техника; разрушаване на отбранителни съоръжения и изпълняването на специални задачи като задимяване или осветяване на местността, прехвърляне на агитационни материали в райони заети от противника, извършване на дистанционно миниране и др. </a:t>
            </a:r>
            <a:r>
              <a:rPr lang="bg-BG" sz="2400" b="1" i="1" dirty="0">
                <a:latin typeface="Times New Roman"/>
                <a:cs typeface="Times New Roman"/>
              </a:rPr>
              <a:t>                </a:t>
            </a:r>
          </a:p>
          <a:p>
            <a:pPr marL="342900" indent="0" algn="just">
              <a:buNone/>
            </a:pPr>
            <a:r>
              <a:rPr lang="bg-BG" sz="2400" b="1" i="1" dirty="0">
                <a:latin typeface="Times New Roman"/>
                <a:cs typeface="Times New Roman"/>
              </a:rPr>
              <a:t>   Б) Ракетно оръжие</a:t>
            </a:r>
            <a:r>
              <a:rPr lang="bg-BG" sz="2400" dirty="0">
                <a:latin typeface="Times New Roman"/>
                <a:cs typeface="Times New Roman"/>
              </a:rPr>
              <a:t> – оръжие, при което поразяващият елемент достига до    целта с помощта на безпилотни летателни апарати задвижвани от реактивна   сила, създавана вследствие на изгарянето на даден вид гориво. Конструктивно се състои отследните основни части: бойна част (нанася пряко поражение на противника), ракетен двигател, система на управление при полет.</a:t>
            </a:r>
            <a:endParaRPr lang="bg-BG" sz="2400" dirty="0"/>
          </a:p>
          <a:p>
            <a:pPr indent="457200" algn="just">
              <a:buFont typeface="Calibri" panose="020B0604020202020204" pitchFamily="34" charset="0"/>
              <a:buChar char="-"/>
            </a:pPr>
            <a:endParaRPr lang="bg-BG" dirty="0"/>
          </a:p>
          <a:p>
            <a:pPr indent="457200" algn="just">
              <a:buFont typeface="Calibri" panose="020B0604020202020204" pitchFamily="34" charset="0"/>
              <a:buChar char="-"/>
            </a:pPr>
            <a:endParaRPr lang="bg-BG" dirty="0"/>
          </a:p>
        </p:txBody>
      </p:sp>
    </p:spTree>
    <p:extLst>
      <p:ext uri="{BB962C8B-B14F-4D97-AF65-F5344CB8AC3E}">
        <p14:creationId xmlns:p14="http://schemas.microsoft.com/office/powerpoint/2010/main" val="3814003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B66FBED-D6AF-DD42-0FCB-314C4A7824AC}"/>
              </a:ext>
            </a:extLst>
          </p:cNvPr>
          <p:cNvSpPr>
            <a:spLocks noGrp="1"/>
          </p:cNvSpPr>
          <p:nvPr>
            <p:ph type="title"/>
          </p:nvPr>
        </p:nvSpPr>
        <p:spPr>
          <a:xfrm>
            <a:off x="832214" y="419736"/>
            <a:ext cx="10527571" cy="1325563"/>
          </a:xfrm>
        </p:spPr>
        <p:txBody>
          <a:bodyPr vert="horz" lIns="91440" tIns="45720" rIns="91440" bIns="45720" rtlCol="0" anchor="ctr">
            <a:noAutofit/>
          </a:bodyPr>
          <a:lstStyle/>
          <a:p>
            <a:pPr algn="ctr"/>
            <a:r>
              <a:rPr lang="bg-BG" sz="3200" b="1" dirty="0">
                <a:solidFill>
                  <a:srgbClr val="FF0000"/>
                </a:solidFill>
                <a:latin typeface="Times New Roman"/>
                <a:cs typeface="Times New Roman"/>
              </a:rPr>
              <a:t>1.</a:t>
            </a:r>
            <a:r>
              <a:rPr lang="en-US" sz="3200" b="1" dirty="0">
                <a:solidFill>
                  <a:srgbClr val="FF0000"/>
                </a:solidFill>
                <a:latin typeface="Times New Roman"/>
                <a:cs typeface="Times New Roman"/>
              </a:rPr>
              <a:t> </a:t>
            </a:r>
            <a:r>
              <a:rPr lang="bg-BG" sz="3200" b="1" dirty="0">
                <a:solidFill>
                  <a:srgbClr val="FF0000"/>
                </a:solidFill>
                <a:latin typeface="Times New Roman"/>
                <a:cs typeface="Times New Roman"/>
              </a:rPr>
              <a:t>ВЪОРЪЖЕНИЕ НА ВОЕННОСЛУЖЕЩИТЕ В БЪЛГАРСКАТА АРМИЯ</a:t>
            </a:r>
          </a:p>
          <a:p>
            <a:endParaRPr lang="bg-BG" sz="1400" b="1" dirty="0">
              <a:latin typeface="Times New Roman"/>
              <a:cs typeface="Times New Roman"/>
            </a:endParaRPr>
          </a:p>
        </p:txBody>
      </p:sp>
      <p:sp>
        <p:nvSpPr>
          <p:cNvPr id="3" name="Контейнер за съдържание 2">
            <a:extLst>
              <a:ext uri="{FF2B5EF4-FFF2-40B4-BE49-F238E27FC236}">
                <a16:creationId xmlns:a16="http://schemas.microsoft.com/office/drawing/2014/main" id="{C414FCC7-EBAE-7978-60BC-4B7EE6203270}"/>
              </a:ext>
            </a:extLst>
          </p:cNvPr>
          <p:cNvSpPr>
            <a:spLocks noGrp="1"/>
          </p:cNvSpPr>
          <p:nvPr>
            <p:ph idx="1"/>
          </p:nvPr>
        </p:nvSpPr>
        <p:spPr>
          <a:xfrm>
            <a:off x="461914" y="1774920"/>
            <a:ext cx="11092335" cy="4477163"/>
          </a:xfrm>
        </p:spPr>
        <p:txBody>
          <a:bodyPr vert="horz" lIns="91440" tIns="45720" rIns="91440" bIns="45720" rtlCol="0" anchor="t">
            <a:normAutofit lnSpcReduction="10000"/>
          </a:bodyPr>
          <a:lstStyle/>
          <a:p>
            <a:pPr marL="0" indent="457200" algn="ctr">
              <a:spcAft>
                <a:spcPts val="1200"/>
              </a:spcAft>
              <a:buNone/>
            </a:pPr>
            <a:r>
              <a:rPr lang="bg-BG" sz="2400" b="1" dirty="0">
                <a:latin typeface="Times New Roman"/>
                <a:cs typeface="Times New Roman"/>
              </a:rPr>
              <a:t>1.1.</a:t>
            </a:r>
            <a:r>
              <a:rPr lang="en-US" sz="2400" b="1" dirty="0">
                <a:latin typeface="Times New Roman"/>
                <a:cs typeface="Times New Roman"/>
              </a:rPr>
              <a:t> </a:t>
            </a:r>
            <a:r>
              <a:rPr lang="bg-BG" sz="2400" b="1" dirty="0">
                <a:latin typeface="Times New Roman"/>
                <a:cs typeface="Times New Roman"/>
              </a:rPr>
              <a:t>Пистолети на въоръжение в Българската армия</a:t>
            </a:r>
            <a:endParaRPr lang="bg-BG" sz="2400" dirty="0">
              <a:latin typeface="Times New Roman"/>
              <a:cs typeface="Times New Roman"/>
            </a:endParaRPr>
          </a:p>
          <a:p>
            <a:pPr indent="457200" algn="just">
              <a:buNone/>
            </a:pPr>
            <a:r>
              <a:rPr lang="bg-BG" sz="2400" dirty="0">
                <a:latin typeface="Times New Roman"/>
                <a:cs typeface="Times New Roman"/>
              </a:rPr>
              <a:t>В зависимост от вида на спускателния механизъм пистолетите се подразделят на: обикновени, автоматични и картечни. </a:t>
            </a:r>
          </a:p>
          <a:p>
            <a:pPr indent="457200" algn="just">
              <a:buNone/>
            </a:pPr>
            <a:r>
              <a:rPr lang="bg-BG" sz="2400" dirty="0">
                <a:latin typeface="Times New Roman"/>
                <a:cs typeface="Times New Roman"/>
              </a:rPr>
              <a:t>Обикновеният пистолет може да води само единичен огън. </a:t>
            </a:r>
          </a:p>
          <a:p>
            <a:pPr indent="457200" algn="just">
              <a:buNone/>
            </a:pPr>
            <a:r>
              <a:rPr lang="bg-BG" sz="2400" dirty="0">
                <a:latin typeface="Times New Roman"/>
                <a:cs typeface="Times New Roman"/>
              </a:rPr>
              <a:t>Автоматичният пистолет може да води единичен и автоматичен огън, но е проектиран за водене основно на единичен огън, автоматичният огън се използва само в тежки моменти на боя. </a:t>
            </a:r>
          </a:p>
          <a:p>
            <a:pPr indent="457200" algn="just">
              <a:buNone/>
            </a:pPr>
            <a:r>
              <a:rPr lang="bg-BG" sz="2400" dirty="0">
                <a:latin typeface="Times New Roman"/>
                <a:cs typeface="Times New Roman"/>
              </a:rPr>
              <a:t>Картечният пистолет е проектиран за водене основно на автоматичен огън, но може да има и единичен огън.</a:t>
            </a:r>
          </a:p>
          <a:p>
            <a:pPr indent="457200" algn="just">
              <a:buNone/>
            </a:pPr>
            <a:r>
              <a:rPr lang="bg-BG" sz="2400" dirty="0">
                <a:latin typeface="Times New Roman"/>
                <a:cs typeface="Times New Roman"/>
              </a:rPr>
              <a:t>В българската армия на въоръжение са приети: 9 mm обикновен пистолет „Макаров“ и 9 mm обикновен пистолет „SIG Sauer SP2022“.</a:t>
            </a:r>
            <a:r>
              <a:rPr lang="bg-BG" sz="2400" b="1" dirty="0">
                <a:latin typeface="Times New Roman"/>
                <a:cs typeface="Times New Roman"/>
              </a:rPr>
              <a:t> </a:t>
            </a:r>
            <a:r>
              <a:rPr lang="bg-BG" sz="2400" dirty="0">
                <a:latin typeface="Times New Roman"/>
                <a:cs typeface="Times New Roman"/>
              </a:rPr>
              <a:t>Във видовете въоръжени сили има и други видове пистолети.</a:t>
            </a:r>
            <a:endParaRPr lang="bg-BG" sz="2400" dirty="0"/>
          </a:p>
          <a:p>
            <a:pPr algn="just">
              <a:buNone/>
            </a:pPr>
            <a:endParaRPr lang="bg-BG" dirty="0"/>
          </a:p>
          <a:p>
            <a:pPr marL="0" indent="457200" algn="just">
              <a:buNone/>
            </a:pPr>
            <a:endParaRPr lang="bg-BG" sz="2400" dirty="0">
              <a:latin typeface="Times New Roman"/>
              <a:cs typeface="Times New Roman"/>
            </a:endParaRPr>
          </a:p>
          <a:p>
            <a:pPr marL="0" indent="0">
              <a:buNone/>
            </a:pPr>
            <a:endParaRPr lang="bg-BG" dirty="0"/>
          </a:p>
        </p:txBody>
      </p:sp>
    </p:spTree>
    <p:extLst>
      <p:ext uri="{BB962C8B-B14F-4D97-AF65-F5344CB8AC3E}">
        <p14:creationId xmlns:p14="http://schemas.microsoft.com/office/powerpoint/2010/main" val="1683967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3575B-4794-C56C-88F7-BF12F028E4CE}"/>
              </a:ext>
            </a:extLst>
          </p:cNvPr>
          <p:cNvSpPr>
            <a:spLocks noGrp="1"/>
          </p:cNvSpPr>
          <p:nvPr>
            <p:ph type="title"/>
          </p:nvPr>
        </p:nvSpPr>
        <p:spPr>
          <a:xfrm>
            <a:off x="375986" y="1"/>
            <a:ext cx="10515600" cy="518474"/>
          </a:xfrm>
        </p:spPr>
        <p:txBody>
          <a:bodyPr/>
          <a:lstStyle/>
          <a:p>
            <a:pPr algn="ctr"/>
            <a:r>
              <a:rPr lang="en-US" sz="2400" b="1" dirty="0">
                <a:latin typeface="Times New Roman"/>
                <a:cs typeface="Times New Roman"/>
              </a:rPr>
              <a:t>A) </a:t>
            </a:r>
            <a:r>
              <a:rPr lang="en-US" sz="2400" b="1" dirty="0" err="1">
                <a:latin typeface="Times New Roman"/>
                <a:cs typeface="Times New Roman"/>
              </a:rPr>
              <a:t>Обикновен</a:t>
            </a:r>
            <a:r>
              <a:rPr lang="en-US" sz="2400" b="1" dirty="0">
                <a:latin typeface="Times New Roman"/>
                <a:cs typeface="Times New Roman"/>
              </a:rPr>
              <a:t> </a:t>
            </a:r>
            <a:r>
              <a:rPr lang="en-US" sz="2400" b="1" dirty="0" err="1">
                <a:latin typeface="Times New Roman"/>
                <a:cs typeface="Times New Roman"/>
              </a:rPr>
              <a:t>пистолет</a:t>
            </a:r>
            <a:r>
              <a:rPr lang="en-US" sz="2400" b="1" dirty="0">
                <a:latin typeface="Times New Roman"/>
                <a:cs typeface="Times New Roman"/>
              </a:rPr>
              <a:t> „</a:t>
            </a:r>
            <a:r>
              <a:rPr lang="en-US" sz="2400" b="1" dirty="0" err="1">
                <a:latin typeface="Times New Roman"/>
                <a:cs typeface="Times New Roman"/>
              </a:rPr>
              <a:t>Макаров</a:t>
            </a:r>
            <a:r>
              <a:rPr lang="en-US" sz="2400" b="1" dirty="0">
                <a:latin typeface="Times New Roman"/>
                <a:cs typeface="Times New Roman"/>
              </a:rPr>
              <a:t>“</a:t>
            </a:r>
            <a:endParaRPr lang="en-US" sz="2400" dirty="0"/>
          </a:p>
        </p:txBody>
      </p:sp>
      <p:sp>
        <p:nvSpPr>
          <p:cNvPr id="3" name="Content Placeholder 2">
            <a:extLst>
              <a:ext uri="{FF2B5EF4-FFF2-40B4-BE49-F238E27FC236}">
                <a16:creationId xmlns:a16="http://schemas.microsoft.com/office/drawing/2014/main" id="{98659C55-6C7A-E456-43AA-2EF60E97D662}"/>
              </a:ext>
            </a:extLst>
          </p:cNvPr>
          <p:cNvSpPr>
            <a:spLocks noGrp="1"/>
          </p:cNvSpPr>
          <p:nvPr>
            <p:ph idx="1"/>
          </p:nvPr>
        </p:nvSpPr>
        <p:spPr>
          <a:xfrm>
            <a:off x="394648" y="415357"/>
            <a:ext cx="11401800" cy="6442643"/>
          </a:xfrm>
        </p:spPr>
        <p:txBody>
          <a:bodyPr vert="horz" lIns="91440" tIns="45720" rIns="91440" bIns="45720" rtlCol="0" anchor="t">
            <a:noAutofit/>
          </a:bodyPr>
          <a:lstStyle/>
          <a:p>
            <a:pPr marL="0" indent="457200" algn="just">
              <a:buNone/>
            </a:pPr>
            <a:r>
              <a:rPr lang="en-US" sz="2400" dirty="0" err="1">
                <a:latin typeface="Times New Roman"/>
                <a:cs typeface="Times New Roman"/>
              </a:rPr>
              <a:t>Обикновеният</a:t>
            </a:r>
            <a:r>
              <a:rPr lang="en-US" sz="2400" dirty="0">
                <a:latin typeface="Times New Roman"/>
                <a:cs typeface="Times New Roman"/>
              </a:rPr>
              <a:t> </a:t>
            </a:r>
            <a:r>
              <a:rPr lang="en-US" sz="2400" dirty="0" err="1">
                <a:latin typeface="Times New Roman"/>
                <a:cs typeface="Times New Roman"/>
              </a:rPr>
              <a:t>пистолет</a:t>
            </a:r>
            <a:r>
              <a:rPr lang="en-US" sz="2400" dirty="0">
                <a:latin typeface="Times New Roman"/>
                <a:cs typeface="Times New Roman"/>
              </a:rPr>
              <a:t> </a:t>
            </a:r>
            <a:r>
              <a:rPr lang="en-US" sz="2400" b="1" dirty="0">
                <a:latin typeface="Times New Roman"/>
                <a:cs typeface="Times New Roman"/>
              </a:rPr>
              <a:t>„</a:t>
            </a:r>
            <a:r>
              <a:rPr lang="en-US" sz="2400" b="1" dirty="0" err="1">
                <a:latin typeface="Times New Roman"/>
                <a:cs typeface="Times New Roman"/>
              </a:rPr>
              <a:t>Макаров</a:t>
            </a:r>
            <a:r>
              <a:rPr lang="en-US" sz="2400" b="1" dirty="0">
                <a:latin typeface="Times New Roman"/>
                <a:cs typeface="Times New Roman"/>
              </a:rPr>
              <a:t>“ </a:t>
            </a:r>
            <a:r>
              <a:rPr lang="en-US" sz="2400" dirty="0">
                <a:latin typeface="Times New Roman"/>
                <a:cs typeface="Times New Roman"/>
              </a:rPr>
              <a:t>е </a:t>
            </a:r>
            <a:r>
              <a:rPr lang="en-US" sz="2400" dirty="0" err="1">
                <a:latin typeface="Times New Roman"/>
                <a:cs typeface="Times New Roman"/>
              </a:rPr>
              <a:t>индивидуално</a:t>
            </a:r>
            <a:r>
              <a:rPr lang="en-US" sz="2400" dirty="0">
                <a:latin typeface="Times New Roman"/>
                <a:cs typeface="Times New Roman"/>
              </a:rPr>
              <a:t> </a:t>
            </a:r>
            <a:r>
              <a:rPr lang="en-US" sz="2400" dirty="0" err="1">
                <a:latin typeface="Times New Roman"/>
                <a:cs typeface="Times New Roman"/>
              </a:rPr>
              <a:t>автоматично</a:t>
            </a:r>
            <a:r>
              <a:rPr lang="en-US" sz="2400" dirty="0">
                <a:latin typeface="Times New Roman"/>
                <a:cs typeface="Times New Roman"/>
              </a:rPr>
              <a:t> </a:t>
            </a:r>
            <a:r>
              <a:rPr lang="en-US" sz="2400" dirty="0" err="1">
                <a:latin typeface="Times New Roman"/>
                <a:cs typeface="Times New Roman"/>
              </a:rPr>
              <a:t>стрелково</a:t>
            </a:r>
            <a:r>
              <a:rPr lang="en-US" sz="2400" dirty="0">
                <a:latin typeface="Times New Roman"/>
                <a:cs typeface="Times New Roman"/>
              </a:rPr>
              <a:t> </a:t>
            </a:r>
            <a:r>
              <a:rPr lang="en-US" sz="2400" dirty="0" err="1">
                <a:latin typeface="Times New Roman"/>
                <a:cs typeface="Times New Roman"/>
              </a:rPr>
              <a:t>оръжие</a:t>
            </a:r>
            <a:r>
              <a:rPr lang="en-US" sz="2400" dirty="0">
                <a:latin typeface="Times New Roman"/>
                <a:cs typeface="Times New Roman"/>
              </a:rPr>
              <a:t>, </a:t>
            </a:r>
            <a:r>
              <a:rPr lang="en-US" sz="2400" dirty="0" err="1">
                <a:latin typeface="Times New Roman"/>
                <a:cs typeface="Times New Roman"/>
              </a:rPr>
              <a:t>предназначено</a:t>
            </a:r>
            <a:r>
              <a:rPr lang="en-US" sz="2400" dirty="0">
                <a:latin typeface="Times New Roman"/>
                <a:cs typeface="Times New Roman"/>
              </a:rPr>
              <a:t> </a:t>
            </a:r>
            <a:r>
              <a:rPr lang="en-US" sz="2400" dirty="0" err="1">
                <a:latin typeface="Times New Roman"/>
                <a:cs typeface="Times New Roman"/>
              </a:rPr>
              <a:t>за</a:t>
            </a:r>
            <a:r>
              <a:rPr lang="en-US" sz="2400" dirty="0">
                <a:latin typeface="Times New Roman"/>
                <a:cs typeface="Times New Roman"/>
              </a:rPr>
              <a:t> </a:t>
            </a:r>
            <a:r>
              <a:rPr lang="en-US" sz="2400" dirty="0" err="1">
                <a:latin typeface="Times New Roman"/>
                <a:cs typeface="Times New Roman"/>
              </a:rPr>
              <a:t>поразяване</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живата</a:t>
            </a:r>
            <a:r>
              <a:rPr lang="en-US" sz="2400" dirty="0">
                <a:latin typeface="Times New Roman"/>
                <a:cs typeface="Times New Roman"/>
              </a:rPr>
              <a:t> </a:t>
            </a:r>
            <a:r>
              <a:rPr lang="en-US" sz="2400" dirty="0" err="1">
                <a:latin typeface="Times New Roman"/>
                <a:cs typeface="Times New Roman"/>
              </a:rPr>
              <a:t>сила</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противника</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близки</a:t>
            </a:r>
            <a:r>
              <a:rPr lang="en-US" sz="2400" dirty="0">
                <a:latin typeface="Times New Roman"/>
                <a:cs typeface="Times New Roman"/>
              </a:rPr>
              <a:t> </a:t>
            </a:r>
            <a:r>
              <a:rPr lang="en-US" sz="2400" dirty="0" err="1">
                <a:latin typeface="Times New Roman"/>
                <a:cs typeface="Times New Roman"/>
              </a:rPr>
              <a:t>дистанции</a:t>
            </a:r>
            <a:r>
              <a:rPr lang="en-US" sz="2400" dirty="0">
                <a:latin typeface="Times New Roman"/>
                <a:cs typeface="Times New Roman"/>
              </a:rPr>
              <a:t> (</a:t>
            </a:r>
            <a:r>
              <a:rPr lang="en-US" sz="2400" dirty="0" err="1">
                <a:latin typeface="Times New Roman"/>
                <a:cs typeface="Times New Roman"/>
              </a:rPr>
              <a:t>до</a:t>
            </a:r>
            <a:r>
              <a:rPr lang="en-US" sz="2400" dirty="0">
                <a:latin typeface="Times New Roman"/>
                <a:cs typeface="Times New Roman"/>
              </a:rPr>
              <a:t> 50÷70 m). </a:t>
            </a:r>
            <a:r>
              <a:rPr lang="en-US" sz="2400" dirty="0" err="1">
                <a:latin typeface="Times New Roman"/>
                <a:cs typeface="Times New Roman"/>
              </a:rPr>
              <a:t>Оръжието</a:t>
            </a:r>
            <a:r>
              <a:rPr lang="en-US" sz="2400" dirty="0">
                <a:latin typeface="Times New Roman"/>
                <a:cs typeface="Times New Roman"/>
              </a:rPr>
              <a:t> </a:t>
            </a:r>
            <a:r>
              <a:rPr lang="en-US" sz="2400" dirty="0" err="1">
                <a:latin typeface="Times New Roman"/>
                <a:cs typeface="Times New Roman"/>
              </a:rPr>
              <a:t>работи</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принципа</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откат</a:t>
            </a:r>
            <a:r>
              <a:rPr lang="en-US" sz="2400" dirty="0">
                <a:latin typeface="Times New Roman"/>
                <a:cs typeface="Times New Roman"/>
              </a:rPr>
              <a:t> </a:t>
            </a:r>
            <a:r>
              <a:rPr lang="en-US" sz="2400" dirty="0" err="1">
                <a:latin typeface="Times New Roman"/>
                <a:cs typeface="Times New Roman"/>
              </a:rPr>
              <a:t>на</a:t>
            </a:r>
            <a:r>
              <a:rPr lang="en-US" sz="2400" dirty="0">
                <a:latin typeface="Times New Roman"/>
                <a:cs typeface="Times New Roman"/>
              </a:rPr>
              <a:t> </a:t>
            </a:r>
            <a:r>
              <a:rPr lang="en-US" sz="2400" dirty="0" err="1">
                <a:latin typeface="Times New Roman"/>
                <a:cs typeface="Times New Roman"/>
              </a:rPr>
              <a:t>свободен</a:t>
            </a:r>
            <a:r>
              <a:rPr lang="en-US" sz="2400" dirty="0">
                <a:latin typeface="Times New Roman"/>
                <a:cs typeface="Times New Roman"/>
              </a:rPr>
              <a:t> </a:t>
            </a:r>
            <a:r>
              <a:rPr lang="en-US" sz="2400" dirty="0" err="1">
                <a:latin typeface="Times New Roman"/>
                <a:cs typeface="Times New Roman"/>
              </a:rPr>
              <a:t>затвор</a:t>
            </a:r>
            <a:r>
              <a:rPr lang="en-US" sz="2400" dirty="0">
                <a:latin typeface="Times New Roman"/>
                <a:cs typeface="Times New Roman"/>
              </a:rPr>
              <a:t>.</a:t>
            </a:r>
            <a:endParaRPr lang="en-US" sz="2400" dirty="0"/>
          </a:p>
          <a:p>
            <a:pPr marL="0" indent="457200" algn="just">
              <a:lnSpc>
                <a:spcPct val="100000"/>
              </a:lnSpc>
              <a:spcBef>
                <a:spcPts val="0"/>
              </a:spcBef>
              <a:buNone/>
            </a:pPr>
            <a:r>
              <a:rPr lang="bg-BG" sz="2400" b="1" dirty="0">
                <a:latin typeface="Times New Roman"/>
                <a:cs typeface="Times New Roman"/>
              </a:rPr>
              <a:t>Тактико</a:t>
            </a:r>
            <a:r>
              <a:rPr lang="en-US" sz="2400" b="1" dirty="0">
                <a:latin typeface="Times New Roman"/>
                <a:cs typeface="Times New Roman"/>
              </a:rPr>
              <a:t>-</a:t>
            </a:r>
            <a:r>
              <a:rPr lang="bg-BG" sz="2400" b="1" dirty="0">
                <a:latin typeface="Times New Roman"/>
                <a:cs typeface="Times New Roman"/>
              </a:rPr>
              <a:t>техническите характеристики</a:t>
            </a:r>
            <a:r>
              <a:rPr lang="en-US" sz="2400" b="1" dirty="0">
                <a:latin typeface="Times New Roman"/>
                <a:cs typeface="Times New Roman"/>
              </a:rPr>
              <a:t>:</a:t>
            </a:r>
            <a:endParaRPr lang="bg-BG" sz="2400" b="1"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калибър - 9 mm;</a:t>
            </a: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използван боеприпас – 9х18 „Макаров“;</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маса с празен пълнител - 730 g;</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маса със зареден пълнител (8 бр. патрони в пълнителя) – 810 g;</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маса на патрона – 10 g;</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маса на куршума – 6,1 g;</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вместимост на пълнителя – 8 бр.;</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бойна скорострелност – до 30 изстрела/мин.;</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начална скорост на куршума – 315 m/s;</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дължина на пистолета – 161 mm;</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дължина на цевта – 93 mm;</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дължина на мерната линия –130 mm;</a:t>
            </a:r>
            <a:endParaRPr lang="en-US" sz="2400" dirty="0">
              <a:latin typeface="Times New Roman"/>
              <a:cs typeface="Times New Roman"/>
            </a:endParaRPr>
          </a:p>
          <a:p>
            <a:pPr marL="0" indent="457200" algn="just">
              <a:lnSpc>
                <a:spcPct val="100000"/>
              </a:lnSpc>
              <a:spcBef>
                <a:spcPts val="0"/>
              </a:spcBef>
              <a:buNone/>
            </a:pPr>
            <a:r>
              <a:rPr lang="bg-BG" sz="2400" dirty="0">
                <a:latin typeface="Times New Roman"/>
                <a:cs typeface="Times New Roman"/>
              </a:rPr>
              <a:t>-</a:t>
            </a:r>
            <a:r>
              <a:rPr lang="en-US" sz="2400" dirty="0">
                <a:latin typeface="Times New Roman"/>
                <a:cs typeface="Times New Roman"/>
              </a:rPr>
              <a:t> </a:t>
            </a:r>
            <a:r>
              <a:rPr lang="bg-BG" sz="2400" dirty="0">
                <a:latin typeface="Times New Roman"/>
                <a:cs typeface="Times New Roman"/>
              </a:rPr>
              <a:t>височина –126,75 mm</a:t>
            </a:r>
            <a:r>
              <a:rPr lang="en-US" sz="2400" dirty="0">
                <a:latin typeface="Times New Roman"/>
                <a:cs typeface="Times New Roman"/>
              </a:rPr>
              <a:t>.</a:t>
            </a:r>
            <a:endParaRPr lang="bg-BG" sz="2400" dirty="0">
              <a:latin typeface="Times New Roman"/>
              <a:cs typeface="Times New Roman"/>
            </a:endParaRPr>
          </a:p>
          <a:p>
            <a:pPr marL="0" indent="0">
              <a:buNone/>
            </a:pPr>
            <a:endParaRPr lang="bg-BG" dirty="0">
              <a:latin typeface="Aptos"/>
              <a:cs typeface="Times New Roman"/>
            </a:endParaRPr>
          </a:p>
          <a:p>
            <a:pPr marL="0" indent="457200" algn="just">
              <a:buNone/>
            </a:pPr>
            <a:endParaRPr lang="en-US" sz="2400" dirty="0">
              <a:latin typeface="Times New Roman"/>
              <a:cs typeface="Times New Roman"/>
            </a:endParaRPr>
          </a:p>
          <a:p>
            <a:pPr marL="0" indent="457200" algn="just">
              <a:buNone/>
            </a:pPr>
            <a:endParaRPr lang="en-US" sz="2400" dirty="0"/>
          </a:p>
        </p:txBody>
      </p:sp>
      <p:pic>
        <p:nvPicPr>
          <p:cNvPr id="4" name="Картина 3" descr="Картина, която съдържа оръжие, огнестрелно оръжие, Пистолет, далекобойно оръжие&#10;&#10;Генерирано от ИИ съдържание може да е неправилно.">
            <a:extLst>
              <a:ext uri="{FF2B5EF4-FFF2-40B4-BE49-F238E27FC236}">
                <a16:creationId xmlns:a16="http://schemas.microsoft.com/office/drawing/2014/main" id="{F5DB4C24-FCCC-35E2-E022-67B203EC7003}"/>
              </a:ext>
            </a:extLst>
          </p:cNvPr>
          <p:cNvPicPr>
            <a:picLocks noChangeAspect="1"/>
          </p:cNvPicPr>
          <p:nvPr/>
        </p:nvPicPr>
        <p:blipFill>
          <a:blip r:embed="rId2"/>
          <a:stretch>
            <a:fillRect/>
          </a:stretch>
        </p:blipFill>
        <p:spPr>
          <a:xfrm>
            <a:off x="6987129" y="3621669"/>
            <a:ext cx="4927333" cy="3028014"/>
          </a:xfrm>
          <a:prstGeom prst="rect">
            <a:avLst/>
          </a:prstGeom>
        </p:spPr>
      </p:pic>
    </p:spTree>
    <p:extLst>
      <p:ext uri="{BB962C8B-B14F-4D97-AF65-F5344CB8AC3E}">
        <p14:creationId xmlns:p14="http://schemas.microsoft.com/office/powerpoint/2010/main" val="3380339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5F15A48-9F24-77C3-8606-47392619A3FD}"/>
              </a:ext>
            </a:extLst>
          </p:cNvPr>
          <p:cNvSpPr>
            <a:spLocks noGrp="1"/>
          </p:cNvSpPr>
          <p:nvPr>
            <p:ph type="title"/>
          </p:nvPr>
        </p:nvSpPr>
        <p:spPr>
          <a:xfrm>
            <a:off x="847531" y="486423"/>
            <a:ext cx="10515600" cy="1325563"/>
          </a:xfrm>
        </p:spPr>
        <p:txBody>
          <a:bodyPr/>
          <a:lstStyle/>
          <a:p>
            <a:pPr algn="ctr"/>
            <a:r>
              <a:rPr lang="bg-BG" sz="2400" b="1" dirty="0">
                <a:latin typeface="Times New Roman"/>
                <a:cs typeface="Times New Roman"/>
              </a:rPr>
              <a:t> Б)</a:t>
            </a:r>
            <a:r>
              <a:rPr lang="bg-BG" sz="1400" b="1" dirty="0">
                <a:latin typeface="Times New Roman"/>
                <a:cs typeface="Times New Roman"/>
              </a:rPr>
              <a:t> </a:t>
            </a:r>
            <a:r>
              <a:rPr lang="bg-BG" sz="2400" b="1" dirty="0">
                <a:latin typeface="Times New Roman"/>
                <a:cs typeface="Times New Roman"/>
              </a:rPr>
              <a:t>Обикновен пистолет „</a:t>
            </a:r>
            <a:r>
              <a:rPr lang="bg-BG" sz="2400" b="1" dirty="0" err="1">
                <a:latin typeface="Times New Roman"/>
                <a:cs typeface="Times New Roman"/>
              </a:rPr>
              <a:t>Sig</a:t>
            </a:r>
            <a:r>
              <a:rPr lang="bg-BG" sz="2400" b="1" dirty="0">
                <a:latin typeface="Times New Roman"/>
                <a:cs typeface="Times New Roman"/>
              </a:rPr>
              <a:t> </a:t>
            </a:r>
            <a:r>
              <a:rPr lang="bg-BG" sz="2400" b="1" dirty="0" err="1">
                <a:latin typeface="Times New Roman"/>
                <a:cs typeface="Times New Roman"/>
              </a:rPr>
              <a:t>Sauer</a:t>
            </a:r>
            <a:r>
              <a:rPr lang="bg-BG" sz="2400" b="1" dirty="0">
                <a:latin typeface="Times New Roman"/>
                <a:cs typeface="Times New Roman"/>
              </a:rPr>
              <a:t> SP 2022“</a:t>
            </a:r>
            <a:endParaRPr lang="bg-BG" sz="2400" dirty="0"/>
          </a:p>
          <a:p>
            <a:endParaRPr lang="bg-BG" dirty="0"/>
          </a:p>
        </p:txBody>
      </p:sp>
      <p:sp>
        <p:nvSpPr>
          <p:cNvPr id="8" name="Контейнер за съдържание 7">
            <a:extLst>
              <a:ext uri="{FF2B5EF4-FFF2-40B4-BE49-F238E27FC236}">
                <a16:creationId xmlns:a16="http://schemas.microsoft.com/office/drawing/2014/main" id="{BBA227F5-A401-1617-A0C2-128DAA1527F3}"/>
              </a:ext>
            </a:extLst>
          </p:cNvPr>
          <p:cNvSpPr>
            <a:spLocks noGrp="1"/>
          </p:cNvSpPr>
          <p:nvPr>
            <p:ph idx="1"/>
          </p:nvPr>
        </p:nvSpPr>
        <p:spPr>
          <a:xfrm>
            <a:off x="406021" y="1212981"/>
            <a:ext cx="11425451" cy="5159926"/>
          </a:xfrm>
        </p:spPr>
        <p:txBody>
          <a:bodyPr vert="horz" lIns="91440" tIns="45720" rIns="91440" bIns="45720" rtlCol="0" anchor="t">
            <a:normAutofit/>
          </a:bodyPr>
          <a:lstStyle/>
          <a:p>
            <a:pPr marL="0" indent="457200" algn="just">
              <a:spcBef>
                <a:spcPts val="0"/>
              </a:spcBef>
              <a:buNone/>
            </a:pPr>
            <a:r>
              <a:rPr lang="bg-BG" sz="2400" dirty="0">
                <a:latin typeface="Times New Roman"/>
                <a:cs typeface="Times New Roman"/>
              </a:rPr>
              <a:t>Обикновеният пистолет „</a:t>
            </a:r>
            <a:r>
              <a:rPr lang="bg-BG" sz="2400" dirty="0" err="1">
                <a:latin typeface="Times New Roman"/>
                <a:cs typeface="Times New Roman"/>
              </a:rPr>
              <a:t>Sig</a:t>
            </a:r>
            <a:r>
              <a:rPr lang="bg-BG" sz="2400" dirty="0">
                <a:latin typeface="Times New Roman"/>
                <a:cs typeface="Times New Roman"/>
              </a:rPr>
              <a:t> </a:t>
            </a:r>
            <a:r>
              <a:rPr lang="bg-BG" sz="2400" dirty="0" err="1">
                <a:latin typeface="Times New Roman"/>
                <a:cs typeface="Times New Roman"/>
              </a:rPr>
              <a:t>Sauer</a:t>
            </a:r>
            <a:r>
              <a:rPr lang="bg-BG" sz="2400" dirty="0">
                <a:latin typeface="Times New Roman"/>
                <a:cs typeface="Times New Roman"/>
              </a:rPr>
              <a:t> SP 2022“ е индивидуално стрелково оръжие, предназначено за поразяване на живата сила на противника на близки разстояния. Оръжието работи  на принципа на откат на цев по схемата с къс ход на цевта.</a:t>
            </a:r>
            <a:r>
              <a:rPr lang="bg-BG" sz="2400" dirty="0"/>
              <a:t> </a:t>
            </a:r>
          </a:p>
          <a:p>
            <a:pPr marL="0" indent="457200" algn="just">
              <a:spcBef>
                <a:spcPts val="0"/>
              </a:spcBef>
              <a:buNone/>
            </a:pPr>
            <a:endParaRPr lang="bg-BG" sz="2400" b="1" dirty="0">
              <a:latin typeface="Times New Roman"/>
              <a:cs typeface="Times New Roman"/>
            </a:endParaRPr>
          </a:p>
          <a:p>
            <a:pPr marL="0" indent="457200" algn="just">
              <a:spcBef>
                <a:spcPts val="0"/>
              </a:spcBef>
              <a:buNone/>
            </a:pPr>
            <a:r>
              <a:rPr lang="bg-BG" sz="2400" b="1" dirty="0">
                <a:latin typeface="Times New Roman"/>
                <a:cs typeface="Times New Roman"/>
              </a:rPr>
              <a:t>Тактико технически характеристики:</a:t>
            </a:r>
            <a:r>
              <a:rPr lang="bg-BG" sz="2400" dirty="0">
                <a:latin typeface="Times New Roman"/>
                <a:cs typeface="Times New Roman"/>
              </a:rPr>
              <a:t>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калибър – 9 mm;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използван боеприпас – 9×19 Parabellum;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маса – 822 g;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вместимост на пълнителя – 15 броя патрони;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дължина на пистолета – 188 mm;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дължина на цевта – 99,06 mm;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височина – 145 mm;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широчина – 36 mm; </a:t>
            </a:r>
            <a:endParaRPr lang="bg-BG" sz="2400" dirty="0"/>
          </a:p>
          <a:p>
            <a:pPr marL="0" indent="457200" algn="just">
              <a:spcBef>
                <a:spcPts val="0"/>
              </a:spcBef>
              <a:buNone/>
            </a:pPr>
            <a:r>
              <a:rPr lang="bg-BG" sz="2400" dirty="0">
                <a:ea typeface="+mn-lt"/>
                <a:cs typeface="+mn-lt"/>
              </a:rPr>
              <a:t>-</a:t>
            </a:r>
            <a:r>
              <a:rPr lang="en-US" sz="2400" dirty="0">
                <a:ea typeface="+mn-lt"/>
                <a:cs typeface="+mn-lt"/>
              </a:rPr>
              <a:t> </a:t>
            </a:r>
            <a:r>
              <a:rPr lang="bg-BG" sz="2400" dirty="0">
                <a:latin typeface="Times New Roman"/>
                <a:cs typeface="Times New Roman"/>
              </a:rPr>
              <a:t>дължина на мерната линия – 150 mm.</a:t>
            </a:r>
            <a:r>
              <a:rPr lang="bg-BG" sz="2400" dirty="0"/>
              <a:t> </a:t>
            </a:r>
          </a:p>
          <a:p>
            <a:pPr marL="0" indent="0">
              <a:buNone/>
            </a:pPr>
            <a:endParaRPr lang="bg-BG" dirty="0"/>
          </a:p>
        </p:txBody>
      </p:sp>
      <p:pic>
        <p:nvPicPr>
          <p:cNvPr id="9" name="Картина 8" descr="Картина, която съдържа оръжие, огнестрелно оръжие, далекобойно оръжие, Спусък&#10;&#10;Генерирано от ИИ съдържание може да е неправилно.">
            <a:extLst>
              <a:ext uri="{FF2B5EF4-FFF2-40B4-BE49-F238E27FC236}">
                <a16:creationId xmlns:a16="http://schemas.microsoft.com/office/drawing/2014/main" id="{71444230-E044-0139-75D3-77C53A1BBC69}"/>
              </a:ext>
            </a:extLst>
          </p:cNvPr>
          <p:cNvPicPr>
            <a:picLocks noChangeAspect="1"/>
          </p:cNvPicPr>
          <p:nvPr/>
        </p:nvPicPr>
        <p:blipFill>
          <a:blip r:embed="rId2"/>
          <a:stretch>
            <a:fillRect/>
          </a:stretch>
        </p:blipFill>
        <p:spPr>
          <a:xfrm>
            <a:off x="7009091" y="2876273"/>
            <a:ext cx="4653226" cy="3007149"/>
          </a:xfrm>
          <a:prstGeom prst="rect">
            <a:avLst/>
          </a:prstGeom>
        </p:spPr>
      </p:pic>
    </p:spTree>
    <p:extLst>
      <p:ext uri="{BB962C8B-B14F-4D97-AF65-F5344CB8AC3E}">
        <p14:creationId xmlns:p14="http://schemas.microsoft.com/office/powerpoint/2010/main" val="3678315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3A3F377B-E29A-41C6-7658-EE50F7AB0C2D}"/>
              </a:ext>
            </a:extLst>
          </p:cNvPr>
          <p:cNvSpPr>
            <a:spLocks noGrp="1"/>
          </p:cNvSpPr>
          <p:nvPr>
            <p:ph type="title"/>
          </p:nvPr>
        </p:nvSpPr>
        <p:spPr>
          <a:xfrm>
            <a:off x="667603" y="-99573"/>
            <a:ext cx="10515600" cy="1325563"/>
          </a:xfrm>
        </p:spPr>
        <p:txBody>
          <a:bodyPr/>
          <a:lstStyle/>
          <a:p>
            <a:pPr algn="ctr"/>
            <a:r>
              <a:rPr lang="bg-BG" sz="2400" b="1" dirty="0">
                <a:latin typeface="Times New Roman"/>
                <a:ea typeface="+mj-lt"/>
                <a:cs typeface="Times New Roman"/>
              </a:rPr>
              <a:t>В)  Обикновен пистолет „</a:t>
            </a:r>
            <a:r>
              <a:rPr lang="bg-BG" sz="2400" b="1" dirty="0" err="1">
                <a:latin typeface="Times New Roman"/>
                <a:ea typeface="+mj-lt"/>
                <a:cs typeface="Times New Roman"/>
              </a:rPr>
              <a:t>Springfield</a:t>
            </a:r>
            <a:r>
              <a:rPr lang="bg-BG" sz="2400" b="1" dirty="0">
                <a:latin typeface="Times New Roman"/>
                <a:ea typeface="+mj-lt"/>
                <a:cs typeface="Times New Roman"/>
              </a:rPr>
              <a:t> </a:t>
            </a:r>
            <a:r>
              <a:rPr lang="bg-BG" sz="2400" b="1" dirty="0" err="1">
                <a:latin typeface="Times New Roman"/>
                <a:ea typeface="+mj-lt"/>
                <a:cs typeface="Times New Roman"/>
              </a:rPr>
              <a:t>Armory</a:t>
            </a:r>
            <a:r>
              <a:rPr lang="bg-BG" sz="2400" b="1" dirty="0">
                <a:latin typeface="Times New Roman"/>
                <a:ea typeface="+mj-lt"/>
                <a:cs typeface="Times New Roman"/>
              </a:rPr>
              <a:t> </a:t>
            </a:r>
            <a:r>
              <a:rPr lang="bg-BG" sz="2400" b="1" dirty="0" err="1">
                <a:latin typeface="Times New Roman"/>
                <a:ea typeface="+mj-lt"/>
                <a:cs typeface="Times New Roman"/>
              </a:rPr>
              <a:t>Echelon</a:t>
            </a:r>
            <a:r>
              <a:rPr lang="bg-BG" sz="2400" b="1" dirty="0">
                <a:latin typeface="Times New Roman"/>
                <a:ea typeface="+mj-lt"/>
                <a:cs typeface="Times New Roman"/>
              </a:rPr>
              <a:t> 4.5“</a:t>
            </a:r>
            <a:endParaRPr lang="bg-BG" sz="2400" dirty="0">
              <a:latin typeface="Times New Roman"/>
              <a:cs typeface="Times New Roman"/>
            </a:endParaRPr>
          </a:p>
          <a:p>
            <a:pPr algn="ctr"/>
            <a:endParaRPr lang="bg-BG" dirty="0"/>
          </a:p>
        </p:txBody>
      </p:sp>
      <p:sp>
        <p:nvSpPr>
          <p:cNvPr id="3" name="Контейнер за съдържание 2">
            <a:extLst>
              <a:ext uri="{FF2B5EF4-FFF2-40B4-BE49-F238E27FC236}">
                <a16:creationId xmlns:a16="http://schemas.microsoft.com/office/drawing/2014/main" id="{31E36E93-265B-5B72-013A-6C14FF2C7039}"/>
              </a:ext>
            </a:extLst>
          </p:cNvPr>
          <p:cNvSpPr>
            <a:spLocks noGrp="1"/>
          </p:cNvSpPr>
          <p:nvPr>
            <p:ph idx="1"/>
          </p:nvPr>
        </p:nvSpPr>
        <p:spPr>
          <a:xfrm>
            <a:off x="667603" y="459514"/>
            <a:ext cx="10921017" cy="2306519"/>
          </a:xfrm>
        </p:spPr>
        <p:txBody>
          <a:bodyPr vert="horz" lIns="91440" tIns="45720" rIns="91440" bIns="45720" rtlCol="0" anchor="t">
            <a:noAutofit/>
          </a:bodyPr>
          <a:lstStyle/>
          <a:p>
            <a:pPr marL="0" indent="457200" algn="just">
              <a:spcBef>
                <a:spcPts val="0"/>
              </a:spcBef>
              <a:buNone/>
            </a:pPr>
            <a:r>
              <a:rPr lang="bg-BG" sz="2400" dirty="0">
                <a:latin typeface="Times New Roman"/>
                <a:cs typeface="Times New Roman"/>
              </a:rPr>
              <a:t>Обикновеният пистолет „</a:t>
            </a:r>
            <a:r>
              <a:rPr lang="bg-BG" sz="2400" dirty="0" err="1">
                <a:latin typeface="Times New Roman"/>
                <a:cs typeface="Times New Roman"/>
              </a:rPr>
              <a:t>Springfiel</a:t>
            </a:r>
            <a:r>
              <a:rPr lang="bg-BG" sz="2400" dirty="0">
                <a:latin typeface="Times New Roman"/>
                <a:cs typeface="Times New Roman"/>
              </a:rPr>
              <a:t> </a:t>
            </a:r>
            <a:r>
              <a:rPr lang="bg-BG" sz="2400" dirty="0" err="1">
                <a:latin typeface="Times New Roman"/>
                <a:cs typeface="Times New Roman"/>
              </a:rPr>
              <a:t>dArmory</a:t>
            </a:r>
            <a:r>
              <a:rPr lang="bg-BG" sz="2400" dirty="0">
                <a:latin typeface="Times New Roman"/>
                <a:cs typeface="Times New Roman"/>
              </a:rPr>
              <a:t> </a:t>
            </a:r>
            <a:r>
              <a:rPr lang="bg-BG" sz="2400" dirty="0" err="1">
                <a:latin typeface="Times New Roman"/>
                <a:cs typeface="Times New Roman"/>
              </a:rPr>
              <a:t>Echelon</a:t>
            </a:r>
            <a:r>
              <a:rPr lang="bg-BG" sz="2400" dirty="0">
                <a:latin typeface="Times New Roman"/>
                <a:cs typeface="Times New Roman"/>
              </a:rPr>
              <a:t> 4.5“ е индивидуално стрелково оръжие, предназначено за поразяване на живата сила на противника на близки разстояния. </a:t>
            </a:r>
            <a:endParaRPr lang="bg-BG" sz="2400" dirty="0"/>
          </a:p>
          <a:p>
            <a:pPr marL="0" indent="457200" algn="just">
              <a:spcBef>
                <a:spcPts val="0"/>
              </a:spcBef>
              <a:buNone/>
            </a:pPr>
            <a:r>
              <a:rPr lang="bg-BG" sz="2400" dirty="0">
                <a:latin typeface="Times New Roman"/>
                <a:cs typeface="Times New Roman"/>
              </a:rPr>
              <a:t>По публикувани данни </a:t>
            </a:r>
            <a:r>
              <a:rPr lang="bg-BG" sz="2400" dirty="0" err="1">
                <a:latin typeface="Times New Roman"/>
                <a:cs typeface="Times New Roman"/>
              </a:rPr>
              <a:t>Springfield</a:t>
            </a:r>
            <a:r>
              <a:rPr lang="bg-BG" sz="2400" dirty="0">
                <a:latin typeface="Times New Roman"/>
                <a:cs typeface="Times New Roman"/>
              </a:rPr>
              <a:t> </a:t>
            </a:r>
            <a:r>
              <a:rPr lang="bg-BG" sz="2400" dirty="0" err="1">
                <a:latin typeface="Times New Roman"/>
                <a:cs typeface="Times New Roman"/>
              </a:rPr>
              <a:t>Armory</a:t>
            </a:r>
            <a:r>
              <a:rPr lang="bg-BG" sz="2400" dirty="0">
                <a:latin typeface="Times New Roman"/>
                <a:cs typeface="Times New Roman"/>
              </a:rPr>
              <a:t> </a:t>
            </a:r>
            <a:r>
              <a:rPr lang="bg-BG" sz="2400" dirty="0" err="1">
                <a:latin typeface="Times New Roman"/>
                <a:cs typeface="Times New Roman"/>
              </a:rPr>
              <a:t>Echelon</a:t>
            </a:r>
            <a:r>
              <a:rPr lang="bg-BG" sz="2400" dirty="0">
                <a:latin typeface="Times New Roman"/>
                <a:cs typeface="Times New Roman"/>
              </a:rPr>
              <a:t> 4.5 е избран за нов пистолет за Сухопътните войски. </a:t>
            </a:r>
            <a:endParaRPr lang="bg-BG" sz="2400" dirty="0"/>
          </a:p>
          <a:p>
            <a:pPr marL="0" indent="457200" algn="just">
              <a:spcBef>
                <a:spcPts val="0"/>
              </a:spcBef>
              <a:buNone/>
            </a:pPr>
            <a:r>
              <a:rPr lang="bg-BG" sz="2400" dirty="0">
                <a:latin typeface="Times New Roman"/>
                <a:cs typeface="Times New Roman"/>
              </a:rPr>
              <a:t>Обикновеният пистолет „</a:t>
            </a:r>
            <a:r>
              <a:rPr lang="bg-BG" sz="2400" dirty="0" err="1">
                <a:latin typeface="Times New Roman"/>
                <a:cs typeface="Times New Roman"/>
              </a:rPr>
              <a:t>Springfield</a:t>
            </a:r>
            <a:r>
              <a:rPr lang="bg-BG" sz="2400" dirty="0">
                <a:latin typeface="Times New Roman"/>
                <a:cs typeface="Times New Roman"/>
              </a:rPr>
              <a:t> </a:t>
            </a:r>
            <a:r>
              <a:rPr lang="bg-BG" sz="2400" dirty="0" err="1">
                <a:latin typeface="Times New Roman"/>
                <a:cs typeface="Times New Roman"/>
              </a:rPr>
              <a:t>Armory</a:t>
            </a:r>
            <a:r>
              <a:rPr lang="bg-BG" sz="2400" dirty="0">
                <a:latin typeface="Times New Roman"/>
                <a:cs typeface="Times New Roman"/>
              </a:rPr>
              <a:t> </a:t>
            </a:r>
            <a:r>
              <a:rPr lang="bg-BG" sz="2400" dirty="0" err="1">
                <a:latin typeface="Times New Roman"/>
                <a:cs typeface="Times New Roman"/>
              </a:rPr>
              <a:t>Echelon</a:t>
            </a:r>
            <a:r>
              <a:rPr lang="bg-BG" sz="2400" dirty="0">
                <a:latin typeface="Times New Roman"/>
                <a:cs typeface="Times New Roman"/>
              </a:rPr>
              <a:t> 4.5“ е индивидуално стрелково оръжие, предназначено за поразяване на живата сила на противника на близки разстояния. </a:t>
            </a:r>
          </a:p>
          <a:p>
            <a:pPr marL="0" indent="457200" algn="just">
              <a:spcBef>
                <a:spcPts val="0"/>
              </a:spcBef>
              <a:buNone/>
            </a:pPr>
            <a:endParaRPr lang="bg-BG" sz="2300" dirty="0">
              <a:latin typeface="Times New Roman"/>
              <a:cs typeface="Times New Roman"/>
            </a:endParaRPr>
          </a:p>
          <a:p>
            <a:pPr marL="0" indent="457200" algn="just">
              <a:buNone/>
            </a:pPr>
            <a:endParaRPr lang="bg-BG" sz="2300" b="1" dirty="0">
              <a:latin typeface="Times New Roman"/>
              <a:cs typeface="Times New Roman"/>
            </a:endParaRPr>
          </a:p>
          <a:p>
            <a:endParaRPr lang="bg-BG" dirty="0"/>
          </a:p>
        </p:txBody>
      </p:sp>
      <p:pic>
        <p:nvPicPr>
          <p:cNvPr id="4" name="Картина 3" descr="Картина, която съдържа оръжие, огнестрелно оръжие, Спусък, далекобойно оръжие&#10;&#10;Генерирано от ИИ съдържание може да е неправилно.">
            <a:extLst>
              <a:ext uri="{FF2B5EF4-FFF2-40B4-BE49-F238E27FC236}">
                <a16:creationId xmlns:a16="http://schemas.microsoft.com/office/drawing/2014/main" id="{A2D76624-D5DF-074C-4208-569E74D1BEBE}"/>
              </a:ext>
            </a:extLst>
          </p:cNvPr>
          <p:cNvPicPr>
            <a:picLocks noChangeAspect="1"/>
          </p:cNvPicPr>
          <p:nvPr/>
        </p:nvPicPr>
        <p:blipFill>
          <a:blip r:embed="rId2"/>
          <a:stretch>
            <a:fillRect/>
          </a:stretch>
        </p:blipFill>
        <p:spPr>
          <a:xfrm>
            <a:off x="7565873" y="3415674"/>
            <a:ext cx="4041409" cy="3094817"/>
          </a:xfrm>
          <a:prstGeom prst="rect">
            <a:avLst/>
          </a:prstGeom>
          <a:ln>
            <a:noFill/>
          </a:ln>
          <a:effectLst>
            <a:softEdge rad="112500"/>
          </a:effectLst>
        </p:spPr>
      </p:pic>
      <p:sp>
        <p:nvSpPr>
          <p:cNvPr id="5" name="Текстово поле 4">
            <a:extLst>
              <a:ext uri="{FF2B5EF4-FFF2-40B4-BE49-F238E27FC236}">
                <a16:creationId xmlns:a16="http://schemas.microsoft.com/office/drawing/2014/main" id="{63669606-943D-CCD6-0762-7BF0C07B629A}"/>
              </a:ext>
            </a:extLst>
          </p:cNvPr>
          <p:cNvSpPr txBox="1"/>
          <p:nvPr/>
        </p:nvSpPr>
        <p:spPr>
          <a:xfrm>
            <a:off x="671015" y="3110551"/>
            <a:ext cx="6983103"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0"/>
            <a:r>
              <a:rPr lang="bg-BG" sz="2400" b="1" i="0" u="none" strike="noStrike" baseline="0" dirty="0">
                <a:solidFill>
                  <a:srgbClr val="000000"/>
                </a:solidFill>
                <a:latin typeface="Times New Roman"/>
              </a:rPr>
              <a:t>      Тактико</a:t>
            </a:r>
            <a:r>
              <a:rPr lang="en-US" sz="2400" b="1" i="0" u="none" strike="noStrike" baseline="0" dirty="0">
                <a:solidFill>
                  <a:srgbClr val="000000"/>
                </a:solidFill>
                <a:latin typeface="Times New Roman"/>
              </a:rPr>
              <a:t>-</a:t>
            </a:r>
            <a:r>
              <a:rPr lang="bg-BG" sz="2400" b="1" i="0" u="none" strike="noStrike" baseline="0" dirty="0">
                <a:solidFill>
                  <a:srgbClr val="000000"/>
                </a:solidFill>
                <a:latin typeface="Times New Roman"/>
              </a:rPr>
              <a:t>технически характеристики: </a:t>
            </a:r>
            <a:r>
              <a:rPr lang="bg-BG" sz="2400" b="0" i="0" dirty="0">
                <a:latin typeface="Times New Roman"/>
              </a:rPr>
              <a:t>​</a:t>
            </a:r>
            <a:endParaRPr lang="bg-BG" sz="2400" b="0" i="0" dirty="0">
              <a:latin typeface="Times New Roman"/>
              <a:cs typeface="Times New Roman"/>
            </a:endParaRP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калибър – 9 mm; </a:t>
            </a:r>
            <a:r>
              <a:rPr lang="en-US" sz="2400" b="0" i="0" dirty="0">
                <a:latin typeface="Times New Roman"/>
                <a:ea typeface="Arial"/>
                <a:cs typeface="Arial"/>
              </a:rPr>
              <a:t>​</a:t>
            </a:r>
          </a:p>
          <a:p>
            <a:pPr marL="228600" lvl="0" indent="-228600" algn="just" rtl="0">
              <a:buFont typeface="Calibri,Sans-Serif"/>
              <a:buChar char="-"/>
            </a:pPr>
            <a:r>
              <a:rPr lang="bg-BG" sz="2400" b="0" i="0" u="none" strike="noStrike" baseline="0" dirty="0">
                <a:solidFill>
                  <a:srgbClr val="000000"/>
                </a:solidFill>
                <a:latin typeface="Times New Roman"/>
                <a:ea typeface="Arial"/>
                <a:cs typeface="Arial"/>
              </a:rPr>
              <a:t>използван боеприпас – 9×19 Parabellum; </a:t>
            </a:r>
            <a:r>
              <a:rPr lang="en-US" sz="2400" b="0" i="0" dirty="0">
                <a:latin typeface="Times New Roman"/>
                <a:ea typeface="Arial"/>
                <a:cs typeface="Arial"/>
              </a:rPr>
              <a:t>​</a:t>
            </a: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дължина на цевта - 114,3 mm; </a:t>
            </a:r>
            <a:r>
              <a:rPr lang="en-US" sz="2400" b="0" i="0" dirty="0">
                <a:latin typeface="Times New Roman"/>
                <a:ea typeface="Arial"/>
                <a:cs typeface="Arial"/>
              </a:rPr>
              <a:t>​</a:t>
            </a: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обща дължина на пистолета - 203,2 mm;</a:t>
            </a:r>
            <a:r>
              <a:rPr lang="en-US" sz="2400" b="0" i="0" dirty="0">
                <a:latin typeface="Times New Roman"/>
                <a:ea typeface="Arial"/>
                <a:cs typeface="Arial"/>
              </a:rPr>
              <a:t>​</a:t>
            </a: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височина - 139,7 mm (със стандартен пълнител) и 165,1 mm (с пълнител с повишена вместимост);</a:t>
            </a:r>
            <a:r>
              <a:rPr lang="en-US" sz="2400" b="0" i="0" dirty="0">
                <a:latin typeface="Times New Roman"/>
                <a:ea typeface="Arial"/>
                <a:cs typeface="Arial"/>
              </a:rPr>
              <a:t>​</a:t>
            </a: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широчина на ръкохватката - 30,5 mm;</a:t>
            </a:r>
            <a:r>
              <a:rPr lang="en-US" sz="2400" b="0" i="0" dirty="0">
                <a:latin typeface="Times New Roman"/>
                <a:ea typeface="Arial"/>
                <a:cs typeface="Arial"/>
              </a:rPr>
              <a:t>​</a:t>
            </a:r>
          </a:p>
          <a:p>
            <a:pPr marL="228600" lvl="0" indent="-228600" algn="l" rtl="0">
              <a:buFont typeface="Calibri,Sans-Serif"/>
              <a:buChar char="-"/>
            </a:pPr>
            <a:r>
              <a:rPr lang="bg-BG" sz="2400" b="0" i="0" u="none" strike="noStrike" baseline="0" dirty="0">
                <a:solidFill>
                  <a:srgbClr val="000000"/>
                </a:solidFill>
                <a:latin typeface="Times New Roman"/>
                <a:ea typeface="Arial"/>
                <a:cs typeface="Arial"/>
              </a:rPr>
              <a:t>маса - 677,5 g (със стандартен пълнител) и 688,9 g (с пълнител с повишена вместимост).</a:t>
            </a:r>
          </a:p>
          <a:p>
            <a:endParaRPr dirty="0"/>
          </a:p>
          <a:p>
            <a:pPr algn="ctr"/>
            <a:endParaRPr lang="bg-BG" dirty="0"/>
          </a:p>
        </p:txBody>
      </p:sp>
    </p:spTree>
    <p:extLst>
      <p:ext uri="{BB962C8B-B14F-4D97-AF65-F5344CB8AC3E}">
        <p14:creationId xmlns:p14="http://schemas.microsoft.com/office/powerpoint/2010/main" val="4122965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FA3F8-3549-2B52-01CD-BBC9E7436AE7}"/>
              </a:ext>
            </a:extLst>
          </p:cNvPr>
          <p:cNvSpPr>
            <a:spLocks noGrp="1"/>
          </p:cNvSpPr>
          <p:nvPr>
            <p:ph type="title"/>
          </p:nvPr>
        </p:nvSpPr>
        <p:spPr>
          <a:xfrm>
            <a:off x="838199" y="0"/>
            <a:ext cx="10515600" cy="784945"/>
          </a:xfrm>
        </p:spPr>
        <p:txBody>
          <a:bodyPr/>
          <a:lstStyle/>
          <a:p>
            <a:pPr algn="ctr"/>
            <a:r>
              <a:rPr lang="en-US" sz="2400" b="1" dirty="0">
                <a:latin typeface="Times New Roman"/>
                <a:cs typeface="Times New Roman"/>
              </a:rPr>
              <a:t>1.2. </a:t>
            </a:r>
            <a:r>
              <a:rPr lang="en-US" sz="2400" b="1" dirty="0" err="1">
                <a:latin typeface="Times New Roman"/>
                <a:cs typeface="Times New Roman"/>
              </a:rPr>
              <a:t>Автомати</a:t>
            </a:r>
            <a:r>
              <a:rPr lang="en-US" sz="2400" b="1" dirty="0">
                <a:latin typeface="Times New Roman"/>
                <a:cs typeface="Times New Roman"/>
              </a:rPr>
              <a:t> </a:t>
            </a:r>
            <a:r>
              <a:rPr lang="en-US" sz="2400" b="1" dirty="0" err="1">
                <a:latin typeface="Times New Roman"/>
                <a:cs typeface="Times New Roman"/>
              </a:rPr>
              <a:t>на</a:t>
            </a:r>
            <a:r>
              <a:rPr lang="en-US" sz="2400" b="1" dirty="0">
                <a:latin typeface="Times New Roman"/>
                <a:cs typeface="Times New Roman"/>
              </a:rPr>
              <a:t> </a:t>
            </a:r>
            <a:r>
              <a:rPr lang="en-US" sz="2400" b="1" dirty="0" err="1">
                <a:latin typeface="Times New Roman"/>
                <a:cs typeface="Times New Roman"/>
              </a:rPr>
              <a:t>въоръжение</a:t>
            </a:r>
            <a:r>
              <a:rPr lang="en-US" sz="2400" b="1" dirty="0">
                <a:latin typeface="Times New Roman"/>
                <a:cs typeface="Times New Roman"/>
              </a:rPr>
              <a:t> в </a:t>
            </a:r>
            <a:r>
              <a:rPr lang="en-US" sz="2400" b="1" dirty="0" err="1">
                <a:latin typeface="Times New Roman"/>
                <a:cs typeface="Times New Roman"/>
              </a:rPr>
              <a:t>Българската</a:t>
            </a:r>
            <a:r>
              <a:rPr lang="en-US" sz="2400" b="1" dirty="0">
                <a:latin typeface="Times New Roman"/>
                <a:cs typeface="Times New Roman"/>
              </a:rPr>
              <a:t> </a:t>
            </a:r>
            <a:r>
              <a:rPr lang="en-US" sz="2400" b="1" dirty="0" err="1">
                <a:latin typeface="Times New Roman"/>
                <a:cs typeface="Times New Roman"/>
              </a:rPr>
              <a:t>армия</a:t>
            </a:r>
            <a:endParaRPr lang="en-US" sz="2400" dirty="0" err="1"/>
          </a:p>
        </p:txBody>
      </p:sp>
      <p:sp>
        <p:nvSpPr>
          <p:cNvPr id="3" name="Content Placeholder 2">
            <a:extLst>
              <a:ext uri="{FF2B5EF4-FFF2-40B4-BE49-F238E27FC236}">
                <a16:creationId xmlns:a16="http://schemas.microsoft.com/office/drawing/2014/main" id="{EBAC7DD6-6A3C-FA0D-CE60-B9CE09FE491D}"/>
              </a:ext>
            </a:extLst>
          </p:cNvPr>
          <p:cNvSpPr>
            <a:spLocks noGrp="1"/>
          </p:cNvSpPr>
          <p:nvPr>
            <p:ph idx="1"/>
          </p:nvPr>
        </p:nvSpPr>
        <p:spPr>
          <a:xfrm>
            <a:off x="245098" y="612742"/>
            <a:ext cx="11623248" cy="2187019"/>
          </a:xfrm>
        </p:spPr>
        <p:txBody>
          <a:bodyPr vert="horz" lIns="91440" tIns="45720" rIns="91440" bIns="45720" rtlCol="0" anchor="t">
            <a:normAutofit/>
          </a:bodyPr>
          <a:lstStyle/>
          <a:p>
            <a:pPr marL="0" indent="457200" algn="just">
              <a:buNone/>
            </a:pPr>
            <a:r>
              <a:rPr lang="en-US" sz="2400" dirty="0" err="1">
                <a:highlight>
                  <a:srgbClr val="FFFFFF"/>
                </a:highlight>
                <a:latin typeface="Times New Roman"/>
                <a:cs typeface="Times New Roman"/>
              </a:rPr>
              <a:t>Автоматът</a:t>
            </a:r>
            <a:r>
              <a:rPr lang="en-US" sz="2400" dirty="0">
                <a:highlight>
                  <a:srgbClr val="FFFFFF"/>
                </a:highlight>
                <a:latin typeface="Times New Roman"/>
                <a:cs typeface="Times New Roman"/>
              </a:rPr>
              <a:t> е </a:t>
            </a:r>
            <a:r>
              <a:rPr lang="en-US" sz="2400" dirty="0" err="1">
                <a:highlight>
                  <a:srgbClr val="FFFFFF"/>
                </a:highlight>
                <a:latin typeface="Times New Roman"/>
                <a:cs typeface="Times New Roman"/>
              </a:rPr>
              <a:t>индивидуално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автоматично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стрелково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оръжие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предназначено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за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поразяване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единични</a:t>
            </a:r>
            <a:r>
              <a:rPr lang="en-US" sz="2400" dirty="0">
                <a:highlight>
                  <a:srgbClr val="FFFFFF"/>
                </a:highlight>
                <a:latin typeface="Times New Roman"/>
                <a:cs typeface="Times New Roman"/>
              </a:rPr>
              <a:t> и </a:t>
            </a:r>
            <a:r>
              <a:rPr lang="en-US" sz="2400" dirty="0" err="1">
                <a:highlight>
                  <a:srgbClr val="FFFFFF"/>
                </a:highlight>
                <a:latin typeface="Times New Roman"/>
                <a:cs typeface="Times New Roman"/>
              </a:rPr>
              <a:t>групови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цели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противника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разстояния</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до</a:t>
            </a:r>
            <a:r>
              <a:rPr lang="en-US" sz="2400" dirty="0">
                <a:highlight>
                  <a:srgbClr val="FFFFFF"/>
                </a:highlight>
                <a:latin typeface="Times New Roman"/>
                <a:cs typeface="Times New Roman"/>
              </a:rPr>
              <a:t> 500 m. </a:t>
            </a:r>
            <a:r>
              <a:rPr lang="en-US" sz="2400" dirty="0" err="1">
                <a:highlight>
                  <a:srgbClr val="FFFFFF"/>
                </a:highlight>
                <a:latin typeface="Times New Roman"/>
                <a:cs typeface="Times New Roman"/>
              </a:rPr>
              <a:t>Може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да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води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единичен</a:t>
            </a:r>
            <a:r>
              <a:rPr lang="en-US" sz="2400" dirty="0">
                <a:highlight>
                  <a:srgbClr val="FFFFFF"/>
                </a:highlight>
                <a:latin typeface="Times New Roman"/>
                <a:cs typeface="Times New Roman"/>
              </a:rPr>
              <a:t> и </a:t>
            </a:r>
            <a:r>
              <a:rPr lang="en-US" sz="2400" dirty="0" err="1">
                <a:highlight>
                  <a:srgbClr val="FFFFFF"/>
                </a:highlight>
                <a:latin typeface="Times New Roman"/>
                <a:cs typeface="Times New Roman"/>
              </a:rPr>
              <a:t>автоматичен</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огън</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основният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вид</a:t>
            </a:r>
            <a:r>
              <a:rPr lang="en-US" sz="2400" dirty="0">
                <a:highlight>
                  <a:srgbClr val="FFFFFF"/>
                </a:highlight>
                <a:latin typeface="Times New Roman"/>
                <a:cs typeface="Times New Roman"/>
              </a:rPr>
              <a:t> е </a:t>
            </a:r>
            <a:r>
              <a:rPr lang="en-US" sz="2400" dirty="0" err="1">
                <a:highlight>
                  <a:srgbClr val="FFFFFF"/>
                </a:highlight>
                <a:latin typeface="Times New Roman"/>
                <a:cs typeface="Times New Roman"/>
              </a:rPr>
              <a:t>автоматичният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огън</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къси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редове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За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разлика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картечните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пистолети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при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автоматите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се</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използват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по-мощни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патрони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наречени</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междинен</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боеприпас</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които</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им</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осигуряват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по-добра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точност</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стрелбата</a:t>
            </a:r>
            <a:r>
              <a:rPr lang="en-US" sz="2400" dirty="0">
                <a:highlight>
                  <a:srgbClr val="FFFFFF"/>
                </a:highlight>
                <a:latin typeface="Times New Roman"/>
                <a:cs typeface="Times New Roman"/>
              </a:rPr>
              <a:t> и </a:t>
            </a:r>
            <a:r>
              <a:rPr lang="en-US" sz="2400" dirty="0" err="1">
                <a:highlight>
                  <a:srgbClr val="FFFFFF"/>
                </a:highlight>
                <a:latin typeface="Times New Roman"/>
                <a:cs typeface="Times New Roman"/>
              </a:rPr>
              <a:t>по-голяма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далечина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на</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действителния</a:t>
            </a:r>
            <a:r>
              <a:rPr lang="en-US" sz="2400" dirty="0">
                <a:highlight>
                  <a:srgbClr val="FFFFFF"/>
                </a:highlight>
                <a:latin typeface="Times New Roman"/>
                <a:cs typeface="Times New Roman"/>
              </a:rPr>
              <a:t> </a:t>
            </a:r>
            <a:r>
              <a:rPr lang="en-US" sz="2400" dirty="0" err="1">
                <a:highlight>
                  <a:srgbClr val="FFFFFF"/>
                </a:highlight>
                <a:latin typeface="Times New Roman"/>
                <a:cs typeface="Times New Roman"/>
              </a:rPr>
              <a:t>огън</a:t>
            </a:r>
            <a:r>
              <a:rPr lang="en-US" sz="2400" dirty="0">
                <a:highlight>
                  <a:srgbClr val="FFFFFF"/>
                </a:highlight>
                <a:latin typeface="Times New Roman"/>
                <a:cs typeface="Times New Roman"/>
              </a:rPr>
              <a:t>. </a:t>
            </a:r>
            <a:endParaRPr lang="bg-BG" sz="2400" dirty="0">
              <a:highlight>
                <a:srgbClr val="FFFFFF"/>
              </a:highlight>
              <a:latin typeface="Times New Roman"/>
              <a:cs typeface="Times New Roman"/>
            </a:endParaRPr>
          </a:p>
          <a:p>
            <a:pPr marL="0" indent="457200" algn="just">
              <a:buNone/>
            </a:pPr>
            <a:endParaRPr lang="en-US" sz="2400" dirty="0"/>
          </a:p>
          <a:p>
            <a:pPr marL="0" indent="0">
              <a:buNone/>
            </a:pPr>
            <a:endParaRPr lang="en-US" dirty="0"/>
          </a:p>
        </p:txBody>
      </p:sp>
      <p:sp>
        <p:nvSpPr>
          <p:cNvPr id="10" name="Контейнер за съдържание 2">
            <a:extLst>
              <a:ext uri="{FF2B5EF4-FFF2-40B4-BE49-F238E27FC236}">
                <a16:creationId xmlns:a16="http://schemas.microsoft.com/office/drawing/2014/main" id="{56BB3C43-1493-C1B6-A227-E5F5412B6D22}"/>
              </a:ext>
            </a:extLst>
          </p:cNvPr>
          <p:cNvSpPr txBox="1">
            <a:spLocks/>
          </p:cNvSpPr>
          <p:nvPr/>
        </p:nvSpPr>
        <p:spPr>
          <a:xfrm>
            <a:off x="245098" y="3299379"/>
            <a:ext cx="11623248" cy="341250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57200" algn="just">
              <a:lnSpc>
                <a:spcPct val="100000"/>
              </a:lnSpc>
              <a:spcBef>
                <a:spcPts val="0"/>
              </a:spcBef>
              <a:buFont typeface="Arial" panose="020B0604020202020204" pitchFamily="34" charset="0"/>
              <a:buNone/>
            </a:pPr>
            <a:r>
              <a:rPr lang="bg-BG" sz="2400" dirty="0">
                <a:latin typeface="Times New Roman"/>
                <a:cs typeface="Times New Roman"/>
              </a:rPr>
              <a:t>7,62 mm автомат „Калашников” е индивидуално стрелково оръжие, предназначено за унищожаване на живата сила на противника, разположена на открито. С автомата може да се води единичен и автоматичен огън, като основен вид огън е автоматичният на къси редове.</a:t>
            </a:r>
            <a:endParaRPr lang="bg-BG" sz="2400" dirty="0"/>
          </a:p>
          <a:p>
            <a:pPr marL="0" indent="457200" algn="just">
              <a:lnSpc>
                <a:spcPct val="100000"/>
              </a:lnSpc>
              <a:spcBef>
                <a:spcPts val="0"/>
              </a:spcBef>
              <a:buFont typeface="Arial" panose="020B0604020202020204" pitchFamily="34" charset="0"/>
              <a:buNone/>
            </a:pPr>
            <a:r>
              <a:rPr lang="bg-BG" sz="2400" dirty="0">
                <a:latin typeface="Times New Roman"/>
                <a:cs typeface="Times New Roman"/>
              </a:rPr>
              <a:t>Чрез стрелба с автоматичен огън на къси редове се поразяват групови и единични цели на разстояние до 800 m. Огънят на автомата е най-ефикасен на разстояние до 300 m. </a:t>
            </a:r>
          </a:p>
          <a:p>
            <a:pPr marL="0" indent="457200" algn="just">
              <a:lnSpc>
                <a:spcPct val="100000"/>
              </a:lnSpc>
              <a:spcBef>
                <a:spcPts val="0"/>
              </a:spcBef>
              <a:buFont typeface="Arial" panose="020B0604020202020204" pitchFamily="34" charset="0"/>
              <a:buNone/>
            </a:pPr>
            <a:r>
              <a:rPr lang="bg-BG" sz="2400" dirty="0">
                <a:latin typeface="Times New Roman"/>
                <a:cs typeface="Times New Roman"/>
              </a:rPr>
              <a:t>С автомата може да се води единичен и автоматичен огън, като основен вид огън е автоматичният на къси редове.</a:t>
            </a:r>
            <a:endParaRPr lang="bg-BG" sz="2400" dirty="0"/>
          </a:p>
        </p:txBody>
      </p:sp>
      <p:sp>
        <p:nvSpPr>
          <p:cNvPr id="12" name="TextBox 11">
            <a:extLst>
              <a:ext uri="{FF2B5EF4-FFF2-40B4-BE49-F238E27FC236}">
                <a16:creationId xmlns:a16="http://schemas.microsoft.com/office/drawing/2014/main" id="{3B11062C-00F9-C772-0981-5FFCBDB87B7B}"/>
              </a:ext>
            </a:extLst>
          </p:cNvPr>
          <p:cNvSpPr txBox="1"/>
          <p:nvPr/>
        </p:nvSpPr>
        <p:spPr>
          <a:xfrm>
            <a:off x="3009508" y="2847142"/>
            <a:ext cx="6094428" cy="461665"/>
          </a:xfrm>
          <a:prstGeom prst="rect">
            <a:avLst/>
          </a:prstGeom>
          <a:noFill/>
        </p:spPr>
        <p:txBody>
          <a:bodyPr wrap="square">
            <a:spAutoFit/>
          </a:bodyPr>
          <a:lstStyle/>
          <a:p>
            <a:pPr algn="ctr"/>
            <a:r>
              <a:rPr lang="bg-BG" sz="2400" b="1" dirty="0">
                <a:latin typeface="Times New Roman"/>
                <a:cs typeface="Times New Roman"/>
              </a:rPr>
              <a:t>А) Автомат „Калашников“ АК-47, АКС-47</a:t>
            </a:r>
            <a:endParaRPr lang="en-US" sz="2400" dirty="0"/>
          </a:p>
        </p:txBody>
      </p:sp>
    </p:spTree>
    <p:extLst>
      <p:ext uri="{BB962C8B-B14F-4D97-AF65-F5344CB8AC3E}">
        <p14:creationId xmlns:p14="http://schemas.microsoft.com/office/powerpoint/2010/main" val="4108100229"/>
      </p:ext>
    </p:extLst>
  </p:cSld>
  <p:clrMapOvr>
    <a:masterClrMapping/>
  </p:clrMapOvr>
</p:sld>
</file>

<file path=ppt/theme/theme1.xml><?xml version="1.0" encoding="utf-8"?>
<a:theme xmlns:a="http://schemas.openxmlformats.org/drawingml/2006/main" name="Office тема">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ffice">
      <a:majorFont>
        <a:latin typeface="Aptos Display"/>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1820</TotalTime>
  <Words>3915</Words>
  <Application>Microsoft Office PowerPoint</Application>
  <PresentationFormat>Widescreen</PresentationFormat>
  <Paragraphs>396</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Aptos Display</vt:lpstr>
      <vt:lpstr>Arial</vt:lpstr>
      <vt:lpstr>Calibri</vt:lpstr>
      <vt:lpstr>Calibri,Sans-Serif</vt:lpstr>
      <vt:lpstr>Courier New</vt:lpstr>
      <vt:lpstr>Times New Roman</vt:lpstr>
      <vt:lpstr>Office тема</vt:lpstr>
      <vt:lpstr>НАЦИОНАЛЕН ВОЕНЕН УНИВЕРСИТЕТ „ВАСИЛ ЛЕВСКИ“ </vt:lpstr>
      <vt:lpstr>УВОД  </vt:lpstr>
      <vt:lpstr>В аспект на изложеното по-горе настоящата лекция има за цел да запознае обучаемите с въоръжението и индивидуалната екипировка на военнослужещите от Българската армия и с техните тактико-технически характеристики. За постигане на поставената цел първо ще бъде извършен кратък обзор на класификацията на конвенционалното въоръжение. </vt:lpstr>
      <vt:lpstr>PowerPoint Presentation</vt:lpstr>
      <vt:lpstr>1. ВЪОРЪЖЕНИЕ НА ВОЕННОСЛУЖЕЩИТЕ В БЪЛГАРСКАТА АРМИЯ </vt:lpstr>
      <vt:lpstr>A) Обикновен пистолет „Макаров“</vt:lpstr>
      <vt:lpstr> Б) Обикновен пистолет „Sig Sauer SP 2022“ </vt:lpstr>
      <vt:lpstr>В)  Обикновен пистолет „Springfield Armory Echelon 4.5“ </vt:lpstr>
      <vt:lpstr>1.2. Автомати на въоръжение в Българската армия</vt:lpstr>
      <vt:lpstr>PowerPoint Presentation</vt:lpstr>
      <vt:lpstr>1.3. Пушки на въоръжение в Българската армия</vt:lpstr>
      <vt:lpstr>PowerPoint Presentation</vt:lpstr>
      <vt:lpstr>Б) Снайперска пушка „HK Heckler&amp; Koch MSG 90 A1“</vt:lpstr>
      <vt:lpstr>1.4. Картечници на въоръжение в Българската армия</vt:lpstr>
      <vt:lpstr>PowerPoint Presentation</vt:lpstr>
      <vt:lpstr>Тактико-технически характеристики: </vt:lpstr>
      <vt:lpstr>Тактико-технически характеристики: </vt:lpstr>
      <vt:lpstr>Тактико-технически характеристики: </vt:lpstr>
      <vt:lpstr>Б) Голямокалибрена картечница НСВ </vt:lpstr>
      <vt:lpstr>Тактико-технически характеристики:</vt:lpstr>
      <vt:lpstr>В) Голямокалибрена картечница М2 „Браунинг“</vt:lpstr>
      <vt:lpstr>1.5. Противотанкови гранатохвъргачки на въоръжение в Българската армия </vt:lpstr>
      <vt:lpstr> </vt:lpstr>
      <vt:lpstr>Б) Ръчна противотанкова гранатохвъргачка РПГ-22 </vt:lpstr>
      <vt:lpstr>2. ЕКИПИРОВКА НА ВОЕННОСЛУЖЕЩИТЕ ОТ БЪЛГАРСКАТА АРМИЯ</vt:lpstr>
      <vt:lpstr>2.1.1. Бойна каска на въоръжение в Българската армия MBH-ACH-MC </vt:lpstr>
      <vt:lpstr>2.1.3. Бронежилетка БЧС - IV</vt:lpstr>
      <vt:lpstr>2.1.3. Средства за нощно виждане OPTIX DIANA M40 </vt:lpstr>
      <vt:lpstr>2.2. Индивидуална екипировка </vt:lpstr>
      <vt:lpstr>2.2.1. Полева униформа с дигитална разпетновка и полеви обувки </vt:lpstr>
      <vt:lpstr>2.2.2. Раменна модулна тактическа система  </vt:lpstr>
      <vt:lpstr>БЛАГОДАРЯ ВИ ЗА ВНИМАНИЕТО! ВЪПРОСИ?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НАЦИОНАЛЕН ВОЕНЕН УНИВЕРСИТЕТ „ВАСИЛ ЛЕВСКИ“ </dc:title>
  <dc:creator/>
  <cp:lastModifiedBy>Петко Петков</cp:lastModifiedBy>
  <cp:revision>1514</cp:revision>
  <dcterms:created xsi:type="dcterms:W3CDTF">2026-04-19T18:44:38Z</dcterms:created>
  <dcterms:modified xsi:type="dcterms:W3CDTF">2026-05-19T09:42:00Z</dcterms:modified>
</cp:coreProperties>
</file>