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52" r:id="rId2"/>
    <p:sldMasterId id="2147483712" r:id="rId3"/>
  </p:sldMasterIdLst>
  <p:notesMasterIdLst>
    <p:notesMasterId r:id="rId35"/>
  </p:notesMasterIdLst>
  <p:handoutMasterIdLst>
    <p:handoutMasterId r:id="rId36"/>
  </p:handoutMasterIdLst>
  <p:sldIdLst>
    <p:sldId id="588" r:id="rId4"/>
    <p:sldId id="740" r:id="rId5"/>
    <p:sldId id="780" r:id="rId6"/>
    <p:sldId id="781" r:id="rId7"/>
    <p:sldId id="782" r:id="rId8"/>
    <p:sldId id="742" r:id="rId9"/>
    <p:sldId id="739" r:id="rId10"/>
    <p:sldId id="741" r:id="rId11"/>
    <p:sldId id="744" r:id="rId12"/>
    <p:sldId id="745" r:id="rId13"/>
    <p:sldId id="746" r:id="rId14"/>
    <p:sldId id="747" r:id="rId15"/>
    <p:sldId id="748" r:id="rId16"/>
    <p:sldId id="783" r:id="rId17"/>
    <p:sldId id="784" r:id="rId18"/>
    <p:sldId id="785" r:id="rId19"/>
    <p:sldId id="786" r:id="rId20"/>
    <p:sldId id="787" r:id="rId21"/>
    <p:sldId id="762" r:id="rId22"/>
    <p:sldId id="788" r:id="rId23"/>
    <p:sldId id="789" r:id="rId24"/>
    <p:sldId id="790" r:id="rId25"/>
    <p:sldId id="791" r:id="rId26"/>
    <p:sldId id="792" r:id="rId27"/>
    <p:sldId id="793" r:id="rId28"/>
    <p:sldId id="794" r:id="rId29"/>
    <p:sldId id="795" r:id="rId30"/>
    <p:sldId id="796" r:id="rId31"/>
    <p:sldId id="797" r:id="rId32"/>
    <p:sldId id="779" r:id="rId33"/>
    <p:sldId id="738" r:id="rId34"/>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F"/>
    <a:srgbClr val="FFE393"/>
    <a:srgbClr val="FF9933"/>
    <a:srgbClr val="FFFF99"/>
    <a:srgbClr val="0033CC"/>
    <a:srgbClr val="66FF66"/>
    <a:srgbClr val="FF3300"/>
    <a:srgbClr val="CC9900"/>
    <a:srgbClr val="FFFFCC"/>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85" autoAdjust="0"/>
    <p:restoredTop sz="90756" autoAdjust="0"/>
  </p:normalViewPr>
  <p:slideViewPr>
    <p:cSldViewPr snapToGrid="0">
      <p:cViewPr varScale="1">
        <p:scale>
          <a:sx n="81" d="100"/>
          <a:sy n="81" d="100"/>
        </p:scale>
        <p:origin x="-96" y="-47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Контейнер за горния колонтитул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Контейнер за дата 2"/>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4A551063-1CBE-4C7A-B815-0002F5F490D4}" type="datetimeFigureOut">
              <a:rPr lang="en-US" smtClean="0"/>
              <a:t>5/13/2026</a:t>
            </a:fld>
            <a:endParaRPr lang="en-US"/>
          </a:p>
        </p:txBody>
      </p:sp>
      <p:sp>
        <p:nvSpPr>
          <p:cNvPr id="4" name="Контейнер за долния колонтитул 3"/>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Контейнер за номер на слайда 4"/>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10996855-8B24-4052-929B-021F07BE6DCC}" type="slidenum">
              <a:rPr lang="en-US" smtClean="0"/>
              <a:t>‹#›</a:t>
            </a:fld>
            <a:endParaRPr lang="en-US"/>
          </a:p>
        </p:txBody>
      </p:sp>
    </p:spTree>
    <p:extLst>
      <p:ext uri="{BB962C8B-B14F-4D97-AF65-F5344CB8AC3E}">
        <p14:creationId xmlns:p14="http://schemas.microsoft.com/office/powerpoint/2010/main" val="20231680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7C6967DE-49A7-443D-BCF0-4566DA094BB7}" type="datetimeFigureOut">
              <a:rPr lang="en-GB" smtClean="0"/>
              <a:pPr/>
              <a:t>13/05/2026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58EF722C-C92F-4A0B-800C-A3D71103E10E}" type="slidenum">
              <a:rPr lang="en-GB" smtClean="0"/>
              <a:pPr/>
              <a:t>‹#›</a:t>
            </a:fld>
            <a:endParaRPr lang="en-GB"/>
          </a:p>
        </p:txBody>
      </p:sp>
    </p:spTree>
    <p:extLst>
      <p:ext uri="{BB962C8B-B14F-4D97-AF65-F5344CB8AC3E}">
        <p14:creationId xmlns:p14="http://schemas.microsoft.com/office/powerpoint/2010/main" val="720803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r>
              <a:rPr lang="bg-BG" noProof="0" dirty="0"/>
              <a:t>Уважаеми…………..</a:t>
            </a:r>
          </a:p>
        </p:txBody>
      </p:sp>
      <p:sp>
        <p:nvSpPr>
          <p:cNvPr id="4" name="Контейнер за номер на слайда 3"/>
          <p:cNvSpPr>
            <a:spLocks noGrp="1"/>
          </p:cNvSpPr>
          <p:nvPr>
            <p:ph type="sldNum" sz="quarter" idx="5"/>
          </p:nvPr>
        </p:nvSpPr>
        <p:spPr/>
        <p:txBody>
          <a:bodyPr/>
          <a:lstStyle/>
          <a:p>
            <a:fld id="{58EF722C-C92F-4A0B-800C-A3D71103E10E}" type="slidenum">
              <a:rPr lang="en-GB" smtClean="0"/>
              <a:pPr/>
              <a:t>1</a:t>
            </a:fld>
            <a:endParaRPr lang="en-GB" dirty="0"/>
          </a:p>
        </p:txBody>
      </p:sp>
    </p:spTree>
    <p:extLst>
      <p:ext uri="{BB962C8B-B14F-4D97-AF65-F5344CB8AC3E}">
        <p14:creationId xmlns:p14="http://schemas.microsoft.com/office/powerpoint/2010/main" val="4166661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bg-BG" dirty="0"/>
          </a:p>
        </p:txBody>
      </p:sp>
      <p:sp>
        <p:nvSpPr>
          <p:cNvPr id="4" name="Контейнер за номер на слайда 3"/>
          <p:cNvSpPr>
            <a:spLocks noGrp="1"/>
          </p:cNvSpPr>
          <p:nvPr>
            <p:ph type="sldNum" sz="quarter" idx="10"/>
          </p:nvPr>
        </p:nvSpPr>
        <p:spPr/>
        <p:txBody>
          <a:bodyPr/>
          <a:lstStyle/>
          <a:p>
            <a:fld id="{58EF722C-C92F-4A0B-800C-A3D71103E10E}" type="slidenum">
              <a:rPr lang="en-GB" smtClean="0"/>
              <a:pPr/>
              <a:t>18</a:t>
            </a:fld>
            <a:endParaRPr lang="en-GB"/>
          </a:p>
        </p:txBody>
      </p:sp>
    </p:spTree>
    <p:extLst>
      <p:ext uri="{BB962C8B-B14F-4D97-AF65-F5344CB8AC3E}">
        <p14:creationId xmlns:p14="http://schemas.microsoft.com/office/powerpoint/2010/main" val="3104393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en-US" dirty="0"/>
          </a:p>
        </p:txBody>
      </p:sp>
      <p:sp>
        <p:nvSpPr>
          <p:cNvPr id="4" name="Контейнер за номер на слайда 3"/>
          <p:cNvSpPr>
            <a:spLocks noGrp="1"/>
          </p:cNvSpPr>
          <p:nvPr>
            <p:ph type="sldNum" sz="quarter" idx="5"/>
          </p:nvPr>
        </p:nvSpPr>
        <p:spPr/>
        <p:txBody>
          <a:bodyPr/>
          <a:lstStyle/>
          <a:p>
            <a:fld id="{58EF722C-C92F-4A0B-800C-A3D71103E10E}" type="slidenum">
              <a:rPr lang="en-GB" smtClean="0">
                <a:solidFill>
                  <a:prstClr val="black"/>
                </a:solidFill>
              </a:rPr>
              <a:pPr/>
              <a:t>19</a:t>
            </a:fld>
            <a:endParaRPr lang="en-GB">
              <a:solidFill>
                <a:prstClr val="black"/>
              </a:solidFill>
            </a:endParaRPr>
          </a:p>
        </p:txBody>
      </p:sp>
    </p:spTree>
    <p:extLst>
      <p:ext uri="{BB962C8B-B14F-4D97-AF65-F5344CB8AC3E}">
        <p14:creationId xmlns:p14="http://schemas.microsoft.com/office/powerpoint/2010/main" val="5947643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228456A-D846-893F-A613-2EBD9EE78251}"/>
            </a:ext>
          </a:extLst>
        </p:cNvPr>
        <p:cNvGrpSpPr/>
        <p:nvPr/>
      </p:nvGrpSpPr>
      <p:grpSpPr>
        <a:xfrm>
          <a:off x="0" y="0"/>
          <a:ext cx="0" cy="0"/>
          <a:chOff x="0" y="0"/>
          <a:chExt cx="0" cy="0"/>
        </a:xfrm>
      </p:grpSpPr>
      <p:sp>
        <p:nvSpPr>
          <p:cNvPr id="2" name="Контейнер за изображение на слайда 1">
            <a:extLst>
              <a:ext uri="{FF2B5EF4-FFF2-40B4-BE49-F238E27FC236}">
                <a16:creationId xmlns:a16="http://schemas.microsoft.com/office/drawing/2014/main" xmlns="" id="{F730B057-2E53-105A-D2DD-A07C2CD89649}"/>
              </a:ext>
            </a:extLst>
          </p:cNvPr>
          <p:cNvSpPr>
            <a:spLocks noGrp="1" noRot="1" noChangeAspect="1"/>
          </p:cNvSpPr>
          <p:nvPr>
            <p:ph type="sldImg"/>
          </p:nvPr>
        </p:nvSpPr>
        <p:spPr/>
      </p:sp>
      <p:sp>
        <p:nvSpPr>
          <p:cNvPr id="3" name="Контейнер за бележки 2">
            <a:extLst>
              <a:ext uri="{FF2B5EF4-FFF2-40B4-BE49-F238E27FC236}">
                <a16:creationId xmlns:a16="http://schemas.microsoft.com/office/drawing/2014/main" xmlns="" id="{72EFDB24-B88A-53D5-C118-0390094F05D2}"/>
              </a:ext>
            </a:extLst>
          </p:cNvPr>
          <p:cNvSpPr>
            <a:spLocks noGrp="1"/>
          </p:cNvSpPr>
          <p:nvPr>
            <p:ph type="body" idx="1"/>
          </p:nvPr>
        </p:nvSpPr>
        <p:spPr/>
        <p:txBody>
          <a:bodyPr/>
          <a:lstStyle/>
          <a:p>
            <a:endParaRPr lang="en-US" dirty="0"/>
          </a:p>
        </p:txBody>
      </p:sp>
      <p:sp>
        <p:nvSpPr>
          <p:cNvPr id="4" name="Контейнер за номер на слайда 3">
            <a:extLst>
              <a:ext uri="{FF2B5EF4-FFF2-40B4-BE49-F238E27FC236}">
                <a16:creationId xmlns:a16="http://schemas.microsoft.com/office/drawing/2014/main" xmlns="" id="{EAD8F1B0-CCFC-7E7A-96BB-9E181BD89F98}"/>
              </a:ext>
            </a:extLst>
          </p:cNvPr>
          <p:cNvSpPr>
            <a:spLocks noGrp="1"/>
          </p:cNvSpPr>
          <p:nvPr>
            <p:ph type="sldNum" sz="quarter" idx="5"/>
          </p:nvPr>
        </p:nvSpPr>
        <p:spPr/>
        <p:txBody>
          <a:bodyPr/>
          <a:lstStyle/>
          <a:p>
            <a:fld id="{58EF722C-C92F-4A0B-800C-A3D71103E10E}" type="slidenum">
              <a:rPr lang="en-GB" smtClean="0">
                <a:solidFill>
                  <a:prstClr val="black"/>
                </a:solidFill>
              </a:rPr>
              <a:pPr/>
              <a:t>20</a:t>
            </a:fld>
            <a:endParaRPr lang="en-GB">
              <a:solidFill>
                <a:prstClr val="black"/>
              </a:solidFill>
            </a:endParaRPr>
          </a:p>
        </p:txBody>
      </p:sp>
    </p:spTree>
    <p:extLst>
      <p:ext uri="{BB962C8B-B14F-4D97-AF65-F5344CB8AC3E}">
        <p14:creationId xmlns:p14="http://schemas.microsoft.com/office/powerpoint/2010/main" val="24466382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E5E853E-1967-861E-5160-9AA22935039A}"/>
            </a:ext>
          </a:extLst>
        </p:cNvPr>
        <p:cNvGrpSpPr/>
        <p:nvPr/>
      </p:nvGrpSpPr>
      <p:grpSpPr>
        <a:xfrm>
          <a:off x="0" y="0"/>
          <a:ext cx="0" cy="0"/>
          <a:chOff x="0" y="0"/>
          <a:chExt cx="0" cy="0"/>
        </a:xfrm>
      </p:grpSpPr>
      <p:sp>
        <p:nvSpPr>
          <p:cNvPr id="2" name="Контейнер за изображение на слайда 1">
            <a:extLst>
              <a:ext uri="{FF2B5EF4-FFF2-40B4-BE49-F238E27FC236}">
                <a16:creationId xmlns:a16="http://schemas.microsoft.com/office/drawing/2014/main" xmlns="" id="{02398FF6-2D9D-93F8-3FDE-30AA8C9B3783}"/>
              </a:ext>
            </a:extLst>
          </p:cNvPr>
          <p:cNvSpPr>
            <a:spLocks noGrp="1" noRot="1" noChangeAspect="1"/>
          </p:cNvSpPr>
          <p:nvPr>
            <p:ph type="sldImg"/>
          </p:nvPr>
        </p:nvSpPr>
        <p:spPr/>
      </p:sp>
      <p:sp>
        <p:nvSpPr>
          <p:cNvPr id="3" name="Контейнер за бележки 2">
            <a:extLst>
              <a:ext uri="{FF2B5EF4-FFF2-40B4-BE49-F238E27FC236}">
                <a16:creationId xmlns:a16="http://schemas.microsoft.com/office/drawing/2014/main" xmlns="" id="{61DA2BB0-3B23-5562-FA14-A5FBEC1B51F0}"/>
              </a:ext>
            </a:extLst>
          </p:cNvPr>
          <p:cNvSpPr>
            <a:spLocks noGrp="1"/>
          </p:cNvSpPr>
          <p:nvPr>
            <p:ph type="body" idx="1"/>
          </p:nvPr>
        </p:nvSpPr>
        <p:spPr/>
        <p:txBody>
          <a:bodyPr/>
          <a:lstStyle/>
          <a:p>
            <a:endParaRPr lang="en-US" dirty="0"/>
          </a:p>
        </p:txBody>
      </p:sp>
      <p:sp>
        <p:nvSpPr>
          <p:cNvPr id="4" name="Контейнер за номер на слайда 3">
            <a:extLst>
              <a:ext uri="{FF2B5EF4-FFF2-40B4-BE49-F238E27FC236}">
                <a16:creationId xmlns:a16="http://schemas.microsoft.com/office/drawing/2014/main" xmlns="" id="{235D1D15-84AC-FA8B-E9EB-27FFA64C178F}"/>
              </a:ext>
            </a:extLst>
          </p:cNvPr>
          <p:cNvSpPr>
            <a:spLocks noGrp="1"/>
          </p:cNvSpPr>
          <p:nvPr>
            <p:ph type="sldNum" sz="quarter" idx="5"/>
          </p:nvPr>
        </p:nvSpPr>
        <p:spPr/>
        <p:txBody>
          <a:bodyPr/>
          <a:lstStyle/>
          <a:p>
            <a:fld id="{58EF722C-C92F-4A0B-800C-A3D71103E10E}" type="slidenum">
              <a:rPr lang="en-GB" smtClean="0">
                <a:solidFill>
                  <a:prstClr val="black"/>
                </a:solidFill>
              </a:rPr>
              <a:pPr/>
              <a:t>21</a:t>
            </a:fld>
            <a:endParaRPr lang="en-GB">
              <a:solidFill>
                <a:prstClr val="black"/>
              </a:solidFill>
            </a:endParaRPr>
          </a:p>
        </p:txBody>
      </p:sp>
    </p:spTree>
    <p:extLst>
      <p:ext uri="{BB962C8B-B14F-4D97-AF65-F5344CB8AC3E}">
        <p14:creationId xmlns:p14="http://schemas.microsoft.com/office/powerpoint/2010/main" val="4216967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FE41D08-F1AE-CCC4-1A98-24244C843485}"/>
            </a:ext>
          </a:extLst>
        </p:cNvPr>
        <p:cNvGrpSpPr/>
        <p:nvPr/>
      </p:nvGrpSpPr>
      <p:grpSpPr>
        <a:xfrm>
          <a:off x="0" y="0"/>
          <a:ext cx="0" cy="0"/>
          <a:chOff x="0" y="0"/>
          <a:chExt cx="0" cy="0"/>
        </a:xfrm>
      </p:grpSpPr>
      <p:sp>
        <p:nvSpPr>
          <p:cNvPr id="2" name="Контейнер за изображение на слайда 1">
            <a:extLst>
              <a:ext uri="{FF2B5EF4-FFF2-40B4-BE49-F238E27FC236}">
                <a16:creationId xmlns:a16="http://schemas.microsoft.com/office/drawing/2014/main" xmlns="" id="{BA723A1C-E88E-E5E3-B9F9-FA740A176851}"/>
              </a:ext>
            </a:extLst>
          </p:cNvPr>
          <p:cNvSpPr>
            <a:spLocks noGrp="1" noRot="1" noChangeAspect="1"/>
          </p:cNvSpPr>
          <p:nvPr>
            <p:ph type="sldImg"/>
          </p:nvPr>
        </p:nvSpPr>
        <p:spPr/>
      </p:sp>
      <p:sp>
        <p:nvSpPr>
          <p:cNvPr id="3" name="Контейнер за бележки 2">
            <a:extLst>
              <a:ext uri="{FF2B5EF4-FFF2-40B4-BE49-F238E27FC236}">
                <a16:creationId xmlns:a16="http://schemas.microsoft.com/office/drawing/2014/main" xmlns="" id="{6E8C9FEC-A5FB-8419-2F36-A5A1C9540C39}"/>
              </a:ext>
            </a:extLst>
          </p:cNvPr>
          <p:cNvSpPr>
            <a:spLocks noGrp="1"/>
          </p:cNvSpPr>
          <p:nvPr>
            <p:ph type="body" idx="1"/>
          </p:nvPr>
        </p:nvSpPr>
        <p:spPr/>
        <p:txBody>
          <a:bodyPr/>
          <a:lstStyle/>
          <a:p>
            <a:endParaRPr lang="en-US" dirty="0"/>
          </a:p>
        </p:txBody>
      </p:sp>
      <p:sp>
        <p:nvSpPr>
          <p:cNvPr id="4" name="Контейнер за номер на слайда 3">
            <a:extLst>
              <a:ext uri="{FF2B5EF4-FFF2-40B4-BE49-F238E27FC236}">
                <a16:creationId xmlns:a16="http://schemas.microsoft.com/office/drawing/2014/main" xmlns="" id="{444B2766-A55B-1259-200D-144CA440C9B0}"/>
              </a:ext>
            </a:extLst>
          </p:cNvPr>
          <p:cNvSpPr>
            <a:spLocks noGrp="1"/>
          </p:cNvSpPr>
          <p:nvPr>
            <p:ph type="sldNum" sz="quarter" idx="5"/>
          </p:nvPr>
        </p:nvSpPr>
        <p:spPr/>
        <p:txBody>
          <a:bodyPr/>
          <a:lstStyle/>
          <a:p>
            <a:fld id="{58EF722C-C92F-4A0B-800C-A3D71103E10E}" type="slidenum">
              <a:rPr lang="en-GB" smtClean="0">
                <a:solidFill>
                  <a:prstClr val="black"/>
                </a:solidFill>
              </a:rPr>
              <a:pPr/>
              <a:t>22</a:t>
            </a:fld>
            <a:endParaRPr lang="en-GB">
              <a:solidFill>
                <a:prstClr val="black"/>
              </a:solidFill>
            </a:endParaRPr>
          </a:p>
        </p:txBody>
      </p:sp>
    </p:spTree>
    <p:extLst>
      <p:ext uri="{BB962C8B-B14F-4D97-AF65-F5344CB8AC3E}">
        <p14:creationId xmlns:p14="http://schemas.microsoft.com/office/powerpoint/2010/main" val="28973141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016130C-AC69-C37D-2451-0DCBEB343BA2}"/>
            </a:ext>
          </a:extLst>
        </p:cNvPr>
        <p:cNvGrpSpPr/>
        <p:nvPr/>
      </p:nvGrpSpPr>
      <p:grpSpPr>
        <a:xfrm>
          <a:off x="0" y="0"/>
          <a:ext cx="0" cy="0"/>
          <a:chOff x="0" y="0"/>
          <a:chExt cx="0" cy="0"/>
        </a:xfrm>
      </p:grpSpPr>
      <p:sp>
        <p:nvSpPr>
          <p:cNvPr id="2" name="Контейнер за изображение на слайда 1">
            <a:extLst>
              <a:ext uri="{FF2B5EF4-FFF2-40B4-BE49-F238E27FC236}">
                <a16:creationId xmlns:a16="http://schemas.microsoft.com/office/drawing/2014/main" xmlns="" id="{5D00A3B0-706C-2A97-A5E1-B6830F5EACD0}"/>
              </a:ext>
            </a:extLst>
          </p:cNvPr>
          <p:cNvSpPr>
            <a:spLocks noGrp="1" noRot="1" noChangeAspect="1"/>
          </p:cNvSpPr>
          <p:nvPr>
            <p:ph type="sldImg"/>
          </p:nvPr>
        </p:nvSpPr>
        <p:spPr/>
      </p:sp>
      <p:sp>
        <p:nvSpPr>
          <p:cNvPr id="3" name="Контейнер за бележки 2">
            <a:extLst>
              <a:ext uri="{FF2B5EF4-FFF2-40B4-BE49-F238E27FC236}">
                <a16:creationId xmlns:a16="http://schemas.microsoft.com/office/drawing/2014/main" xmlns="" id="{07710EF8-ED03-F1EE-491F-B079DDE322D3}"/>
              </a:ext>
            </a:extLst>
          </p:cNvPr>
          <p:cNvSpPr>
            <a:spLocks noGrp="1"/>
          </p:cNvSpPr>
          <p:nvPr>
            <p:ph type="body" idx="1"/>
          </p:nvPr>
        </p:nvSpPr>
        <p:spPr/>
        <p:txBody>
          <a:bodyPr/>
          <a:lstStyle/>
          <a:p>
            <a:endParaRPr lang="en-US" dirty="0"/>
          </a:p>
        </p:txBody>
      </p:sp>
      <p:sp>
        <p:nvSpPr>
          <p:cNvPr id="4" name="Контейнер за номер на слайда 3">
            <a:extLst>
              <a:ext uri="{FF2B5EF4-FFF2-40B4-BE49-F238E27FC236}">
                <a16:creationId xmlns:a16="http://schemas.microsoft.com/office/drawing/2014/main" xmlns="" id="{6EEDC8D7-92DA-0450-56DF-AEB2EE9D418F}"/>
              </a:ext>
            </a:extLst>
          </p:cNvPr>
          <p:cNvSpPr>
            <a:spLocks noGrp="1"/>
          </p:cNvSpPr>
          <p:nvPr>
            <p:ph type="sldNum" sz="quarter" idx="5"/>
          </p:nvPr>
        </p:nvSpPr>
        <p:spPr/>
        <p:txBody>
          <a:bodyPr/>
          <a:lstStyle/>
          <a:p>
            <a:fld id="{58EF722C-C92F-4A0B-800C-A3D71103E10E}" type="slidenum">
              <a:rPr lang="en-GB" smtClean="0">
                <a:solidFill>
                  <a:prstClr val="black"/>
                </a:solidFill>
              </a:rPr>
              <a:pPr/>
              <a:t>23</a:t>
            </a:fld>
            <a:endParaRPr lang="en-GB">
              <a:solidFill>
                <a:prstClr val="black"/>
              </a:solidFill>
            </a:endParaRPr>
          </a:p>
        </p:txBody>
      </p:sp>
    </p:spTree>
    <p:extLst>
      <p:ext uri="{BB962C8B-B14F-4D97-AF65-F5344CB8AC3E}">
        <p14:creationId xmlns:p14="http://schemas.microsoft.com/office/powerpoint/2010/main" val="11670700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4E0BE36-DF38-1C2F-7151-E4CF3EBC2AF1}"/>
            </a:ext>
          </a:extLst>
        </p:cNvPr>
        <p:cNvGrpSpPr/>
        <p:nvPr/>
      </p:nvGrpSpPr>
      <p:grpSpPr>
        <a:xfrm>
          <a:off x="0" y="0"/>
          <a:ext cx="0" cy="0"/>
          <a:chOff x="0" y="0"/>
          <a:chExt cx="0" cy="0"/>
        </a:xfrm>
      </p:grpSpPr>
      <p:sp>
        <p:nvSpPr>
          <p:cNvPr id="2" name="Контейнер за изображение на слайда 1">
            <a:extLst>
              <a:ext uri="{FF2B5EF4-FFF2-40B4-BE49-F238E27FC236}">
                <a16:creationId xmlns:a16="http://schemas.microsoft.com/office/drawing/2014/main" xmlns="" id="{78EBF214-29A4-4E04-1FD2-EE82F249D81D}"/>
              </a:ext>
            </a:extLst>
          </p:cNvPr>
          <p:cNvSpPr>
            <a:spLocks noGrp="1" noRot="1" noChangeAspect="1"/>
          </p:cNvSpPr>
          <p:nvPr>
            <p:ph type="sldImg"/>
          </p:nvPr>
        </p:nvSpPr>
        <p:spPr/>
      </p:sp>
      <p:sp>
        <p:nvSpPr>
          <p:cNvPr id="3" name="Контейнер за бележки 2">
            <a:extLst>
              <a:ext uri="{FF2B5EF4-FFF2-40B4-BE49-F238E27FC236}">
                <a16:creationId xmlns:a16="http://schemas.microsoft.com/office/drawing/2014/main" xmlns="" id="{7C6F69DB-9565-8FCA-C14F-BE414F2B3914}"/>
              </a:ext>
            </a:extLst>
          </p:cNvPr>
          <p:cNvSpPr>
            <a:spLocks noGrp="1"/>
          </p:cNvSpPr>
          <p:nvPr>
            <p:ph type="body" idx="1"/>
          </p:nvPr>
        </p:nvSpPr>
        <p:spPr/>
        <p:txBody>
          <a:bodyPr/>
          <a:lstStyle/>
          <a:p>
            <a:endParaRPr lang="en-US" dirty="0"/>
          </a:p>
        </p:txBody>
      </p:sp>
      <p:sp>
        <p:nvSpPr>
          <p:cNvPr id="4" name="Контейнер за номер на слайда 3">
            <a:extLst>
              <a:ext uri="{FF2B5EF4-FFF2-40B4-BE49-F238E27FC236}">
                <a16:creationId xmlns:a16="http://schemas.microsoft.com/office/drawing/2014/main" xmlns="" id="{30C58DF9-40E2-286F-C18B-517B454EA7F5}"/>
              </a:ext>
            </a:extLst>
          </p:cNvPr>
          <p:cNvSpPr>
            <a:spLocks noGrp="1"/>
          </p:cNvSpPr>
          <p:nvPr>
            <p:ph type="sldNum" sz="quarter" idx="5"/>
          </p:nvPr>
        </p:nvSpPr>
        <p:spPr/>
        <p:txBody>
          <a:bodyPr/>
          <a:lstStyle/>
          <a:p>
            <a:fld id="{58EF722C-C92F-4A0B-800C-A3D71103E10E}" type="slidenum">
              <a:rPr lang="en-GB" smtClean="0">
                <a:solidFill>
                  <a:prstClr val="black"/>
                </a:solidFill>
              </a:rPr>
              <a:pPr/>
              <a:t>24</a:t>
            </a:fld>
            <a:endParaRPr lang="en-GB">
              <a:solidFill>
                <a:prstClr val="black"/>
              </a:solidFill>
            </a:endParaRPr>
          </a:p>
        </p:txBody>
      </p:sp>
    </p:spTree>
    <p:extLst>
      <p:ext uri="{BB962C8B-B14F-4D97-AF65-F5344CB8AC3E}">
        <p14:creationId xmlns:p14="http://schemas.microsoft.com/office/powerpoint/2010/main" val="23964346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369BC5E-DF25-D12B-FCFA-A1C31F85F166}"/>
            </a:ext>
          </a:extLst>
        </p:cNvPr>
        <p:cNvGrpSpPr/>
        <p:nvPr/>
      </p:nvGrpSpPr>
      <p:grpSpPr>
        <a:xfrm>
          <a:off x="0" y="0"/>
          <a:ext cx="0" cy="0"/>
          <a:chOff x="0" y="0"/>
          <a:chExt cx="0" cy="0"/>
        </a:xfrm>
      </p:grpSpPr>
      <p:sp>
        <p:nvSpPr>
          <p:cNvPr id="2" name="Контейнер за изображение на слайда 1">
            <a:extLst>
              <a:ext uri="{FF2B5EF4-FFF2-40B4-BE49-F238E27FC236}">
                <a16:creationId xmlns:a16="http://schemas.microsoft.com/office/drawing/2014/main" xmlns="" id="{7DA27054-6894-218D-7F67-365D41891482}"/>
              </a:ext>
            </a:extLst>
          </p:cNvPr>
          <p:cNvSpPr>
            <a:spLocks noGrp="1" noRot="1" noChangeAspect="1"/>
          </p:cNvSpPr>
          <p:nvPr>
            <p:ph type="sldImg"/>
          </p:nvPr>
        </p:nvSpPr>
        <p:spPr/>
      </p:sp>
      <p:sp>
        <p:nvSpPr>
          <p:cNvPr id="3" name="Контейнер за бележки 2">
            <a:extLst>
              <a:ext uri="{FF2B5EF4-FFF2-40B4-BE49-F238E27FC236}">
                <a16:creationId xmlns:a16="http://schemas.microsoft.com/office/drawing/2014/main" xmlns="" id="{9609C224-1B82-578A-2586-DE50B93D86F2}"/>
              </a:ext>
            </a:extLst>
          </p:cNvPr>
          <p:cNvSpPr>
            <a:spLocks noGrp="1"/>
          </p:cNvSpPr>
          <p:nvPr>
            <p:ph type="body" idx="1"/>
          </p:nvPr>
        </p:nvSpPr>
        <p:spPr/>
        <p:txBody>
          <a:bodyPr/>
          <a:lstStyle/>
          <a:p>
            <a:endParaRPr lang="en-US" dirty="0"/>
          </a:p>
        </p:txBody>
      </p:sp>
      <p:sp>
        <p:nvSpPr>
          <p:cNvPr id="4" name="Контейнер за номер на слайда 3">
            <a:extLst>
              <a:ext uri="{FF2B5EF4-FFF2-40B4-BE49-F238E27FC236}">
                <a16:creationId xmlns:a16="http://schemas.microsoft.com/office/drawing/2014/main" xmlns="" id="{D1FBE745-BAF1-0934-BC38-2671757FB60E}"/>
              </a:ext>
            </a:extLst>
          </p:cNvPr>
          <p:cNvSpPr>
            <a:spLocks noGrp="1"/>
          </p:cNvSpPr>
          <p:nvPr>
            <p:ph type="sldNum" sz="quarter" idx="5"/>
          </p:nvPr>
        </p:nvSpPr>
        <p:spPr/>
        <p:txBody>
          <a:bodyPr/>
          <a:lstStyle/>
          <a:p>
            <a:fld id="{58EF722C-C92F-4A0B-800C-A3D71103E10E}" type="slidenum">
              <a:rPr lang="en-GB" smtClean="0">
                <a:solidFill>
                  <a:prstClr val="black"/>
                </a:solidFill>
              </a:rPr>
              <a:pPr/>
              <a:t>25</a:t>
            </a:fld>
            <a:endParaRPr lang="en-GB">
              <a:solidFill>
                <a:prstClr val="black"/>
              </a:solidFill>
            </a:endParaRPr>
          </a:p>
        </p:txBody>
      </p:sp>
    </p:spTree>
    <p:extLst>
      <p:ext uri="{BB962C8B-B14F-4D97-AF65-F5344CB8AC3E}">
        <p14:creationId xmlns:p14="http://schemas.microsoft.com/office/powerpoint/2010/main" val="16023527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25F09F4-511F-02FF-35F1-3771C6B7043B}"/>
            </a:ext>
          </a:extLst>
        </p:cNvPr>
        <p:cNvGrpSpPr/>
        <p:nvPr/>
      </p:nvGrpSpPr>
      <p:grpSpPr>
        <a:xfrm>
          <a:off x="0" y="0"/>
          <a:ext cx="0" cy="0"/>
          <a:chOff x="0" y="0"/>
          <a:chExt cx="0" cy="0"/>
        </a:xfrm>
      </p:grpSpPr>
      <p:sp>
        <p:nvSpPr>
          <p:cNvPr id="2" name="Контейнер за изображение на слайда 1">
            <a:extLst>
              <a:ext uri="{FF2B5EF4-FFF2-40B4-BE49-F238E27FC236}">
                <a16:creationId xmlns:a16="http://schemas.microsoft.com/office/drawing/2014/main" xmlns="" id="{D29A8A21-CC17-B676-C898-A0AE2DAA8E60}"/>
              </a:ext>
            </a:extLst>
          </p:cNvPr>
          <p:cNvSpPr>
            <a:spLocks noGrp="1" noRot="1" noChangeAspect="1"/>
          </p:cNvSpPr>
          <p:nvPr>
            <p:ph type="sldImg"/>
          </p:nvPr>
        </p:nvSpPr>
        <p:spPr/>
      </p:sp>
      <p:sp>
        <p:nvSpPr>
          <p:cNvPr id="3" name="Контейнер за бележки 2">
            <a:extLst>
              <a:ext uri="{FF2B5EF4-FFF2-40B4-BE49-F238E27FC236}">
                <a16:creationId xmlns:a16="http://schemas.microsoft.com/office/drawing/2014/main" xmlns="" id="{A85CCDF8-2190-074B-6873-2E00278C3A75}"/>
              </a:ext>
            </a:extLst>
          </p:cNvPr>
          <p:cNvSpPr>
            <a:spLocks noGrp="1"/>
          </p:cNvSpPr>
          <p:nvPr>
            <p:ph type="body" idx="1"/>
          </p:nvPr>
        </p:nvSpPr>
        <p:spPr/>
        <p:txBody>
          <a:bodyPr/>
          <a:lstStyle/>
          <a:p>
            <a:endParaRPr lang="en-US" dirty="0"/>
          </a:p>
        </p:txBody>
      </p:sp>
      <p:sp>
        <p:nvSpPr>
          <p:cNvPr id="4" name="Контейнер за номер на слайда 3">
            <a:extLst>
              <a:ext uri="{FF2B5EF4-FFF2-40B4-BE49-F238E27FC236}">
                <a16:creationId xmlns:a16="http://schemas.microsoft.com/office/drawing/2014/main" xmlns="" id="{ED0F0CF3-351D-FFBE-52C8-2058F329E1CE}"/>
              </a:ext>
            </a:extLst>
          </p:cNvPr>
          <p:cNvSpPr>
            <a:spLocks noGrp="1"/>
          </p:cNvSpPr>
          <p:nvPr>
            <p:ph type="sldNum" sz="quarter" idx="5"/>
          </p:nvPr>
        </p:nvSpPr>
        <p:spPr/>
        <p:txBody>
          <a:bodyPr/>
          <a:lstStyle/>
          <a:p>
            <a:fld id="{58EF722C-C92F-4A0B-800C-A3D71103E10E}" type="slidenum">
              <a:rPr lang="en-GB" smtClean="0">
                <a:solidFill>
                  <a:prstClr val="black"/>
                </a:solidFill>
              </a:rPr>
              <a:pPr/>
              <a:t>26</a:t>
            </a:fld>
            <a:endParaRPr lang="en-GB">
              <a:solidFill>
                <a:prstClr val="black"/>
              </a:solidFill>
            </a:endParaRPr>
          </a:p>
        </p:txBody>
      </p:sp>
    </p:spTree>
    <p:extLst>
      <p:ext uri="{BB962C8B-B14F-4D97-AF65-F5344CB8AC3E}">
        <p14:creationId xmlns:p14="http://schemas.microsoft.com/office/powerpoint/2010/main" val="30547340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462CA8F-B4A3-A1AB-B614-4B55B2DDE5CD}"/>
            </a:ext>
          </a:extLst>
        </p:cNvPr>
        <p:cNvGrpSpPr/>
        <p:nvPr/>
      </p:nvGrpSpPr>
      <p:grpSpPr>
        <a:xfrm>
          <a:off x="0" y="0"/>
          <a:ext cx="0" cy="0"/>
          <a:chOff x="0" y="0"/>
          <a:chExt cx="0" cy="0"/>
        </a:xfrm>
      </p:grpSpPr>
      <p:sp>
        <p:nvSpPr>
          <p:cNvPr id="2" name="Контейнер за изображение на слайда 1">
            <a:extLst>
              <a:ext uri="{FF2B5EF4-FFF2-40B4-BE49-F238E27FC236}">
                <a16:creationId xmlns:a16="http://schemas.microsoft.com/office/drawing/2014/main" xmlns="" id="{399DF0EB-32A1-643E-81F6-8B7F1848F9FF}"/>
              </a:ext>
            </a:extLst>
          </p:cNvPr>
          <p:cNvSpPr>
            <a:spLocks noGrp="1" noRot="1" noChangeAspect="1"/>
          </p:cNvSpPr>
          <p:nvPr>
            <p:ph type="sldImg"/>
          </p:nvPr>
        </p:nvSpPr>
        <p:spPr/>
      </p:sp>
      <p:sp>
        <p:nvSpPr>
          <p:cNvPr id="3" name="Контейнер за бележки 2">
            <a:extLst>
              <a:ext uri="{FF2B5EF4-FFF2-40B4-BE49-F238E27FC236}">
                <a16:creationId xmlns:a16="http://schemas.microsoft.com/office/drawing/2014/main" xmlns="" id="{D010D532-FB56-BB68-36DE-A366BC3AF9FB}"/>
              </a:ext>
            </a:extLst>
          </p:cNvPr>
          <p:cNvSpPr>
            <a:spLocks noGrp="1"/>
          </p:cNvSpPr>
          <p:nvPr>
            <p:ph type="body" idx="1"/>
          </p:nvPr>
        </p:nvSpPr>
        <p:spPr/>
        <p:txBody>
          <a:bodyPr/>
          <a:lstStyle/>
          <a:p>
            <a:endParaRPr lang="en-US" dirty="0"/>
          </a:p>
        </p:txBody>
      </p:sp>
      <p:sp>
        <p:nvSpPr>
          <p:cNvPr id="4" name="Контейнер за номер на слайда 3">
            <a:extLst>
              <a:ext uri="{FF2B5EF4-FFF2-40B4-BE49-F238E27FC236}">
                <a16:creationId xmlns:a16="http://schemas.microsoft.com/office/drawing/2014/main" xmlns="" id="{996954A8-D225-AF21-D15E-A72919BD4F67}"/>
              </a:ext>
            </a:extLst>
          </p:cNvPr>
          <p:cNvSpPr>
            <a:spLocks noGrp="1"/>
          </p:cNvSpPr>
          <p:nvPr>
            <p:ph type="sldNum" sz="quarter" idx="5"/>
          </p:nvPr>
        </p:nvSpPr>
        <p:spPr/>
        <p:txBody>
          <a:bodyPr/>
          <a:lstStyle/>
          <a:p>
            <a:fld id="{58EF722C-C92F-4A0B-800C-A3D71103E10E}" type="slidenum">
              <a:rPr lang="en-GB" smtClean="0">
                <a:solidFill>
                  <a:prstClr val="black"/>
                </a:solidFill>
              </a:rPr>
              <a:pPr/>
              <a:t>27</a:t>
            </a:fld>
            <a:endParaRPr lang="en-GB">
              <a:solidFill>
                <a:prstClr val="black"/>
              </a:solidFill>
            </a:endParaRPr>
          </a:p>
        </p:txBody>
      </p:sp>
    </p:spTree>
    <p:extLst>
      <p:ext uri="{BB962C8B-B14F-4D97-AF65-F5344CB8AC3E}">
        <p14:creationId xmlns:p14="http://schemas.microsoft.com/office/powerpoint/2010/main" val="3248087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bg-BG" dirty="0"/>
          </a:p>
        </p:txBody>
      </p:sp>
      <p:sp>
        <p:nvSpPr>
          <p:cNvPr id="4" name="Контейнер за номер на слайда 3"/>
          <p:cNvSpPr>
            <a:spLocks noGrp="1"/>
          </p:cNvSpPr>
          <p:nvPr>
            <p:ph type="sldNum" sz="quarter" idx="10"/>
          </p:nvPr>
        </p:nvSpPr>
        <p:spPr/>
        <p:txBody>
          <a:bodyPr/>
          <a:lstStyle/>
          <a:p>
            <a:fld id="{58EF722C-C92F-4A0B-800C-A3D71103E10E}" type="slidenum">
              <a:rPr lang="en-GB" smtClean="0"/>
              <a:pPr/>
              <a:t>2</a:t>
            </a:fld>
            <a:endParaRPr lang="en-GB"/>
          </a:p>
        </p:txBody>
      </p:sp>
    </p:spTree>
    <p:extLst>
      <p:ext uri="{BB962C8B-B14F-4D97-AF65-F5344CB8AC3E}">
        <p14:creationId xmlns:p14="http://schemas.microsoft.com/office/powerpoint/2010/main" val="20938543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8BAAF6C-008D-244A-632D-7D7F4FB3E334}"/>
            </a:ext>
          </a:extLst>
        </p:cNvPr>
        <p:cNvGrpSpPr/>
        <p:nvPr/>
      </p:nvGrpSpPr>
      <p:grpSpPr>
        <a:xfrm>
          <a:off x="0" y="0"/>
          <a:ext cx="0" cy="0"/>
          <a:chOff x="0" y="0"/>
          <a:chExt cx="0" cy="0"/>
        </a:xfrm>
      </p:grpSpPr>
      <p:sp>
        <p:nvSpPr>
          <p:cNvPr id="2" name="Контейнер за изображение на слайда 1">
            <a:extLst>
              <a:ext uri="{FF2B5EF4-FFF2-40B4-BE49-F238E27FC236}">
                <a16:creationId xmlns:a16="http://schemas.microsoft.com/office/drawing/2014/main" xmlns="" id="{7DBA1599-F730-81C0-E69C-5B8D7841C966}"/>
              </a:ext>
            </a:extLst>
          </p:cNvPr>
          <p:cNvSpPr>
            <a:spLocks noGrp="1" noRot="1" noChangeAspect="1"/>
          </p:cNvSpPr>
          <p:nvPr>
            <p:ph type="sldImg"/>
          </p:nvPr>
        </p:nvSpPr>
        <p:spPr/>
      </p:sp>
      <p:sp>
        <p:nvSpPr>
          <p:cNvPr id="3" name="Контейнер за бележки 2">
            <a:extLst>
              <a:ext uri="{FF2B5EF4-FFF2-40B4-BE49-F238E27FC236}">
                <a16:creationId xmlns:a16="http://schemas.microsoft.com/office/drawing/2014/main" xmlns="" id="{36ED0957-734B-34F9-008E-B135C1BD46A4}"/>
              </a:ext>
            </a:extLst>
          </p:cNvPr>
          <p:cNvSpPr>
            <a:spLocks noGrp="1"/>
          </p:cNvSpPr>
          <p:nvPr>
            <p:ph type="body" idx="1"/>
          </p:nvPr>
        </p:nvSpPr>
        <p:spPr/>
        <p:txBody>
          <a:bodyPr/>
          <a:lstStyle/>
          <a:p>
            <a:endParaRPr lang="en-US" dirty="0"/>
          </a:p>
        </p:txBody>
      </p:sp>
      <p:sp>
        <p:nvSpPr>
          <p:cNvPr id="4" name="Контейнер за номер на слайда 3">
            <a:extLst>
              <a:ext uri="{FF2B5EF4-FFF2-40B4-BE49-F238E27FC236}">
                <a16:creationId xmlns:a16="http://schemas.microsoft.com/office/drawing/2014/main" xmlns="" id="{4F5C66F5-61CE-4F14-F98D-7330FAA9221E}"/>
              </a:ext>
            </a:extLst>
          </p:cNvPr>
          <p:cNvSpPr>
            <a:spLocks noGrp="1"/>
          </p:cNvSpPr>
          <p:nvPr>
            <p:ph type="sldNum" sz="quarter" idx="5"/>
          </p:nvPr>
        </p:nvSpPr>
        <p:spPr/>
        <p:txBody>
          <a:bodyPr/>
          <a:lstStyle/>
          <a:p>
            <a:fld id="{58EF722C-C92F-4A0B-800C-A3D71103E10E}" type="slidenum">
              <a:rPr lang="en-GB" smtClean="0">
                <a:solidFill>
                  <a:prstClr val="black"/>
                </a:solidFill>
              </a:rPr>
              <a:pPr/>
              <a:t>28</a:t>
            </a:fld>
            <a:endParaRPr lang="en-GB">
              <a:solidFill>
                <a:prstClr val="black"/>
              </a:solidFill>
            </a:endParaRPr>
          </a:p>
        </p:txBody>
      </p:sp>
    </p:spTree>
    <p:extLst>
      <p:ext uri="{BB962C8B-B14F-4D97-AF65-F5344CB8AC3E}">
        <p14:creationId xmlns:p14="http://schemas.microsoft.com/office/powerpoint/2010/main" val="27576271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E7A8D4C-7E4B-27EC-E142-2CD0ADA45764}"/>
            </a:ext>
          </a:extLst>
        </p:cNvPr>
        <p:cNvGrpSpPr/>
        <p:nvPr/>
      </p:nvGrpSpPr>
      <p:grpSpPr>
        <a:xfrm>
          <a:off x="0" y="0"/>
          <a:ext cx="0" cy="0"/>
          <a:chOff x="0" y="0"/>
          <a:chExt cx="0" cy="0"/>
        </a:xfrm>
      </p:grpSpPr>
      <p:sp>
        <p:nvSpPr>
          <p:cNvPr id="2" name="Контейнер за изображение на слайда 1">
            <a:extLst>
              <a:ext uri="{FF2B5EF4-FFF2-40B4-BE49-F238E27FC236}">
                <a16:creationId xmlns:a16="http://schemas.microsoft.com/office/drawing/2014/main" xmlns="" id="{D5429B4F-7484-9739-768F-62643172B2A0}"/>
              </a:ext>
            </a:extLst>
          </p:cNvPr>
          <p:cNvSpPr>
            <a:spLocks noGrp="1" noRot="1" noChangeAspect="1"/>
          </p:cNvSpPr>
          <p:nvPr>
            <p:ph type="sldImg"/>
          </p:nvPr>
        </p:nvSpPr>
        <p:spPr/>
      </p:sp>
      <p:sp>
        <p:nvSpPr>
          <p:cNvPr id="3" name="Контейнер за бележки 2">
            <a:extLst>
              <a:ext uri="{FF2B5EF4-FFF2-40B4-BE49-F238E27FC236}">
                <a16:creationId xmlns:a16="http://schemas.microsoft.com/office/drawing/2014/main" xmlns="" id="{8F03B4A4-8F7D-153F-0D7C-C8A347616DAF}"/>
              </a:ext>
            </a:extLst>
          </p:cNvPr>
          <p:cNvSpPr>
            <a:spLocks noGrp="1"/>
          </p:cNvSpPr>
          <p:nvPr>
            <p:ph type="body" idx="1"/>
          </p:nvPr>
        </p:nvSpPr>
        <p:spPr/>
        <p:txBody>
          <a:bodyPr/>
          <a:lstStyle/>
          <a:p>
            <a:endParaRPr lang="en-US" dirty="0"/>
          </a:p>
        </p:txBody>
      </p:sp>
      <p:sp>
        <p:nvSpPr>
          <p:cNvPr id="4" name="Контейнер за номер на слайда 3">
            <a:extLst>
              <a:ext uri="{FF2B5EF4-FFF2-40B4-BE49-F238E27FC236}">
                <a16:creationId xmlns:a16="http://schemas.microsoft.com/office/drawing/2014/main" xmlns="" id="{74A76430-CDCE-E756-AE8C-AA53A1D570C6}"/>
              </a:ext>
            </a:extLst>
          </p:cNvPr>
          <p:cNvSpPr>
            <a:spLocks noGrp="1"/>
          </p:cNvSpPr>
          <p:nvPr>
            <p:ph type="sldNum" sz="quarter" idx="5"/>
          </p:nvPr>
        </p:nvSpPr>
        <p:spPr/>
        <p:txBody>
          <a:bodyPr/>
          <a:lstStyle/>
          <a:p>
            <a:fld id="{58EF722C-C92F-4A0B-800C-A3D71103E10E}" type="slidenum">
              <a:rPr lang="en-GB" smtClean="0">
                <a:solidFill>
                  <a:prstClr val="black"/>
                </a:solidFill>
              </a:rPr>
              <a:pPr/>
              <a:t>29</a:t>
            </a:fld>
            <a:endParaRPr lang="en-GB">
              <a:solidFill>
                <a:prstClr val="black"/>
              </a:solidFill>
            </a:endParaRPr>
          </a:p>
        </p:txBody>
      </p:sp>
    </p:spTree>
    <p:extLst>
      <p:ext uri="{BB962C8B-B14F-4D97-AF65-F5344CB8AC3E}">
        <p14:creationId xmlns:p14="http://schemas.microsoft.com/office/powerpoint/2010/main" val="8938156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altLang="en-US" sz="1200">
                <a:cs typeface="Times New Roman" panose="02020603050405020304" pitchFamily="18" charset="0"/>
              </a:rPr>
              <a:t>И накрая нека обобщим, че съгласно </a:t>
            </a:r>
            <a:r>
              <a:rPr lang="ru-RU" altLang="en-US" sz="1200" dirty="0">
                <a:cs typeface="Times New Roman" panose="02020603050405020304" pitchFamily="18" charset="0"/>
              </a:rPr>
              <a:t>чл. 57. (1) от ЗОВС </a:t>
            </a:r>
            <a:r>
              <a:rPr lang="ru-RU" altLang="en-US" sz="1200" b="1" dirty="0">
                <a:solidFill>
                  <a:srgbClr val="FF0000"/>
                </a:solidFill>
                <a:cs typeface="Times New Roman" panose="02020603050405020304" pitchFamily="18" charset="0"/>
              </a:rPr>
              <a:t>Въоръжените сили могат</a:t>
            </a:r>
            <a:r>
              <a:rPr lang="en-US" altLang="en-US" sz="1200" b="1" dirty="0">
                <a:solidFill>
                  <a:srgbClr val="FF0000"/>
                </a:solidFill>
                <a:cs typeface="Times New Roman" panose="02020603050405020304" pitchFamily="18" charset="0"/>
              </a:rPr>
              <a:t> </a:t>
            </a:r>
            <a:r>
              <a:rPr lang="ru-RU" altLang="en-US" sz="1200" b="1" dirty="0">
                <a:solidFill>
                  <a:srgbClr val="FF0000"/>
                </a:solidFill>
                <a:cs typeface="Times New Roman" panose="02020603050405020304" pitchFamily="18" charset="0"/>
              </a:rPr>
              <a:t>да изпълняват задачи и по</a:t>
            </a:r>
            <a:r>
              <a:rPr lang="en-US" altLang="en-US" sz="1200" b="1" dirty="0">
                <a:solidFill>
                  <a:srgbClr val="FF0000"/>
                </a:solidFill>
                <a:cs typeface="Times New Roman" panose="02020603050405020304" pitchFamily="18" charset="0"/>
              </a:rPr>
              <a:t> </a:t>
            </a:r>
            <a:r>
              <a:rPr lang="ru-RU" altLang="en-US" sz="1200" b="1" dirty="0">
                <a:solidFill>
                  <a:srgbClr val="FF0000"/>
                </a:solidFill>
                <a:cs typeface="Times New Roman" panose="02020603050405020304" pitchFamily="18" charset="0"/>
              </a:rPr>
              <a:t>оказване съдействие на органите за сигурност в</a:t>
            </a:r>
            <a:r>
              <a:rPr lang="en-US" altLang="en-US" sz="1200" b="1" dirty="0">
                <a:solidFill>
                  <a:srgbClr val="FF0000"/>
                </a:solidFill>
                <a:cs typeface="Times New Roman" panose="02020603050405020304" pitchFamily="18" charset="0"/>
              </a:rPr>
              <a:t> </a:t>
            </a:r>
            <a:r>
              <a:rPr lang="ru-RU" altLang="en-US" sz="1200" b="1" dirty="0">
                <a:solidFill>
                  <a:srgbClr val="FF0000"/>
                </a:solidFill>
                <a:cs typeface="Times New Roman" panose="02020603050405020304" pitchFamily="18" charset="0"/>
              </a:rPr>
              <a:t>борбата им срещу разпространяване на оръжия за масово унищожение, незаконен трафик</a:t>
            </a:r>
            <a:r>
              <a:rPr lang="en-US" altLang="en-US" sz="1200" b="1" dirty="0">
                <a:solidFill>
                  <a:srgbClr val="FF0000"/>
                </a:solidFill>
                <a:cs typeface="Times New Roman" panose="02020603050405020304" pitchFamily="18" charset="0"/>
              </a:rPr>
              <a:t> </a:t>
            </a:r>
            <a:r>
              <a:rPr lang="ru-RU" altLang="en-US" sz="1200" b="1" dirty="0">
                <a:solidFill>
                  <a:srgbClr val="FF0000"/>
                </a:solidFill>
                <a:cs typeface="Times New Roman" panose="02020603050405020304" pitchFamily="18" charset="0"/>
              </a:rPr>
              <a:t>на оръжие и тероризъм;</a:t>
            </a:r>
            <a:r>
              <a:rPr lang="en-US" altLang="en-US" sz="1200" b="1" dirty="0">
                <a:solidFill>
                  <a:srgbClr val="FF0000"/>
                </a:solidFill>
                <a:cs typeface="Times New Roman" panose="02020603050405020304" pitchFamily="18" charset="0"/>
              </a:rPr>
              <a:t> </a:t>
            </a:r>
            <a:r>
              <a:rPr lang="ru-RU" altLang="en-US" sz="1200" b="1" dirty="0">
                <a:solidFill>
                  <a:srgbClr val="FF0000"/>
                </a:solidFill>
                <a:cs typeface="Times New Roman" panose="02020603050405020304" pitchFamily="18" charset="0"/>
              </a:rPr>
              <a:t>охраната на стратегически</a:t>
            </a:r>
            <a:r>
              <a:rPr lang="en-US" altLang="en-US" sz="1200" b="1" dirty="0">
                <a:solidFill>
                  <a:srgbClr val="FF0000"/>
                </a:solidFill>
                <a:cs typeface="Times New Roman" panose="02020603050405020304" pitchFamily="18" charset="0"/>
              </a:rPr>
              <a:t> </a:t>
            </a:r>
            <a:r>
              <a:rPr lang="ru-RU" altLang="en-US" sz="1200" b="1" dirty="0">
                <a:solidFill>
                  <a:srgbClr val="FF0000"/>
                </a:solidFill>
                <a:cs typeface="Times New Roman" panose="02020603050405020304" pitchFamily="18" charset="0"/>
              </a:rPr>
              <a:t>обекти, на обекти и системи от критичната инфраструктура, </a:t>
            </a:r>
            <a:r>
              <a:rPr lang="ru-RU" altLang="en-US" sz="1200" dirty="0">
                <a:cs typeface="Times New Roman" panose="02020603050405020304" pitchFamily="18" charset="0"/>
              </a:rPr>
              <a:t>за което може да се сключи</a:t>
            </a:r>
            <a:r>
              <a:rPr lang="en-US" altLang="en-US" sz="1200" dirty="0">
                <a:cs typeface="Times New Roman" panose="02020603050405020304" pitchFamily="18" charset="0"/>
              </a:rPr>
              <a:t> </a:t>
            </a:r>
            <a:r>
              <a:rPr lang="ru-RU" altLang="en-US" sz="1200" dirty="0">
                <a:cs typeface="Times New Roman" panose="02020603050405020304" pitchFamily="18" charset="0"/>
              </a:rPr>
              <a:t>договор със заинтересуваните лица, както и </a:t>
            </a:r>
            <a:r>
              <a:rPr lang="ru-RU" altLang="en-US" sz="1200" b="1" dirty="0">
                <a:solidFill>
                  <a:srgbClr val="FF0000"/>
                </a:solidFill>
                <a:cs typeface="Times New Roman" panose="02020603050405020304" pitchFamily="18" charset="0"/>
              </a:rPr>
              <a:t>провеждане на специални операции за</a:t>
            </a:r>
            <a:r>
              <a:rPr lang="en-US" altLang="en-US" sz="1200" b="1" dirty="0">
                <a:solidFill>
                  <a:srgbClr val="FF0000"/>
                </a:solidFill>
                <a:cs typeface="Times New Roman" panose="02020603050405020304" pitchFamily="18" charset="0"/>
              </a:rPr>
              <a:t> </a:t>
            </a:r>
            <a:r>
              <a:rPr lang="ru-RU" altLang="en-US" sz="1200" b="1" dirty="0">
                <a:solidFill>
                  <a:srgbClr val="FF0000"/>
                </a:solidFill>
                <a:cs typeface="Times New Roman" panose="02020603050405020304" pitchFamily="18" charset="0"/>
              </a:rPr>
              <a:t>противодействие на тероризма</a:t>
            </a:r>
            <a:r>
              <a:rPr lang="ru-RU" altLang="en-US" sz="1200" dirty="0">
                <a:cs typeface="Times New Roman" panose="02020603050405020304" pitchFamily="18" charset="0"/>
              </a:rPr>
              <a:t> и преодоляване на последиците от тероризъм</a:t>
            </a:r>
            <a:r>
              <a:rPr lang="en-US" altLang="en-US" sz="1200" dirty="0">
                <a:cs typeface="Times New Roman" panose="02020603050405020304" pitchFamily="18" charset="0"/>
              </a:rPr>
              <a:t> </a:t>
            </a:r>
            <a:r>
              <a:rPr lang="bg-BG" altLang="en-US" sz="1200" dirty="0">
                <a:cs typeface="Times New Roman" panose="02020603050405020304" pitchFamily="18" charset="0"/>
              </a:rPr>
              <a:t>и </a:t>
            </a:r>
            <a:r>
              <a:rPr lang="ru-RU" altLang="en-US" sz="1200" b="1" dirty="0">
                <a:solidFill>
                  <a:srgbClr val="FF0000"/>
                </a:solidFill>
                <a:cs typeface="Times New Roman" panose="02020603050405020304" pitchFamily="18" charset="0"/>
              </a:rPr>
              <a:t>участие в охраната на държавната граница.</a:t>
            </a:r>
            <a:endParaRPr lang="bg-BG" altLang="en-US" sz="1200" b="1" dirty="0">
              <a:solidFill>
                <a:srgbClr val="FF0000"/>
              </a:solidFill>
              <a:cs typeface="Times New Roman" panose="02020603050405020304" pitchFamily="18" charset="0"/>
            </a:endParaRPr>
          </a:p>
          <a:p>
            <a:endParaRPr lang="bg-BG" dirty="0"/>
          </a:p>
        </p:txBody>
      </p:sp>
      <p:sp>
        <p:nvSpPr>
          <p:cNvPr id="4" name="Slide Number Placeholder 3"/>
          <p:cNvSpPr>
            <a:spLocks noGrp="1"/>
          </p:cNvSpPr>
          <p:nvPr>
            <p:ph type="sldNum" sz="quarter" idx="10"/>
          </p:nvPr>
        </p:nvSpPr>
        <p:spPr/>
        <p:txBody>
          <a:bodyPr/>
          <a:lstStyle/>
          <a:p>
            <a:fld id="{58EF722C-C92F-4A0B-800C-A3D71103E10E}" type="slidenum">
              <a:rPr lang="en-GB" smtClean="0">
                <a:solidFill>
                  <a:prstClr val="black"/>
                </a:solidFill>
              </a:rPr>
              <a:pPr/>
              <a:t>30</a:t>
            </a:fld>
            <a:endParaRPr lang="en-GB">
              <a:solidFill>
                <a:prstClr val="black"/>
              </a:solidFill>
            </a:endParaRPr>
          </a:p>
        </p:txBody>
      </p:sp>
    </p:spTree>
    <p:extLst>
      <p:ext uri="{BB962C8B-B14F-4D97-AF65-F5344CB8AC3E}">
        <p14:creationId xmlns:p14="http://schemas.microsoft.com/office/powerpoint/2010/main" val="42284269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bg-BG" b="0" noProof="0" dirty="0"/>
          </a:p>
        </p:txBody>
      </p:sp>
      <p:sp>
        <p:nvSpPr>
          <p:cNvPr id="4" name="Контейнер за номер на слайда 3"/>
          <p:cNvSpPr>
            <a:spLocks noGrp="1"/>
          </p:cNvSpPr>
          <p:nvPr>
            <p:ph type="sldNum" sz="quarter" idx="5"/>
          </p:nvPr>
        </p:nvSpPr>
        <p:spPr/>
        <p:txBody>
          <a:bodyPr/>
          <a:lstStyle/>
          <a:p>
            <a:fld id="{58EF722C-C92F-4A0B-800C-A3D71103E10E}" type="slidenum">
              <a:rPr lang="en-GB" smtClean="0"/>
              <a:pPr/>
              <a:t>31</a:t>
            </a:fld>
            <a:endParaRPr lang="en-GB"/>
          </a:p>
        </p:txBody>
      </p:sp>
    </p:spTree>
    <p:extLst>
      <p:ext uri="{BB962C8B-B14F-4D97-AF65-F5344CB8AC3E}">
        <p14:creationId xmlns:p14="http://schemas.microsoft.com/office/powerpoint/2010/main" val="3445611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bg-BG" dirty="0"/>
          </a:p>
        </p:txBody>
      </p:sp>
      <p:sp>
        <p:nvSpPr>
          <p:cNvPr id="4" name="Контейнер за номер на слайда 3"/>
          <p:cNvSpPr>
            <a:spLocks noGrp="1"/>
          </p:cNvSpPr>
          <p:nvPr>
            <p:ph type="sldNum" sz="quarter" idx="10"/>
          </p:nvPr>
        </p:nvSpPr>
        <p:spPr/>
        <p:txBody>
          <a:bodyPr/>
          <a:lstStyle/>
          <a:p>
            <a:fld id="{58EF722C-C92F-4A0B-800C-A3D71103E10E}" type="slidenum">
              <a:rPr lang="en-GB" smtClean="0"/>
              <a:pPr/>
              <a:t>3</a:t>
            </a:fld>
            <a:endParaRPr lang="en-GB"/>
          </a:p>
        </p:txBody>
      </p:sp>
    </p:spTree>
    <p:extLst>
      <p:ext uri="{BB962C8B-B14F-4D97-AF65-F5344CB8AC3E}">
        <p14:creationId xmlns:p14="http://schemas.microsoft.com/office/powerpoint/2010/main" val="4070613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bg-BG" dirty="0"/>
          </a:p>
        </p:txBody>
      </p:sp>
      <p:sp>
        <p:nvSpPr>
          <p:cNvPr id="4" name="Контейнер за номер на слайда 3"/>
          <p:cNvSpPr>
            <a:spLocks noGrp="1"/>
          </p:cNvSpPr>
          <p:nvPr>
            <p:ph type="sldNum" sz="quarter" idx="10"/>
          </p:nvPr>
        </p:nvSpPr>
        <p:spPr/>
        <p:txBody>
          <a:bodyPr/>
          <a:lstStyle/>
          <a:p>
            <a:fld id="{58EF722C-C92F-4A0B-800C-A3D71103E10E}" type="slidenum">
              <a:rPr lang="en-GB" smtClean="0"/>
              <a:pPr/>
              <a:t>4</a:t>
            </a:fld>
            <a:endParaRPr lang="en-GB"/>
          </a:p>
        </p:txBody>
      </p:sp>
    </p:spTree>
    <p:extLst>
      <p:ext uri="{BB962C8B-B14F-4D97-AF65-F5344CB8AC3E}">
        <p14:creationId xmlns:p14="http://schemas.microsoft.com/office/powerpoint/2010/main" val="2613135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bg-BG" dirty="0"/>
          </a:p>
        </p:txBody>
      </p:sp>
      <p:sp>
        <p:nvSpPr>
          <p:cNvPr id="4" name="Контейнер за номер на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EF722C-C92F-4A0B-800C-A3D71103E1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53325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bg-BG" dirty="0"/>
          </a:p>
        </p:txBody>
      </p:sp>
      <p:sp>
        <p:nvSpPr>
          <p:cNvPr id="4" name="Контейнер за номер на слайда 3"/>
          <p:cNvSpPr>
            <a:spLocks noGrp="1"/>
          </p:cNvSpPr>
          <p:nvPr>
            <p:ph type="sldNum" sz="quarter" idx="10"/>
          </p:nvPr>
        </p:nvSpPr>
        <p:spPr/>
        <p:txBody>
          <a:bodyPr/>
          <a:lstStyle/>
          <a:p>
            <a:fld id="{58EF722C-C92F-4A0B-800C-A3D71103E10E}" type="slidenum">
              <a:rPr lang="en-GB" smtClean="0"/>
              <a:pPr/>
              <a:t>7</a:t>
            </a:fld>
            <a:endParaRPr lang="en-GB"/>
          </a:p>
        </p:txBody>
      </p:sp>
    </p:spTree>
    <p:extLst>
      <p:ext uri="{BB962C8B-B14F-4D97-AF65-F5344CB8AC3E}">
        <p14:creationId xmlns:p14="http://schemas.microsoft.com/office/powerpoint/2010/main" val="2025304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bg-BG" dirty="0"/>
          </a:p>
        </p:txBody>
      </p:sp>
      <p:sp>
        <p:nvSpPr>
          <p:cNvPr id="4" name="Контейнер за номер на слайда 3"/>
          <p:cNvSpPr>
            <a:spLocks noGrp="1"/>
          </p:cNvSpPr>
          <p:nvPr>
            <p:ph type="sldNum" sz="quarter" idx="10"/>
          </p:nvPr>
        </p:nvSpPr>
        <p:spPr/>
        <p:txBody>
          <a:bodyPr/>
          <a:lstStyle/>
          <a:p>
            <a:fld id="{58EF722C-C92F-4A0B-800C-A3D71103E10E}" type="slidenum">
              <a:rPr lang="en-GB" smtClean="0"/>
              <a:pPr/>
              <a:t>11</a:t>
            </a:fld>
            <a:endParaRPr lang="en-GB"/>
          </a:p>
        </p:txBody>
      </p:sp>
    </p:spTree>
    <p:extLst>
      <p:ext uri="{BB962C8B-B14F-4D97-AF65-F5344CB8AC3E}">
        <p14:creationId xmlns:p14="http://schemas.microsoft.com/office/powerpoint/2010/main" val="2786281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bg-BG" dirty="0"/>
          </a:p>
        </p:txBody>
      </p:sp>
      <p:sp>
        <p:nvSpPr>
          <p:cNvPr id="4" name="Контейнер за номер на слайда 3"/>
          <p:cNvSpPr>
            <a:spLocks noGrp="1"/>
          </p:cNvSpPr>
          <p:nvPr>
            <p:ph type="sldNum" sz="quarter" idx="10"/>
          </p:nvPr>
        </p:nvSpPr>
        <p:spPr/>
        <p:txBody>
          <a:bodyPr/>
          <a:lstStyle/>
          <a:p>
            <a:fld id="{58EF722C-C92F-4A0B-800C-A3D71103E10E}" type="slidenum">
              <a:rPr lang="en-GB" smtClean="0"/>
              <a:pPr/>
              <a:t>14</a:t>
            </a:fld>
            <a:endParaRPr lang="en-GB"/>
          </a:p>
        </p:txBody>
      </p:sp>
    </p:spTree>
    <p:extLst>
      <p:ext uri="{BB962C8B-B14F-4D97-AF65-F5344CB8AC3E}">
        <p14:creationId xmlns:p14="http://schemas.microsoft.com/office/powerpoint/2010/main" val="15159686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bg-BG" dirty="0"/>
          </a:p>
        </p:txBody>
      </p:sp>
      <p:sp>
        <p:nvSpPr>
          <p:cNvPr id="4" name="Контейнер за номер на слайда 3"/>
          <p:cNvSpPr>
            <a:spLocks noGrp="1"/>
          </p:cNvSpPr>
          <p:nvPr>
            <p:ph type="sldNum" sz="quarter" idx="10"/>
          </p:nvPr>
        </p:nvSpPr>
        <p:spPr/>
        <p:txBody>
          <a:bodyPr/>
          <a:lstStyle/>
          <a:p>
            <a:fld id="{58EF722C-C92F-4A0B-800C-A3D71103E10E}" type="slidenum">
              <a:rPr lang="en-GB" smtClean="0"/>
              <a:pPr/>
              <a:t>15</a:t>
            </a:fld>
            <a:endParaRPr lang="en-GB"/>
          </a:p>
        </p:txBody>
      </p:sp>
    </p:spTree>
    <p:extLst>
      <p:ext uri="{BB962C8B-B14F-4D97-AF65-F5344CB8AC3E}">
        <p14:creationId xmlns:p14="http://schemas.microsoft.com/office/powerpoint/2010/main" val="2589681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xmlns="" id="{D592EF85-B08C-4109-9BD7-A3E944946713}"/>
              </a:ext>
            </a:extLst>
          </p:cNvPr>
          <p:cNvSpPr>
            <a:spLocks noGrp="1"/>
          </p:cNvSpPr>
          <p:nvPr>
            <p:ph type="dt" sz="half" idx="10"/>
          </p:nvPr>
        </p:nvSpPr>
        <p:spPr>
          <a:xfrm>
            <a:off x="0" y="6452636"/>
            <a:ext cx="3581400" cy="365125"/>
          </a:xfrm>
          <a:prstGeom prst="rect">
            <a:avLst/>
          </a:prstGeom>
        </p:spPr>
        <p:txBody>
          <a:bodyPr/>
          <a:lstStyle>
            <a:lvl1pPr>
              <a:defRPr sz="1400" b="1">
                <a:solidFill>
                  <a:schemeClr val="tx1"/>
                </a:solidFill>
              </a:defRPr>
            </a:lvl1pPr>
          </a:lstStyle>
          <a:p>
            <a:fld id="{2EEC062B-8402-47F7-A6CD-F82F5D6AFE17}" type="datetime1">
              <a:rPr lang="bg-BG" smtClean="0"/>
              <a:pPr/>
              <a:t>13.5.2026 г.</a:t>
            </a:fld>
            <a:endParaRPr lang="en-GB" dirty="0"/>
          </a:p>
        </p:txBody>
      </p:sp>
      <p:sp>
        <p:nvSpPr>
          <p:cNvPr id="8" name="Footer Placeholder 4">
            <a:extLst>
              <a:ext uri="{FF2B5EF4-FFF2-40B4-BE49-F238E27FC236}">
                <a16:creationId xmlns:a16="http://schemas.microsoft.com/office/drawing/2014/main" xmlns="" id="{906C1207-88DB-465D-9133-CD1E5596521F}"/>
              </a:ext>
            </a:extLst>
          </p:cNvPr>
          <p:cNvSpPr>
            <a:spLocks noGrp="1"/>
          </p:cNvSpPr>
          <p:nvPr>
            <p:ph type="ftr" sz="quarter" idx="11"/>
          </p:nvPr>
        </p:nvSpPr>
        <p:spPr>
          <a:xfrm>
            <a:off x="4038600" y="6400086"/>
            <a:ext cx="4114800" cy="365125"/>
          </a:xfrm>
          <a:prstGeom prst="rect">
            <a:avLst/>
          </a:prstGeom>
        </p:spPr>
        <p:txBody>
          <a:bodyPr lIns="0" rIns="0"/>
          <a:lstStyle>
            <a:lvl1pPr algn="ctr">
              <a:defRPr sz="1400" b="1">
                <a:solidFill>
                  <a:schemeClr val="tx1"/>
                </a:solidFill>
              </a:defRPr>
            </a:lvl1pPr>
          </a:lstStyle>
          <a:p>
            <a:r>
              <a:rPr lang="ru-RU" dirty="0"/>
              <a:t>Национален </a:t>
            </a:r>
            <a:r>
              <a:rPr lang="ru-RU" dirty="0" err="1"/>
              <a:t>военен</a:t>
            </a:r>
            <a:r>
              <a:rPr lang="ru-RU" dirty="0"/>
              <a:t> университет „Васил </a:t>
            </a:r>
            <a:r>
              <a:rPr lang="ru-RU" dirty="0" err="1"/>
              <a:t>Левски</a:t>
            </a:r>
            <a:r>
              <a:rPr lang="ru-RU" dirty="0"/>
              <a:t>“ </a:t>
            </a:r>
            <a:r>
              <a:rPr lang="ru-RU" dirty="0" err="1"/>
              <a:t>Некласифицирана</a:t>
            </a:r>
            <a:r>
              <a:rPr lang="ru-RU" dirty="0"/>
              <a:t> информация</a:t>
            </a:r>
            <a:endParaRPr lang="bg-BG" dirty="0"/>
          </a:p>
        </p:txBody>
      </p:sp>
      <p:sp>
        <p:nvSpPr>
          <p:cNvPr id="9" name="Slide Number Placeholder 5">
            <a:extLst>
              <a:ext uri="{FF2B5EF4-FFF2-40B4-BE49-F238E27FC236}">
                <a16:creationId xmlns:a16="http://schemas.microsoft.com/office/drawing/2014/main" xmlns="" id="{CD8A9181-671C-4915-B292-4367A8CFA802}"/>
              </a:ext>
            </a:extLst>
          </p:cNvPr>
          <p:cNvSpPr>
            <a:spLocks noGrp="1"/>
          </p:cNvSpPr>
          <p:nvPr>
            <p:ph type="sldNum" sz="quarter" idx="12"/>
          </p:nvPr>
        </p:nvSpPr>
        <p:spPr>
          <a:xfrm>
            <a:off x="8610600" y="6452636"/>
            <a:ext cx="3581400" cy="365125"/>
          </a:xfrm>
          <a:prstGeom prst="rect">
            <a:avLst/>
          </a:prstGeom>
        </p:spPr>
        <p:txBody>
          <a:bodyPr/>
          <a:lstStyle>
            <a:lvl1pPr algn="r">
              <a:defRPr sz="1400" b="1">
                <a:solidFill>
                  <a:schemeClr val="tx1"/>
                </a:solidFill>
              </a:defRPr>
            </a:lvl1pPr>
          </a:lstStyle>
          <a:p>
            <a:fld id="{309220AF-99D2-4088-BF11-A2536404386D}" type="slidenum">
              <a:rPr lang="en-GB" smtClean="0"/>
              <a:pPr/>
              <a:t>‹#›</a:t>
            </a:fld>
            <a:endParaRPr lang="en-GB" dirty="0"/>
          </a:p>
        </p:txBody>
      </p:sp>
    </p:spTree>
    <p:extLst>
      <p:ext uri="{BB962C8B-B14F-4D97-AF65-F5344CB8AC3E}">
        <p14:creationId xmlns:p14="http://schemas.microsoft.com/office/powerpoint/2010/main" val="1315476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Date Placeholder 3">
            <a:extLst>
              <a:ext uri="{FF2B5EF4-FFF2-40B4-BE49-F238E27FC236}">
                <a16:creationId xmlns:a16="http://schemas.microsoft.com/office/drawing/2014/main" xmlns="" id="{1314A215-DE77-4AC0-8FCB-1D1CD4FFA8F3}"/>
              </a:ext>
            </a:extLst>
          </p:cNvPr>
          <p:cNvSpPr>
            <a:spLocks noGrp="1"/>
          </p:cNvSpPr>
          <p:nvPr>
            <p:ph type="dt" sz="half" idx="10"/>
          </p:nvPr>
        </p:nvSpPr>
        <p:spPr>
          <a:xfrm>
            <a:off x="0" y="6452636"/>
            <a:ext cx="3581400" cy="365125"/>
          </a:xfrm>
          <a:prstGeom prst="rect">
            <a:avLst/>
          </a:prstGeom>
        </p:spPr>
        <p:txBody>
          <a:bodyPr/>
          <a:lstStyle>
            <a:lvl1pPr>
              <a:defRPr sz="1400" b="1">
                <a:solidFill>
                  <a:schemeClr val="tx1"/>
                </a:solidFill>
              </a:defRPr>
            </a:lvl1pPr>
          </a:lstStyle>
          <a:p>
            <a:fld id="{4C3C6D43-6E0F-49BE-B03B-940F17E21D92}" type="datetime1">
              <a:rPr lang="bg-BG" smtClean="0"/>
              <a:pPr/>
              <a:t>13.5.2026 г.</a:t>
            </a:fld>
            <a:endParaRPr lang="en-GB" dirty="0"/>
          </a:p>
        </p:txBody>
      </p:sp>
      <p:sp>
        <p:nvSpPr>
          <p:cNvPr id="13" name="Footer Placeholder 4">
            <a:extLst>
              <a:ext uri="{FF2B5EF4-FFF2-40B4-BE49-F238E27FC236}">
                <a16:creationId xmlns:a16="http://schemas.microsoft.com/office/drawing/2014/main" xmlns="" id="{DD274B0C-C0C1-479C-BFCF-8B88549964C7}"/>
              </a:ext>
            </a:extLst>
          </p:cNvPr>
          <p:cNvSpPr>
            <a:spLocks noGrp="1"/>
          </p:cNvSpPr>
          <p:nvPr>
            <p:ph type="ftr" sz="quarter" idx="11"/>
          </p:nvPr>
        </p:nvSpPr>
        <p:spPr>
          <a:xfrm>
            <a:off x="4038600" y="6400086"/>
            <a:ext cx="4114800" cy="365125"/>
          </a:xfrm>
          <a:prstGeom prst="rect">
            <a:avLst/>
          </a:prstGeom>
        </p:spPr>
        <p:txBody>
          <a:bodyPr lIns="0" rIns="0"/>
          <a:lstStyle>
            <a:lvl1pPr algn="ctr">
              <a:defRPr sz="1400" b="1">
                <a:solidFill>
                  <a:schemeClr val="tx1"/>
                </a:solidFill>
              </a:defRPr>
            </a:lvl1pPr>
          </a:lstStyle>
          <a:p>
            <a:r>
              <a:rPr lang="ru-RU"/>
              <a:t>Национален военен университет „Васил Левски“ Некласифицирана информация</a:t>
            </a:r>
            <a:endParaRPr lang="bg-BG" dirty="0"/>
          </a:p>
        </p:txBody>
      </p:sp>
      <p:sp>
        <p:nvSpPr>
          <p:cNvPr id="17" name="Slide Number Placeholder 5">
            <a:extLst>
              <a:ext uri="{FF2B5EF4-FFF2-40B4-BE49-F238E27FC236}">
                <a16:creationId xmlns:a16="http://schemas.microsoft.com/office/drawing/2014/main" xmlns="" id="{37882860-BAC2-4DAF-A259-3A07E43D4762}"/>
              </a:ext>
            </a:extLst>
          </p:cNvPr>
          <p:cNvSpPr>
            <a:spLocks noGrp="1"/>
          </p:cNvSpPr>
          <p:nvPr>
            <p:ph type="sldNum" sz="quarter" idx="12"/>
          </p:nvPr>
        </p:nvSpPr>
        <p:spPr>
          <a:xfrm>
            <a:off x="8610600" y="6452636"/>
            <a:ext cx="3581400" cy="365125"/>
          </a:xfrm>
          <a:prstGeom prst="rect">
            <a:avLst/>
          </a:prstGeom>
        </p:spPr>
        <p:txBody>
          <a:bodyPr/>
          <a:lstStyle>
            <a:lvl1pPr algn="r">
              <a:defRPr sz="1400" b="1">
                <a:solidFill>
                  <a:schemeClr val="tx1"/>
                </a:solidFill>
              </a:defRPr>
            </a:lvl1pPr>
          </a:lstStyle>
          <a:p>
            <a:fld id="{309220AF-99D2-4088-BF11-A2536404386D}" type="slidenum">
              <a:rPr lang="en-GB" smtClean="0"/>
              <a:pPr/>
              <a:t>‹#›</a:t>
            </a:fld>
            <a:endParaRPr lang="en-GB" dirty="0"/>
          </a:p>
        </p:txBody>
      </p:sp>
    </p:spTree>
    <p:extLst>
      <p:ext uri="{BB962C8B-B14F-4D97-AF65-F5344CB8AC3E}">
        <p14:creationId xmlns:p14="http://schemas.microsoft.com/office/powerpoint/2010/main" val="293937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fourObj">
  <p:cSld name="Заглавие и 4 съдържания">
    <p:spTree>
      <p:nvGrpSpPr>
        <p:cNvPr id="1" name=""/>
        <p:cNvGrpSpPr/>
        <p:nvPr/>
      </p:nvGrpSpPr>
      <p:grpSpPr>
        <a:xfrm>
          <a:off x="0" y="0"/>
          <a:ext cx="0" cy="0"/>
          <a:chOff x="0" y="0"/>
          <a:chExt cx="0" cy="0"/>
        </a:xfrm>
      </p:grpSpPr>
      <p:sp>
        <p:nvSpPr>
          <p:cNvPr id="2" name="Заглавие 1"/>
          <p:cNvSpPr>
            <a:spLocks noGrp="1"/>
          </p:cNvSpPr>
          <p:nvPr>
            <p:ph type="title" sz="quarter"/>
          </p:nvPr>
        </p:nvSpPr>
        <p:spPr>
          <a:xfrm>
            <a:off x="609600" y="274638"/>
            <a:ext cx="10972800" cy="1143000"/>
          </a:xfrm>
          <a:prstGeom prst="rect">
            <a:avLst/>
          </a:prstGeom>
        </p:spPr>
        <p:txBody>
          <a:bodyPr/>
          <a:lstStyle/>
          <a:p>
            <a:r>
              <a:rPr lang="bg-BG"/>
              <a:t>Редакт. стил загл. образец</a:t>
            </a:r>
          </a:p>
        </p:txBody>
      </p:sp>
      <p:sp>
        <p:nvSpPr>
          <p:cNvPr id="3" name="Контейнер за съдържание 2"/>
          <p:cNvSpPr>
            <a:spLocks noGrp="1"/>
          </p:cNvSpPr>
          <p:nvPr>
            <p:ph sz="quarter" idx="1"/>
          </p:nvPr>
        </p:nvSpPr>
        <p:spPr>
          <a:xfrm>
            <a:off x="609600" y="1600200"/>
            <a:ext cx="5384800" cy="2185988"/>
          </a:xfrm>
          <a:prstGeom prst="rect">
            <a:avLst/>
          </a:prstGeom>
        </p:spPr>
        <p:txBody>
          <a:bodyPr/>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Контейнер за съдържание 3"/>
          <p:cNvSpPr>
            <a:spLocks noGrp="1"/>
          </p:cNvSpPr>
          <p:nvPr>
            <p:ph sz="quarter" idx="2"/>
          </p:nvPr>
        </p:nvSpPr>
        <p:spPr>
          <a:xfrm>
            <a:off x="6197600" y="1600200"/>
            <a:ext cx="5384800" cy="2185988"/>
          </a:xfrm>
          <a:prstGeom prst="rect">
            <a:avLst/>
          </a:prstGeom>
        </p:spPr>
        <p:txBody>
          <a:bodyPr/>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5" name="Контейнер за съдържание 4"/>
          <p:cNvSpPr>
            <a:spLocks noGrp="1"/>
          </p:cNvSpPr>
          <p:nvPr>
            <p:ph sz="quarter" idx="3"/>
          </p:nvPr>
        </p:nvSpPr>
        <p:spPr>
          <a:xfrm>
            <a:off x="609600" y="3938589"/>
            <a:ext cx="5384800" cy="2187575"/>
          </a:xfrm>
          <a:prstGeom prst="rect">
            <a:avLst/>
          </a:prstGeom>
        </p:spPr>
        <p:txBody>
          <a:bodyPr/>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6" name="Контейнер за съдържание 5"/>
          <p:cNvSpPr>
            <a:spLocks noGrp="1"/>
          </p:cNvSpPr>
          <p:nvPr>
            <p:ph sz="quarter" idx="4"/>
          </p:nvPr>
        </p:nvSpPr>
        <p:spPr>
          <a:xfrm>
            <a:off x="6197600" y="3938589"/>
            <a:ext cx="5384800" cy="2187575"/>
          </a:xfrm>
          <a:prstGeom prst="rect">
            <a:avLst/>
          </a:prstGeom>
        </p:spPr>
        <p:txBody>
          <a:bodyPr/>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7" name="Контейнер за дата 6"/>
          <p:cNvSpPr>
            <a:spLocks noGrp="1"/>
          </p:cNvSpPr>
          <p:nvPr>
            <p:ph type="dt" sz="half" idx="10"/>
          </p:nvPr>
        </p:nvSpPr>
        <p:spPr>
          <a:xfrm>
            <a:off x="609600" y="6245225"/>
            <a:ext cx="2844800" cy="476250"/>
          </a:xfrm>
        </p:spPr>
        <p:txBody>
          <a:bodyPr/>
          <a:lstStyle>
            <a:lvl1pPr>
              <a:defRPr/>
            </a:lvl1pPr>
          </a:lstStyle>
          <a:p>
            <a:endParaRPr lang="bg-BG" altLang="bg-BG"/>
          </a:p>
        </p:txBody>
      </p:sp>
      <p:sp>
        <p:nvSpPr>
          <p:cNvPr id="8" name="Контейнер за долния колонтитул 7"/>
          <p:cNvSpPr>
            <a:spLocks noGrp="1"/>
          </p:cNvSpPr>
          <p:nvPr>
            <p:ph type="ftr" sz="quarter" idx="11"/>
          </p:nvPr>
        </p:nvSpPr>
        <p:spPr>
          <a:xfrm>
            <a:off x="4165600" y="6245225"/>
            <a:ext cx="3860800" cy="476250"/>
          </a:xfrm>
        </p:spPr>
        <p:txBody>
          <a:bodyPr/>
          <a:lstStyle>
            <a:lvl1pPr>
              <a:defRPr/>
            </a:lvl1pPr>
          </a:lstStyle>
          <a:p>
            <a:endParaRPr lang="bg-BG" altLang="bg-BG"/>
          </a:p>
        </p:txBody>
      </p:sp>
      <p:sp>
        <p:nvSpPr>
          <p:cNvPr id="9" name="Контейнер за номер на слайда 8"/>
          <p:cNvSpPr>
            <a:spLocks noGrp="1"/>
          </p:cNvSpPr>
          <p:nvPr>
            <p:ph type="sldNum" sz="quarter" idx="12"/>
          </p:nvPr>
        </p:nvSpPr>
        <p:spPr>
          <a:xfrm>
            <a:off x="8737600" y="6245225"/>
            <a:ext cx="2844800" cy="476250"/>
          </a:xfrm>
        </p:spPr>
        <p:txBody>
          <a:bodyPr/>
          <a:lstStyle>
            <a:lvl1pPr>
              <a:defRPr/>
            </a:lvl1pPr>
          </a:lstStyle>
          <a:p>
            <a:fld id="{C20387F4-3B38-4CE4-AD84-FE24278ED2D2}" type="slidenum">
              <a:rPr lang="bg-BG" altLang="bg-BG"/>
              <a:pPr/>
              <a:t>‹#›</a:t>
            </a:fld>
            <a:endParaRPr lang="bg-BG" altLang="bg-BG"/>
          </a:p>
        </p:txBody>
      </p:sp>
    </p:spTree>
    <p:extLst>
      <p:ext uri="{BB962C8B-B14F-4D97-AF65-F5344CB8AC3E}">
        <p14:creationId xmlns:p14="http://schemas.microsoft.com/office/powerpoint/2010/main" val="2217129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xmlns="" id="{D592EF85-B08C-4109-9BD7-A3E944946713}"/>
              </a:ext>
            </a:extLst>
          </p:cNvPr>
          <p:cNvSpPr>
            <a:spLocks noGrp="1"/>
          </p:cNvSpPr>
          <p:nvPr>
            <p:ph type="dt" sz="half" idx="10"/>
          </p:nvPr>
        </p:nvSpPr>
        <p:spPr>
          <a:xfrm>
            <a:off x="0" y="6452636"/>
            <a:ext cx="3581400" cy="365125"/>
          </a:xfrm>
          <a:prstGeom prst="rect">
            <a:avLst/>
          </a:prstGeom>
        </p:spPr>
        <p:txBody>
          <a:bodyPr/>
          <a:lstStyle>
            <a:lvl1pPr>
              <a:defRPr sz="1400" b="1">
                <a:solidFill>
                  <a:schemeClr val="tx1"/>
                </a:solidFill>
              </a:defRPr>
            </a:lvl1pPr>
          </a:lstStyle>
          <a:p>
            <a:fld id="{2EEC062B-8402-47F7-A6CD-F82F5D6AFE17}" type="datetime1">
              <a:rPr lang="bg-BG" smtClean="0">
                <a:solidFill>
                  <a:prstClr val="black"/>
                </a:solidFill>
              </a:rPr>
              <a:pPr/>
              <a:t>13.5.2026 г.</a:t>
            </a:fld>
            <a:endParaRPr lang="en-GB" dirty="0">
              <a:solidFill>
                <a:prstClr val="black"/>
              </a:solidFill>
            </a:endParaRPr>
          </a:p>
        </p:txBody>
      </p:sp>
      <p:sp>
        <p:nvSpPr>
          <p:cNvPr id="8" name="Footer Placeholder 4">
            <a:extLst>
              <a:ext uri="{FF2B5EF4-FFF2-40B4-BE49-F238E27FC236}">
                <a16:creationId xmlns:a16="http://schemas.microsoft.com/office/drawing/2014/main" xmlns="" id="{906C1207-88DB-465D-9133-CD1E5596521F}"/>
              </a:ext>
            </a:extLst>
          </p:cNvPr>
          <p:cNvSpPr>
            <a:spLocks noGrp="1"/>
          </p:cNvSpPr>
          <p:nvPr>
            <p:ph type="ftr" sz="quarter" idx="11"/>
          </p:nvPr>
        </p:nvSpPr>
        <p:spPr>
          <a:xfrm>
            <a:off x="4038600" y="6400086"/>
            <a:ext cx="4114800" cy="365125"/>
          </a:xfrm>
          <a:prstGeom prst="rect">
            <a:avLst/>
          </a:prstGeom>
        </p:spPr>
        <p:txBody>
          <a:bodyPr lIns="0" rIns="0"/>
          <a:lstStyle>
            <a:lvl1pPr algn="ctr">
              <a:defRPr sz="1400" b="1">
                <a:solidFill>
                  <a:schemeClr val="tx1"/>
                </a:solidFill>
              </a:defRPr>
            </a:lvl1pPr>
          </a:lstStyle>
          <a:p>
            <a:r>
              <a:rPr lang="ru-RU" dirty="0">
                <a:solidFill>
                  <a:prstClr val="black"/>
                </a:solidFill>
              </a:rPr>
              <a:t>Национален </a:t>
            </a:r>
            <a:r>
              <a:rPr lang="ru-RU" dirty="0" err="1">
                <a:solidFill>
                  <a:prstClr val="black"/>
                </a:solidFill>
              </a:rPr>
              <a:t>военен</a:t>
            </a:r>
            <a:r>
              <a:rPr lang="ru-RU" dirty="0">
                <a:solidFill>
                  <a:prstClr val="black"/>
                </a:solidFill>
              </a:rPr>
              <a:t> университет „Васил </a:t>
            </a:r>
            <a:r>
              <a:rPr lang="ru-RU" dirty="0" err="1">
                <a:solidFill>
                  <a:prstClr val="black"/>
                </a:solidFill>
              </a:rPr>
              <a:t>Левски</a:t>
            </a:r>
            <a:r>
              <a:rPr lang="ru-RU" dirty="0">
                <a:solidFill>
                  <a:prstClr val="black"/>
                </a:solidFill>
              </a:rPr>
              <a:t>“ </a:t>
            </a:r>
            <a:r>
              <a:rPr lang="ru-RU" dirty="0" err="1">
                <a:solidFill>
                  <a:prstClr val="black"/>
                </a:solidFill>
              </a:rPr>
              <a:t>Некласифицирана</a:t>
            </a:r>
            <a:r>
              <a:rPr lang="ru-RU" dirty="0">
                <a:solidFill>
                  <a:prstClr val="black"/>
                </a:solidFill>
              </a:rPr>
              <a:t> информация</a:t>
            </a:r>
            <a:endParaRPr lang="bg-BG" dirty="0">
              <a:solidFill>
                <a:prstClr val="black"/>
              </a:solidFill>
            </a:endParaRPr>
          </a:p>
        </p:txBody>
      </p:sp>
      <p:sp>
        <p:nvSpPr>
          <p:cNvPr id="9" name="Slide Number Placeholder 5">
            <a:extLst>
              <a:ext uri="{FF2B5EF4-FFF2-40B4-BE49-F238E27FC236}">
                <a16:creationId xmlns:a16="http://schemas.microsoft.com/office/drawing/2014/main" xmlns="" id="{CD8A9181-671C-4915-B292-4367A8CFA802}"/>
              </a:ext>
            </a:extLst>
          </p:cNvPr>
          <p:cNvSpPr>
            <a:spLocks noGrp="1"/>
          </p:cNvSpPr>
          <p:nvPr>
            <p:ph type="sldNum" sz="quarter" idx="12"/>
          </p:nvPr>
        </p:nvSpPr>
        <p:spPr>
          <a:xfrm>
            <a:off x="8610600" y="6452636"/>
            <a:ext cx="3581400" cy="365125"/>
          </a:xfrm>
          <a:prstGeom prst="rect">
            <a:avLst/>
          </a:prstGeom>
        </p:spPr>
        <p:txBody>
          <a:bodyPr/>
          <a:lstStyle>
            <a:lvl1pPr algn="r">
              <a:defRPr sz="1400" b="1">
                <a:solidFill>
                  <a:schemeClr val="tx1"/>
                </a:solidFill>
              </a:defRPr>
            </a:lvl1pPr>
          </a:lstStyle>
          <a:p>
            <a:fld id="{309220AF-99D2-4088-BF11-A2536404386D}" type="slidenum">
              <a:rPr lang="en-GB" smtClean="0">
                <a:solidFill>
                  <a:prstClr val="black"/>
                </a:solidFill>
              </a:rPr>
              <a:pPr/>
              <a:t>‹#›</a:t>
            </a:fld>
            <a:endParaRPr lang="en-GB" dirty="0">
              <a:solidFill>
                <a:prstClr val="black"/>
              </a:solidFill>
            </a:endParaRPr>
          </a:p>
        </p:txBody>
      </p:sp>
    </p:spTree>
    <p:extLst>
      <p:ext uri="{BB962C8B-B14F-4D97-AF65-F5344CB8AC3E}">
        <p14:creationId xmlns:p14="http://schemas.microsoft.com/office/powerpoint/2010/main" val="2095057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Date Placeholder 3">
            <a:extLst>
              <a:ext uri="{FF2B5EF4-FFF2-40B4-BE49-F238E27FC236}">
                <a16:creationId xmlns:a16="http://schemas.microsoft.com/office/drawing/2014/main" xmlns="" id="{1314A215-DE77-4AC0-8FCB-1D1CD4FFA8F3}"/>
              </a:ext>
            </a:extLst>
          </p:cNvPr>
          <p:cNvSpPr>
            <a:spLocks noGrp="1"/>
          </p:cNvSpPr>
          <p:nvPr>
            <p:ph type="dt" sz="half" idx="10"/>
          </p:nvPr>
        </p:nvSpPr>
        <p:spPr>
          <a:xfrm>
            <a:off x="0" y="6452636"/>
            <a:ext cx="3581400" cy="365125"/>
          </a:xfrm>
          <a:prstGeom prst="rect">
            <a:avLst/>
          </a:prstGeom>
        </p:spPr>
        <p:txBody>
          <a:bodyPr/>
          <a:lstStyle>
            <a:lvl1pPr>
              <a:defRPr sz="1400" b="1">
                <a:solidFill>
                  <a:schemeClr val="tx1"/>
                </a:solidFill>
              </a:defRPr>
            </a:lvl1pPr>
          </a:lstStyle>
          <a:p>
            <a:fld id="{4C3C6D43-6E0F-49BE-B03B-940F17E21D92}" type="datetime1">
              <a:rPr lang="bg-BG" smtClean="0">
                <a:solidFill>
                  <a:prstClr val="black"/>
                </a:solidFill>
              </a:rPr>
              <a:pPr/>
              <a:t>13.5.2026 г.</a:t>
            </a:fld>
            <a:endParaRPr lang="en-GB" dirty="0">
              <a:solidFill>
                <a:prstClr val="black"/>
              </a:solidFill>
            </a:endParaRPr>
          </a:p>
        </p:txBody>
      </p:sp>
      <p:sp>
        <p:nvSpPr>
          <p:cNvPr id="13" name="Footer Placeholder 4">
            <a:extLst>
              <a:ext uri="{FF2B5EF4-FFF2-40B4-BE49-F238E27FC236}">
                <a16:creationId xmlns:a16="http://schemas.microsoft.com/office/drawing/2014/main" xmlns="" id="{DD274B0C-C0C1-479C-BFCF-8B88549964C7}"/>
              </a:ext>
            </a:extLst>
          </p:cNvPr>
          <p:cNvSpPr>
            <a:spLocks noGrp="1"/>
          </p:cNvSpPr>
          <p:nvPr>
            <p:ph type="ftr" sz="quarter" idx="11"/>
          </p:nvPr>
        </p:nvSpPr>
        <p:spPr>
          <a:xfrm>
            <a:off x="4038600" y="6400086"/>
            <a:ext cx="4114800" cy="365125"/>
          </a:xfrm>
          <a:prstGeom prst="rect">
            <a:avLst/>
          </a:prstGeom>
        </p:spPr>
        <p:txBody>
          <a:bodyPr lIns="0" rIns="0"/>
          <a:lstStyle>
            <a:lvl1pPr algn="ctr">
              <a:defRPr sz="1400" b="1">
                <a:solidFill>
                  <a:schemeClr val="tx1"/>
                </a:solidFill>
              </a:defRPr>
            </a:lvl1pPr>
          </a:lstStyle>
          <a:p>
            <a:r>
              <a:rPr lang="ru-RU">
                <a:solidFill>
                  <a:prstClr val="black"/>
                </a:solidFill>
              </a:rPr>
              <a:t>Национален военен университет „Васил Левски“ Некласифицирана информация</a:t>
            </a:r>
            <a:endParaRPr lang="bg-BG" dirty="0">
              <a:solidFill>
                <a:prstClr val="black"/>
              </a:solidFill>
            </a:endParaRPr>
          </a:p>
        </p:txBody>
      </p:sp>
      <p:sp>
        <p:nvSpPr>
          <p:cNvPr id="17" name="Slide Number Placeholder 5">
            <a:extLst>
              <a:ext uri="{FF2B5EF4-FFF2-40B4-BE49-F238E27FC236}">
                <a16:creationId xmlns:a16="http://schemas.microsoft.com/office/drawing/2014/main" xmlns="" id="{37882860-BAC2-4DAF-A259-3A07E43D4762}"/>
              </a:ext>
            </a:extLst>
          </p:cNvPr>
          <p:cNvSpPr>
            <a:spLocks noGrp="1"/>
          </p:cNvSpPr>
          <p:nvPr>
            <p:ph type="sldNum" sz="quarter" idx="12"/>
          </p:nvPr>
        </p:nvSpPr>
        <p:spPr>
          <a:xfrm>
            <a:off x="8610600" y="6452636"/>
            <a:ext cx="3581400" cy="365125"/>
          </a:xfrm>
          <a:prstGeom prst="rect">
            <a:avLst/>
          </a:prstGeom>
        </p:spPr>
        <p:txBody>
          <a:bodyPr/>
          <a:lstStyle>
            <a:lvl1pPr algn="r">
              <a:defRPr sz="1400" b="1">
                <a:solidFill>
                  <a:schemeClr val="tx1"/>
                </a:solidFill>
              </a:defRPr>
            </a:lvl1pPr>
          </a:lstStyle>
          <a:p>
            <a:fld id="{309220AF-99D2-4088-BF11-A2536404386D}" type="slidenum">
              <a:rPr lang="en-GB" smtClean="0">
                <a:solidFill>
                  <a:prstClr val="black"/>
                </a:solidFill>
              </a:rPr>
              <a:pPr/>
              <a:t>‹#›</a:t>
            </a:fld>
            <a:endParaRPr lang="en-GB" dirty="0">
              <a:solidFill>
                <a:prstClr val="black"/>
              </a:solidFill>
            </a:endParaRPr>
          </a:p>
        </p:txBody>
      </p:sp>
    </p:spTree>
    <p:extLst>
      <p:ext uri="{BB962C8B-B14F-4D97-AF65-F5344CB8AC3E}">
        <p14:creationId xmlns:p14="http://schemas.microsoft.com/office/powerpoint/2010/main" val="546488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fourObj">
  <p:cSld name="Заглавие и 4 съдържания">
    <p:spTree>
      <p:nvGrpSpPr>
        <p:cNvPr id="1" name=""/>
        <p:cNvGrpSpPr/>
        <p:nvPr/>
      </p:nvGrpSpPr>
      <p:grpSpPr>
        <a:xfrm>
          <a:off x="0" y="0"/>
          <a:ext cx="0" cy="0"/>
          <a:chOff x="0" y="0"/>
          <a:chExt cx="0" cy="0"/>
        </a:xfrm>
      </p:grpSpPr>
      <p:sp>
        <p:nvSpPr>
          <p:cNvPr id="2" name="Заглавие 1"/>
          <p:cNvSpPr>
            <a:spLocks noGrp="1"/>
          </p:cNvSpPr>
          <p:nvPr>
            <p:ph type="title" sz="quarter"/>
          </p:nvPr>
        </p:nvSpPr>
        <p:spPr>
          <a:xfrm>
            <a:off x="609600" y="274638"/>
            <a:ext cx="10972800" cy="1143000"/>
          </a:xfrm>
          <a:prstGeom prst="rect">
            <a:avLst/>
          </a:prstGeom>
        </p:spPr>
        <p:txBody>
          <a:bodyPr/>
          <a:lstStyle/>
          <a:p>
            <a:r>
              <a:rPr lang="bg-BG"/>
              <a:t>Редакт. стил загл. образец</a:t>
            </a:r>
          </a:p>
        </p:txBody>
      </p:sp>
      <p:sp>
        <p:nvSpPr>
          <p:cNvPr id="3" name="Контейнер за съдържание 2"/>
          <p:cNvSpPr>
            <a:spLocks noGrp="1"/>
          </p:cNvSpPr>
          <p:nvPr>
            <p:ph sz="quarter" idx="1"/>
          </p:nvPr>
        </p:nvSpPr>
        <p:spPr>
          <a:xfrm>
            <a:off x="609600" y="1600200"/>
            <a:ext cx="5384800" cy="2185988"/>
          </a:xfrm>
          <a:prstGeom prst="rect">
            <a:avLst/>
          </a:prstGeom>
        </p:spPr>
        <p:txBody>
          <a:bodyPr/>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Контейнер за съдържание 3"/>
          <p:cNvSpPr>
            <a:spLocks noGrp="1"/>
          </p:cNvSpPr>
          <p:nvPr>
            <p:ph sz="quarter" idx="2"/>
          </p:nvPr>
        </p:nvSpPr>
        <p:spPr>
          <a:xfrm>
            <a:off x="6197600" y="1600200"/>
            <a:ext cx="5384800" cy="2185988"/>
          </a:xfrm>
          <a:prstGeom prst="rect">
            <a:avLst/>
          </a:prstGeom>
        </p:spPr>
        <p:txBody>
          <a:bodyPr/>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5" name="Контейнер за съдържание 4"/>
          <p:cNvSpPr>
            <a:spLocks noGrp="1"/>
          </p:cNvSpPr>
          <p:nvPr>
            <p:ph sz="quarter" idx="3"/>
          </p:nvPr>
        </p:nvSpPr>
        <p:spPr>
          <a:xfrm>
            <a:off x="609600" y="3938589"/>
            <a:ext cx="5384800" cy="2187575"/>
          </a:xfrm>
          <a:prstGeom prst="rect">
            <a:avLst/>
          </a:prstGeom>
        </p:spPr>
        <p:txBody>
          <a:bodyPr/>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6" name="Контейнер за съдържание 5"/>
          <p:cNvSpPr>
            <a:spLocks noGrp="1"/>
          </p:cNvSpPr>
          <p:nvPr>
            <p:ph sz="quarter" idx="4"/>
          </p:nvPr>
        </p:nvSpPr>
        <p:spPr>
          <a:xfrm>
            <a:off x="6197600" y="3938589"/>
            <a:ext cx="5384800" cy="2187575"/>
          </a:xfrm>
          <a:prstGeom prst="rect">
            <a:avLst/>
          </a:prstGeom>
        </p:spPr>
        <p:txBody>
          <a:bodyPr/>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7" name="Контейнер за дата 6"/>
          <p:cNvSpPr>
            <a:spLocks noGrp="1"/>
          </p:cNvSpPr>
          <p:nvPr>
            <p:ph type="dt" sz="half" idx="10"/>
          </p:nvPr>
        </p:nvSpPr>
        <p:spPr>
          <a:xfrm>
            <a:off x="609600" y="6245225"/>
            <a:ext cx="2844800" cy="476250"/>
          </a:xfrm>
        </p:spPr>
        <p:txBody>
          <a:bodyPr/>
          <a:lstStyle>
            <a:lvl1pPr>
              <a:defRPr/>
            </a:lvl1pPr>
          </a:lstStyle>
          <a:p>
            <a:endParaRPr lang="bg-BG" altLang="bg-BG">
              <a:solidFill>
                <a:prstClr val="black"/>
              </a:solidFill>
            </a:endParaRPr>
          </a:p>
        </p:txBody>
      </p:sp>
      <p:sp>
        <p:nvSpPr>
          <p:cNvPr id="8" name="Контейнер за долния колонтитул 7"/>
          <p:cNvSpPr>
            <a:spLocks noGrp="1"/>
          </p:cNvSpPr>
          <p:nvPr>
            <p:ph type="ftr" sz="quarter" idx="11"/>
          </p:nvPr>
        </p:nvSpPr>
        <p:spPr>
          <a:xfrm>
            <a:off x="4165600" y="6245225"/>
            <a:ext cx="3860800" cy="476250"/>
          </a:xfrm>
        </p:spPr>
        <p:txBody>
          <a:bodyPr/>
          <a:lstStyle>
            <a:lvl1pPr>
              <a:defRPr/>
            </a:lvl1pPr>
          </a:lstStyle>
          <a:p>
            <a:endParaRPr lang="bg-BG" altLang="bg-BG">
              <a:solidFill>
                <a:prstClr val="black"/>
              </a:solidFill>
            </a:endParaRPr>
          </a:p>
        </p:txBody>
      </p:sp>
      <p:sp>
        <p:nvSpPr>
          <p:cNvPr id="9" name="Контейнер за номер на слайда 8"/>
          <p:cNvSpPr>
            <a:spLocks noGrp="1"/>
          </p:cNvSpPr>
          <p:nvPr>
            <p:ph type="sldNum" sz="quarter" idx="12"/>
          </p:nvPr>
        </p:nvSpPr>
        <p:spPr>
          <a:xfrm>
            <a:off x="8737600" y="6245225"/>
            <a:ext cx="2844800" cy="476250"/>
          </a:xfrm>
        </p:spPr>
        <p:txBody>
          <a:bodyPr/>
          <a:lstStyle>
            <a:lvl1pPr>
              <a:defRPr/>
            </a:lvl1pPr>
          </a:lstStyle>
          <a:p>
            <a:fld id="{C20387F4-3B38-4CE4-AD84-FE24278ED2D2}" type="slidenum">
              <a:rPr lang="bg-BG" altLang="bg-BG">
                <a:solidFill>
                  <a:prstClr val="black"/>
                </a:solidFill>
              </a:rPr>
              <a:pPr/>
              <a:t>‹#›</a:t>
            </a:fld>
            <a:endParaRPr lang="bg-BG" altLang="bg-BG">
              <a:solidFill>
                <a:prstClr val="black"/>
              </a:solidFill>
            </a:endParaRPr>
          </a:p>
        </p:txBody>
      </p:sp>
    </p:spTree>
    <p:extLst>
      <p:ext uri="{BB962C8B-B14F-4D97-AF65-F5344CB8AC3E}">
        <p14:creationId xmlns:p14="http://schemas.microsoft.com/office/powerpoint/2010/main" val="829592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xmlns="" id="{D592EF85-B08C-4109-9BD7-A3E944946713}"/>
              </a:ext>
            </a:extLst>
          </p:cNvPr>
          <p:cNvSpPr>
            <a:spLocks noGrp="1"/>
          </p:cNvSpPr>
          <p:nvPr>
            <p:ph type="dt" sz="half" idx="10"/>
          </p:nvPr>
        </p:nvSpPr>
        <p:spPr>
          <a:xfrm>
            <a:off x="0" y="6452636"/>
            <a:ext cx="3581400" cy="365125"/>
          </a:xfrm>
          <a:prstGeom prst="rect">
            <a:avLst/>
          </a:prstGeom>
        </p:spPr>
        <p:txBody>
          <a:bodyPr/>
          <a:lstStyle>
            <a:lvl1pPr>
              <a:defRPr sz="1400" b="1">
                <a:solidFill>
                  <a:schemeClr val="tx1"/>
                </a:solidFill>
              </a:defRPr>
            </a:lvl1pPr>
          </a:lstStyle>
          <a:p>
            <a:fld id="{2EEC062B-8402-47F7-A6CD-F82F5D6AFE17}" type="datetime1">
              <a:rPr lang="bg-BG" smtClean="0">
                <a:solidFill>
                  <a:prstClr val="black"/>
                </a:solidFill>
              </a:rPr>
              <a:pPr/>
              <a:t>13.5.2026 г.</a:t>
            </a:fld>
            <a:endParaRPr lang="en-GB" dirty="0">
              <a:solidFill>
                <a:prstClr val="black"/>
              </a:solidFill>
            </a:endParaRPr>
          </a:p>
        </p:txBody>
      </p:sp>
      <p:sp>
        <p:nvSpPr>
          <p:cNvPr id="8" name="Footer Placeholder 4">
            <a:extLst>
              <a:ext uri="{FF2B5EF4-FFF2-40B4-BE49-F238E27FC236}">
                <a16:creationId xmlns:a16="http://schemas.microsoft.com/office/drawing/2014/main" xmlns="" id="{906C1207-88DB-465D-9133-CD1E5596521F}"/>
              </a:ext>
            </a:extLst>
          </p:cNvPr>
          <p:cNvSpPr>
            <a:spLocks noGrp="1"/>
          </p:cNvSpPr>
          <p:nvPr>
            <p:ph type="ftr" sz="quarter" idx="11"/>
          </p:nvPr>
        </p:nvSpPr>
        <p:spPr>
          <a:xfrm>
            <a:off x="4038600" y="6400086"/>
            <a:ext cx="4114800" cy="365125"/>
          </a:xfrm>
          <a:prstGeom prst="rect">
            <a:avLst/>
          </a:prstGeom>
        </p:spPr>
        <p:txBody>
          <a:bodyPr lIns="0" rIns="0"/>
          <a:lstStyle>
            <a:lvl1pPr algn="ctr">
              <a:defRPr sz="1400" b="1">
                <a:solidFill>
                  <a:schemeClr val="tx1"/>
                </a:solidFill>
              </a:defRPr>
            </a:lvl1pPr>
          </a:lstStyle>
          <a:p>
            <a:r>
              <a:rPr lang="ru-RU" dirty="0">
                <a:solidFill>
                  <a:prstClr val="black"/>
                </a:solidFill>
              </a:rPr>
              <a:t>Национален </a:t>
            </a:r>
            <a:r>
              <a:rPr lang="ru-RU" dirty="0" err="1">
                <a:solidFill>
                  <a:prstClr val="black"/>
                </a:solidFill>
              </a:rPr>
              <a:t>военен</a:t>
            </a:r>
            <a:r>
              <a:rPr lang="ru-RU" dirty="0">
                <a:solidFill>
                  <a:prstClr val="black"/>
                </a:solidFill>
              </a:rPr>
              <a:t> университет „Васил </a:t>
            </a:r>
            <a:r>
              <a:rPr lang="ru-RU" dirty="0" err="1">
                <a:solidFill>
                  <a:prstClr val="black"/>
                </a:solidFill>
              </a:rPr>
              <a:t>Левски</a:t>
            </a:r>
            <a:r>
              <a:rPr lang="ru-RU" dirty="0">
                <a:solidFill>
                  <a:prstClr val="black"/>
                </a:solidFill>
              </a:rPr>
              <a:t>“ </a:t>
            </a:r>
            <a:r>
              <a:rPr lang="ru-RU" dirty="0" err="1">
                <a:solidFill>
                  <a:prstClr val="black"/>
                </a:solidFill>
              </a:rPr>
              <a:t>Некласифицирана</a:t>
            </a:r>
            <a:r>
              <a:rPr lang="ru-RU" dirty="0">
                <a:solidFill>
                  <a:prstClr val="black"/>
                </a:solidFill>
              </a:rPr>
              <a:t> информация</a:t>
            </a:r>
            <a:endParaRPr lang="bg-BG" dirty="0">
              <a:solidFill>
                <a:prstClr val="black"/>
              </a:solidFill>
            </a:endParaRPr>
          </a:p>
        </p:txBody>
      </p:sp>
      <p:sp>
        <p:nvSpPr>
          <p:cNvPr id="9" name="Slide Number Placeholder 5">
            <a:extLst>
              <a:ext uri="{FF2B5EF4-FFF2-40B4-BE49-F238E27FC236}">
                <a16:creationId xmlns:a16="http://schemas.microsoft.com/office/drawing/2014/main" xmlns="" id="{CD8A9181-671C-4915-B292-4367A8CFA802}"/>
              </a:ext>
            </a:extLst>
          </p:cNvPr>
          <p:cNvSpPr>
            <a:spLocks noGrp="1"/>
          </p:cNvSpPr>
          <p:nvPr>
            <p:ph type="sldNum" sz="quarter" idx="12"/>
          </p:nvPr>
        </p:nvSpPr>
        <p:spPr>
          <a:xfrm>
            <a:off x="8610600" y="6452636"/>
            <a:ext cx="3581400" cy="365125"/>
          </a:xfrm>
          <a:prstGeom prst="rect">
            <a:avLst/>
          </a:prstGeom>
        </p:spPr>
        <p:txBody>
          <a:bodyPr/>
          <a:lstStyle>
            <a:lvl1pPr algn="r">
              <a:defRPr sz="1400" b="1">
                <a:solidFill>
                  <a:schemeClr val="tx1"/>
                </a:solidFill>
              </a:defRPr>
            </a:lvl1pPr>
          </a:lstStyle>
          <a:p>
            <a:fld id="{309220AF-99D2-4088-BF11-A2536404386D}" type="slidenum">
              <a:rPr lang="en-GB" smtClean="0">
                <a:solidFill>
                  <a:prstClr val="black"/>
                </a:solidFill>
              </a:rPr>
              <a:pPr/>
              <a:t>‹#›</a:t>
            </a:fld>
            <a:endParaRPr lang="en-GB" dirty="0">
              <a:solidFill>
                <a:prstClr val="black"/>
              </a:solidFill>
            </a:endParaRPr>
          </a:p>
        </p:txBody>
      </p:sp>
    </p:spTree>
    <p:extLst>
      <p:ext uri="{BB962C8B-B14F-4D97-AF65-F5344CB8AC3E}">
        <p14:creationId xmlns:p14="http://schemas.microsoft.com/office/powerpoint/2010/main" val="698559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Date Placeholder 3">
            <a:extLst>
              <a:ext uri="{FF2B5EF4-FFF2-40B4-BE49-F238E27FC236}">
                <a16:creationId xmlns:a16="http://schemas.microsoft.com/office/drawing/2014/main" xmlns="" id="{1314A215-DE77-4AC0-8FCB-1D1CD4FFA8F3}"/>
              </a:ext>
            </a:extLst>
          </p:cNvPr>
          <p:cNvSpPr>
            <a:spLocks noGrp="1"/>
          </p:cNvSpPr>
          <p:nvPr>
            <p:ph type="dt" sz="half" idx="10"/>
          </p:nvPr>
        </p:nvSpPr>
        <p:spPr>
          <a:xfrm>
            <a:off x="0" y="6452636"/>
            <a:ext cx="3581400" cy="365125"/>
          </a:xfrm>
          <a:prstGeom prst="rect">
            <a:avLst/>
          </a:prstGeom>
        </p:spPr>
        <p:txBody>
          <a:bodyPr/>
          <a:lstStyle>
            <a:lvl1pPr>
              <a:defRPr sz="1400" b="1">
                <a:solidFill>
                  <a:schemeClr val="tx1"/>
                </a:solidFill>
              </a:defRPr>
            </a:lvl1pPr>
          </a:lstStyle>
          <a:p>
            <a:fld id="{4C3C6D43-6E0F-49BE-B03B-940F17E21D92}" type="datetime1">
              <a:rPr lang="bg-BG" smtClean="0">
                <a:solidFill>
                  <a:prstClr val="black"/>
                </a:solidFill>
              </a:rPr>
              <a:pPr/>
              <a:t>13.5.2026 г.</a:t>
            </a:fld>
            <a:endParaRPr lang="en-GB" dirty="0">
              <a:solidFill>
                <a:prstClr val="black"/>
              </a:solidFill>
            </a:endParaRPr>
          </a:p>
        </p:txBody>
      </p:sp>
      <p:sp>
        <p:nvSpPr>
          <p:cNvPr id="13" name="Footer Placeholder 4">
            <a:extLst>
              <a:ext uri="{FF2B5EF4-FFF2-40B4-BE49-F238E27FC236}">
                <a16:creationId xmlns:a16="http://schemas.microsoft.com/office/drawing/2014/main" xmlns="" id="{DD274B0C-C0C1-479C-BFCF-8B88549964C7}"/>
              </a:ext>
            </a:extLst>
          </p:cNvPr>
          <p:cNvSpPr>
            <a:spLocks noGrp="1"/>
          </p:cNvSpPr>
          <p:nvPr>
            <p:ph type="ftr" sz="quarter" idx="11"/>
          </p:nvPr>
        </p:nvSpPr>
        <p:spPr>
          <a:xfrm>
            <a:off x="4038600" y="6400086"/>
            <a:ext cx="4114800" cy="365125"/>
          </a:xfrm>
          <a:prstGeom prst="rect">
            <a:avLst/>
          </a:prstGeom>
        </p:spPr>
        <p:txBody>
          <a:bodyPr lIns="0" rIns="0"/>
          <a:lstStyle>
            <a:lvl1pPr algn="ctr">
              <a:defRPr sz="1400" b="1">
                <a:solidFill>
                  <a:schemeClr val="tx1"/>
                </a:solidFill>
              </a:defRPr>
            </a:lvl1pPr>
          </a:lstStyle>
          <a:p>
            <a:r>
              <a:rPr lang="ru-RU">
                <a:solidFill>
                  <a:prstClr val="black"/>
                </a:solidFill>
              </a:rPr>
              <a:t>Национален военен университет „Васил Левски“ Некласифицирана информация</a:t>
            </a:r>
            <a:endParaRPr lang="bg-BG" dirty="0">
              <a:solidFill>
                <a:prstClr val="black"/>
              </a:solidFill>
            </a:endParaRPr>
          </a:p>
        </p:txBody>
      </p:sp>
      <p:sp>
        <p:nvSpPr>
          <p:cNvPr id="17" name="Slide Number Placeholder 5">
            <a:extLst>
              <a:ext uri="{FF2B5EF4-FFF2-40B4-BE49-F238E27FC236}">
                <a16:creationId xmlns:a16="http://schemas.microsoft.com/office/drawing/2014/main" xmlns="" id="{37882860-BAC2-4DAF-A259-3A07E43D4762}"/>
              </a:ext>
            </a:extLst>
          </p:cNvPr>
          <p:cNvSpPr>
            <a:spLocks noGrp="1"/>
          </p:cNvSpPr>
          <p:nvPr>
            <p:ph type="sldNum" sz="quarter" idx="12"/>
          </p:nvPr>
        </p:nvSpPr>
        <p:spPr>
          <a:xfrm>
            <a:off x="8610600" y="6452636"/>
            <a:ext cx="3581400" cy="365125"/>
          </a:xfrm>
          <a:prstGeom prst="rect">
            <a:avLst/>
          </a:prstGeom>
        </p:spPr>
        <p:txBody>
          <a:bodyPr/>
          <a:lstStyle>
            <a:lvl1pPr algn="r">
              <a:defRPr sz="1400" b="1">
                <a:solidFill>
                  <a:schemeClr val="tx1"/>
                </a:solidFill>
              </a:defRPr>
            </a:lvl1pPr>
          </a:lstStyle>
          <a:p>
            <a:fld id="{309220AF-99D2-4088-BF11-A2536404386D}" type="slidenum">
              <a:rPr lang="en-GB" smtClean="0">
                <a:solidFill>
                  <a:prstClr val="black"/>
                </a:solidFill>
              </a:rPr>
              <a:pPr/>
              <a:t>‹#›</a:t>
            </a:fld>
            <a:endParaRPr lang="en-GB" dirty="0">
              <a:solidFill>
                <a:prstClr val="black"/>
              </a:solidFill>
            </a:endParaRPr>
          </a:p>
        </p:txBody>
      </p:sp>
    </p:spTree>
    <p:extLst>
      <p:ext uri="{BB962C8B-B14F-4D97-AF65-F5344CB8AC3E}">
        <p14:creationId xmlns:p14="http://schemas.microsoft.com/office/powerpoint/2010/main" val="3123169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jpe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Date Placeholder 3">
            <a:extLst>
              <a:ext uri="{FF2B5EF4-FFF2-40B4-BE49-F238E27FC236}">
                <a16:creationId xmlns:a16="http://schemas.microsoft.com/office/drawing/2014/main" xmlns="" id="{09B58756-84CA-4FCC-A301-B77EE68A1EB0}"/>
              </a:ext>
            </a:extLst>
          </p:cNvPr>
          <p:cNvSpPr>
            <a:spLocks noGrp="1"/>
          </p:cNvSpPr>
          <p:nvPr>
            <p:ph type="dt" sz="half" idx="10"/>
          </p:nvPr>
        </p:nvSpPr>
        <p:spPr>
          <a:xfrm>
            <a:off x="0" y="6452636"/>
            <a:ext cx="3581400" cy="365125"/>
          </a:xfrm>
          <a:prstGeom prst="rect">
            <a:avLst/>
          </a:prstGeom>
        </p:spPr>
        <p:txBody>
          <a:bodyPr/>
          <a:lstStyle>
            <a:lvl1pPr>
              <a:defRPr sz="1400" b="1">
                <a:solidFill>
                  <a:schemeClr val="tx1"/>
                </a:solidFill>
              </a:defRPr>
            </a:lvl1pPr>
          </a:lstStyle>
          <a:p>
            <a:fld id="{A64C468B-8CF3-4285-8E12-75B555337786}" type="datetime1">
              <a:rPr lang="bg-BG" smtClean="0"/>
              <a:pPr/>
              <a:t>13.5.2026 г.</a:t>
            </a:fld>
            <a:endParaRPr lang="en-GB" dirty="0"/>
          </a:p>
        </p:txBody>
      </p:sp>
      <p:sp>
        <p:nvSpPr>
          <p:cNvPr id="18" name="Footer Placeholder 4">
            <a:extLst>
              <a:ext uri="{FF2B5EF4-FFF2-40B4-BE49-F238E27FC236}">
                <a16:creationId xmlns:a16="http://schemas.microsoft.com/office/drawing/2014/main" xmlns="" id="{03687148-6518-4E31-B535-904305F4C6E0}"/>
              </a:ext>
            </a:extLst>
          </p:cNvPr>
          <p:cNvSpPr>
            <a:spLocks noGrp="1"/>
          </p:cNvSpPr>
          <p:nvPr>
            <p:ph type="ftr" sz="quarter" idx="11"/>
          </p:nvPr>
        </p:nvSpPr>
        <p:spPr>
          <a:xfrm>
            <a:off x="4038600" y="6400086"/>
            <a:ext cx="4114800" cy="365125"/>
          </a:xfrm>
          <a:prstGeom prst="rect">
            <a:avLst/>
          </a:prstGeom>
        </p:spPr>
        <p:txBody>
          <a:bodyPr lIns="0" rIns="0"/>
          <a:lstStyle>
            <a:lvl1pPr algn="ctr">
              <a:defRPr sz="1400" b="1">
                <a:solidFill>
                  <a:schemeClr val="tx1"/>
                </a:solidFill>
              </a:defRPr>
            </a:lvl1pPr>
          </a:lstStyle>
          <a:p>
            <a:r>
              <a:rPr lang="bg-BG" dirty="0"/>
              <a:t>Национален военен университет „Васил Левски“</a:t>
            </a:r>
            <a:endParaRPr lang="x-none" dirty="0"/>
          </a:p>
          <a:p>
            <a:r>
              <a:rPr lang="bg-BG" dirty="0"/>
              <a:t>Некласифицирана информация</a:t>
            </a:r>
          </a:p>
        </p:txBody>
      </p:sp>
      <p:sp>
        <p:nvSpPr>
          <p:cNvPr id="19" name="Slide Number Placeholder 5">
            <a:extLst>
              <a:ext uri="{FF2B5EF4-FFF2-40B4-BE49-F238E27FC236}">
                <a16:creationId xmlns:a16="http://schemas.microsoft.com/office/drawing/2014/main" xmlns="" id="{5D972420-1AE6-4A0C-A233-C8AEE79893C1}"/>
              </a:ext>
            </a:extLst>
          </p:cNvPr>
          <p:cNvSpPr>
            <a:spLocks noGrp="1"/>
          </p:cNvSpPr>
          <p:nvPr>
            <p:ph type="sldNum" sz="quarter" idx="12"/>
          </p:nvPr>
        </p:nvSpPr>
        <p:spPr>
          <a:xfrm>
            <a:off x="8610600" y="6452636"/>
            <a:ext cx="3581400" cy="365125"/>
          </a:xfrm>
          <a:prstGeom prst="rect">
            <a:avLst/>
          </a:prstGeom>
        </p:spPr>
        <p:txBody>
          <a:bodyPr/>
          <a:lstStyle>
            <a:lvl1pPr algn="r">
              <a:defRPr sz="1400" b="1">
                <a:solidFill>
                  <a:schemeClr val="tx1"/>
                </a:solidFill>
              </a:defRPr>
            </a:lvl1pPr>
          </a:lstStyle>
          <a:p>
            <a:fld id="{309220AF-99D2-4088-BF11-A2536404386D}" type="slidenum">
              <a:rPr lang="en-GB" smtClean="0"/>
              <a:pPr/>
              <a:t>‹#›</a:t>
            </a:fld>
            <a:endParaRPr lang="en-GB" dirty="0"/>
          </a:p>
        </p:txBody>
      </p:sp>
      <p:pic>
        <p:nvPicPr>
          <p:cNvPr id="20" name="Picture 1">
            <a:extLst>
              <a:ext uri="{FF2B5EF4-FFF2-40B4-BE49-F238E27FC236}">
                <a16:creationId xmlns:a16="http://schemas.microsoft.com/office/drawing/2014/main" xmlns="" id="{24F0A116-FCC9-4DB6-8469-68771FA8D1EE}"/>
              </a:ext>
            </a:extLst>
          </p:cNvPr>
          <p:cNvPicPr>
            <a:picLocks noChangeAspect="1"/>
          </p:cNvPicPr>
          <p:nvPr userDrawn="1"/>
        </p:nvPicPr>
        <p:blipFill>
          <a:blip r:embed="rId5" cstate="print"/>
          <a:srcRect/>
          <a:stretch>
            <a:fillRect/>
          </a:stretch>
        </p:blipFill>
        <p:spPr bwMode="auto">
          <a:xfrm>
            <a:off x="11634150" y="63500"/>
            <a:ext cx="482824" cy="612000"/>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 name="Straight Connector 20">
            <a:extLst>
              <a:ext uri="{FF2B5EF4-FFF2-40B4-BE49-F238E27FC236}">
                <a16:creationId xmlns:a16="http://schemas.microsoft.com/office/drawing/2014/main" xmlns="" id="{85E88B19-6333-496D-AF84-0485E6A29A40}"/>
              </a:ext>
            </a:extLst>
          </p:cNvPr>
          <p:cNvCxnSpPr/>
          <p:nvPr userDrawn="1"/>
        </p:nvCxnSpPr>
        <p:spPr>
          <a:xfrm>
            <a:off x="88488" y="806243"/>
            <a:ext cx="12024000" cy="0"/>
          </a:xfrm>
          <a:prstGeom prst="line">
            <a:avLst/>
          </a:prstGeom>
          <a:ln w="63500" cmpd="tri">
            <a:solidFill>
              <a:srgbClr val="FF0000"/>
            </a:solidFill>
            <a:headEnd type="diamond"/>
            <a:tailEnd type="diamon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EE552451-8381-40F4-A4B8-1A15D4032D71}"/>
              </a:ext>
            </a:extLst>
          </p:cNvPr>
          <p:cNvCxnSpPr/>
          <p:nvPr userDrawn="1"/>
        </p:nvCxnSpPr>
        <p:spPr>
          <a:xfrm>
            <a:off x="84000" y="6334452"/>
            <a:ext cx="12024000" cy="0"/>
          </a:xfrm>
          <a:prstGeom prst="line">
            <a:avLst/>
          </a:prstGeom>
          <a:ln w="63500" cmpd="tri">
            <a:solidFill>
              <a:srgbClr val="FF0000"/>
            </a:solidFill>
            <a:headEnd type="diamond"/>
            <a:tailEnd type="diamon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3599CFC9-D9C8-4254-8864-B427D7D1C0E6}"/>
              </a:ext>
            </a:extLst>
          </p:cNvPr>
          <p:cNvCxnSpPr>
            <a:cxnSpLocks/>
          </p:cNvCxnSpPr>
          <p:nvPr userDrawn="1"/>
        </p:nvCxnSpPr>
        <p:spPr>
          <a:xfrm>
            <a:off x="4038600" y="6645709"/>
            <a:ext cx="41148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24" name="Picture 2">
            <a:extLst>
              <a:ext uri="{FF2B5EF4-FFF2-40B4-BE49-F238E27FC236}">
                <a16:creationId xmlns:a16="http://schemas.microsoft.com/office/drawing/2014/main" xmlns="" id="{BBF4E25D-0FDB-4F56-A762-E24AF973DAD7}"/>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0158687" y="476466"/>
            <a:ext cx="1182374" cy="252000"/>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xmlns="" id="{0924B04A-413B-40A5-9430-462B87E1437A}"/>
              </a:ext>
            </a:extLst>
          </p:cNvPr>
          <p:cNvSpPr txBox="1"/>
          <p:nvPr userDrawn="1"/>
        </p:nvSpPr>
        <p:spPr>
          <a:xfrm>
            <a:off x="4447148" y="340856"/>
            <a:ext cx="5885795" cy="523220"/>
          </a:xfrm>
          <a:prstGeom prst="rect">
            <a:avLst/>
          </a:prstGeom>
          <a:noFill/>
        </p:spPr>
        <p:txBody>
          <a:bodyPr wrap="square" rtlCol="0">
            <a:spAutoFit/>
          </a:bodyPr>
          <a:lstStyle/>
          <a:p>
            <a:r>
              <a:rPr lang="bg-BG" sz="2800" b="0" i="1" dirty="0">
                <a:latin typeface="Monotype Corsiva" panose="03010101010201010101" pitchFamily="66" charset="0"/>
                <a:cs typeface="Arabic Typesetting" panose="020B0604020202020204" pitchFamily="66" charset="-78"/>
              </a:rPr>
              <a:t>Времето е в нас и ние сме във времето</a:t>
            </a:r>
            <a:r>
              <a:rPr lang="x-none" sz="2800" b="0" i="1" dirty="0">
                <a:latin typeface="Monotype Corsiva" panose="03010101010201010101" pitchFamily="66" charset="0"/>
                <a:cs typeface="Arabic Typesetting" panose="020B0604020202020204" pitchFamily="66" charset="-78"/>
              </a:rPr>
              <a:t>...</a:t>
            </a:r>
            <a:endParaRPr lang="en-GB" sz="2800" b="0" i="1" dirty="0">
              <a:latin typeface="Monotype Corsiva" panose="03010101010201010101" pitchFamily="66" charset="0"/>
              <a:cs typeface="Arabic Typesetting" panose="020B0604020202020204" pitchFamily="66" charset="-78"/>
            </a:endParaRPr>
          </a:p>
        </p:txBody>
      </p:sp>
      <p:pic>
        <p:nvPicPr>
          <p:cNvPr id="26" name="Picture 25" descr="A picture containing drawing, box, room&#10;&#10;Description automatically generated">
            <a:extLst>
              <a:ext uri="{FF2B5EF4-FFF2-40B4-BE49-F238E27FC236}">
                <a16:creationId xmlns:a16="http://schemas.microsoft.com/office/drawing/2014/main" xmlns="" id="{B73C1D33-7C05-4B74-A179-892D501FA62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6003" y="63500"/>
            <a:ext cx="725586" cy="612000"/>
          </a:xfrm>
          <a:prstGeom prst="rect">
            <a:avLst/>
          </a:prstGeom>
          <a:effectLst/>
        </p:spPr>
      </p:pic>
    </p:spTree>
    <p:extLst>
      <p:ext uri="{BB962C8B-B14F-4D97-AF65-F5344CB8AC3E}">
        <p14:creationId xmlns:p14="http://schemas.microsoft.com/office/powerpoint/2010/main" val="40297716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Date Placeholder 3">
            <a:extLst>
              <a:ext uri="{FF2B5EF4-FFF2-40B4-BE49-F238E27FC236}">
                <a16:creationId xmlns:a16="http://schemas.microsoft.com/office/drawing/2014/main" xmlns="" id="{09B58756-84CA-4FCC-A301-B77EE68A1EB0}"/>
              </a:ext>
            </a:extLst>
          </p:cNvPr>
          <p:cNvSpPr>
            <a:spLocks noGrp="1"/>
          </p:cNvSpPr>
          <p:nvPr>
            <p:ph type="dt" sz="half" idx="10"/>
          </p:nvPr>
        </p:nvSpPr>
        <p:spPr>
          <a:xfrm>
            <a:off x="0" y="6452636"/>
            <a:ext cx="3581400" cy="365125"/>
          </a:xfrm>
          <a:prstGeom prst="rect">
            <a:avLst/>
          </a:prstGeom>
        </p:spPr>
        <p:txBody>
          <a:bodyPr/>
          <a:lstStyle>
            <a:lvl1pPr>
              <a:defRPr sz="1400" b="1">
                <a:solidFill>
                  <a:schemeClr val="tx1"/>
                </a:solidFill>
              </a:defRPr>
            </a:lvl1pPr>
          </a:lstStyle>
          <a:p>
            <a:fld id="{A64C468B-8CF3-4285-8E12-75B555337786}" type="datetime1">
              <a:rPr lang="bg-BG" smtClean="0">
                <a:solidFill>
                  <a:prstClr val="black"/>
                </a:solidFill>
              </a:rPr>
              <a:pPr/>
              <a:t>13.5.2026 г.</a:t>
            </a:fld>
            <a:endParaRPr lang="en-GB" dirty="0">
              <a:solidFill>
                <a:prstClr val="black"/>
              </a:solidFill>
            </a:endParaRPr>
          </a:p>
        </p:txBody>
      </p:sp>
      <p:sp>
        <p:nvSpPr>
          <p:cNvPr id="18" name="Footer Placeholder 4">
            <a:extLst>
              <a:ext uri="{FF2B5EF4-FFF2-40B4-BE49-F238E27FC236}">
                <a16:creationId xmlns:a16="http://schemas.microsoft.com/office/drawing/2014/main" xmlns="" id="{03687148-6518-4E31-B535-904305F4C6E0}"/>
              </a:ext>
            </a:extLst>
          </p:cNvPr>
          <p:cNvSpPr>
            <a:spLocks noGrp="1"/>
          </p:cNvSpPr>
          <p:nvPr>
            <p:ph type="ftr" sz="quarter" idx="11"/>
          </p:nvPr>
        </p:nvSpPr>
        <p:spPr>
          <a:xfrm>
            <a:off x="4038600" y="6400086"/>
            <a:ext cx="4114800" cy="365125"/>
          </a:xfrm>
          <a:prstGeom prst="rect">
            <a:avLst/>
          </a:prstGeom>
        </p:spPr>
        <p:txBody>
          <a:bodyPr lIns="0" rIns="0"/>
          <a:lstStyle>
            <a:lvl1pPr algn="ctr">
              <a:defRPr sz="1400" b="1">
                <a:solidFill>
                  <a:schemeClr val="tx1"/>
                </a:solidFill>
              </a:defRPr>
            </a:lvl1pPr>
          </a:lstStyle>
          <a:p>
            <a:r>
              <a:rPr lang="bg-BG" dirty="0">
                <a:solidFill>
                  <a:prstClr val="black"/>
                </a:solidFill>
              </a:rPr>
              <a:t>Национален военен университет „Васил Левски“</a:t>
            </a:r>
            <a:endParaRPr lang="x-none" dirty="0">
              <a:solidFill>
                <a:prstClr val="black"/>
              </a:solidFill>
            </a:endParaRPr>
          </a:p>
          <a:p>
            <a:r>
              <a:rPr lang="bg-BG" dirty="0">
                <a:solidFill>
                  <a:prstClr val="black"/>
                </a:solidFill>
              </a:rPr>
              <a:t>Некласифицирана информация</a:t>
            </a:r>
          </a:p>
        </p:txBody>
      </p:sp>
      <p:sp>
        <p:nvSpPr>
          <p:cNvPr id="19" name="Slide Number Placeholder 5">
            <a:extLst>
              <a:ext uri="{FF2B5EF4-FFF2-40B4-BE49-F238E27FC236}">
                <a16:creationId xmlns:a16="http://schemas.microsoft.com/office/drawing/2014/main" xmlns="" id="{5D972420-1AE6-4A0C-A233-C8AEE79893C1}"/>
              </a:ext>
            </a:extLst>
          </p:cNvPr>
          <p:cNvSpPr>
            <a:spLocks noGrp="1"/>
          </p:cNvSpPr>
          <p:nvPr>
            <p:ph type="sldNum" sz="quarter" idx="12"/>
          </p:nvPr>
        </p:nvSpPr>
        <p:spPr>
          <a:xfrm>
            <a:off x="8610600" y="6452636"/>
            <a:ext cx="3581400" cy="365125"/>
          </a:xfrm>
          <a:prstGeom prst="rect">
            <a:avLst/>
          </a:prstGeom>
        </p:spPr>
        <p:txBody>
          <a:bodyPr/>
          <a:lstStyle>
            <a:lvl1pPr algn="r">
              <a:defRPr sz="1400" b="1">
                <a:solidFill>
                  <a:schemeClr val="tx1"/>
                </a:solidFill>
              </a:defRPr>
            </a:lvl1pPr>
          </a:lstStyle>
          <a:p>
            <a:fld id="{309220AF-99D2-4088-BF11-A2536404386D}" type="slidenum">
              <a:rPr lang="en-GB" smtClean="0">
                <a:solidFill>
                  <a:prstClr val="black"/>
                </a:solidFill>
              </a:rPr>
              <a:pPr/>
              <a:t>‹#›</a:t>
            </a:fld>
            <a:endParaRPr lang="en-GB" dirty="0">
              <a:solidFill>
                <a:prstClr val="black"/>
              </a:solidFill>
            </a:endParaRPr>
          </a:p>
        </p:txBody>
      </p:sp>
      <p:pic>
        <p:nvPicPr>
          <p:cNvPr id="20" name="Picture 1">
            <a:extLst>
              <a:ext uri="{FF2B5EF4-FFF2-40B4-BE49-F238E27FC236}">
                <a16:creationId xmlns:a16="http://schemas.microsoft.com/office/drawing/2014/main" xmlns="" id="{24F0A116-FCC9-4DB6-8469-68771FA8D1EE}"/>
              </a:ext>
            </a:extLst>
          </p:cNvPr>
          <p:cNvPicPr>
            <a:picLocks noChangeAspect="1"/>
          </p:cNvPicPr>
          <p:nvPr userDrawn="1"/>
        </p:nvPicPr>
        <p:blipFill>
          <a:blip r:embed="rId5" cstate="print"/>
          <a:srcRect/>
          <a:stretch>
            <a:fillRect/>
          </a:stretch>
        </p:blipFill>
        <p:spPr bwMode="auto">
          <a:xfrm>
            <a:off x="11634150" y="63500"/>
            <a:ext cx="482824" cy="612000"/>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 name="Straight Connector 20">
            <a:extLst>
              <a:ext uri="{FF2B5EF4-FFF2-40B4-BE49-F238E27FC236}">
                <a16:creationId xmlns:a16="http://schemas.microsoft.com/office/drawing/2014/main" xmlns="" id="{85E88B19-6333-496D-AF84-0485E6A29A40}"/>
              </a:ext>
            </a:extLst>
          </p:cNvPr>
          <p:cNvCxnSpPr/>
          <p:nvPr userDrawn="1"/>
        </p:nvCxnSpPr>
        <p:spPr>
          <a:xfrm>
            <a:off x="88488" y="806243"/>
            <a:ext cx="12024000" cy="0"/>
          </a:xfrm>
          <a:prstGeom prst="line">
            <a:avLst/>
          </a:prstGeom>
          <a:ln w="63500" cmpd="tri">
            <a:solidFill>
              <a:srgbClr val="FF0000"/>
            </a:solidFill>
            <a:headEnd type="diamond"/>
            <a:tailEnd type="diamon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EE552451-8381-40F4-A4B8-1A15D4032D71}"/>
              </a:ext>
            </a:extLst>
          </p:cNvPr>
          <p:cNvCxnSpPr/>
          <p:nvPr userDrawn="1"/>
        </p:nvCxnSpPr>
        <p:spPr>
          <a:xfrm>
            <a:off x="84000" y="6334452"/>
            <a:ext cx="12024000" cy="0"/>
          </a:xfrm>
          <a:prstGeom prst="line">
            <a:avLst/>
          </a:prstGeom>
          <a:ln w="63500" cmpd="tri">
            <a:solidFill>
              <a:srgbClr val="FF0000"/>
            </a:solidFill>
            <a:headEnd type="diamond"/>
            <a:tailEnd type="diamon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3599CFC9-D9C8-4254-8864-B427D7D1C0E6}"/>
              </a:ext>
            </a:extLst>
          </p:cNvPr>
          <p:cNvCxnSpPr>
            <a:cxnSpLocks/>
          </p:cNvCxnSpPr>
          <p:nvPr userDrawn="1"/>
        </p:nvCxnSpPr>
        <p:spPr>
          <a:xfrm>
            <a:off x="4038600" y="6645709"/>
            <a:ext cx="41148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24" name="Picture 2">
            <a:extLst>
              <a:ext uri="{FF2B5EF4-FFF2-40B4-BE49-F238E27FC236}">
                <a16:creationId xmlns:a16="http://schemas.microsoft.com/office/drawing/2014/main" xmlns="" id="{BBF4E25D-0FDB-4F56-A762-E24AF973DAD7}"/>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0158687" y="476466"/>
            <a:ext cx="1182374" cy="252000"/>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xmlns="" id="{0924B04A-413B-40A5-9430-462B87E1437A}"/>
              </a:ext>
            </a:extLst>
          </p:cNvPr>
          <p:cNvSpPr txBox="1"/>
          <p:nvPr userDrawn="1"/>
        </p:nvSpPr>
        <p:spPr>
          <a:xfrm>
            <a:off x="4447148" y="340856"/>
            <a:ext cx="5885795" cy="523220"/>
          </a:xfrm>
          <a:prstGeom prst="rect">
            <a:avLst/>
          </a:prstGeom>
          <a:noFill/>
        </p:spPr>
        <p:txBody>
          <a:bodyPr wrap="square" rtlCol="0">
            <a:spAutoFit/>
          </a:bodyPr>
          <a:lstStyle/>
          <a:p>
            <a:r>
              <a:rPr lang="bg-BG" sz="2800" i="1" dirty="0">
                <a:solidFill>
                  <a:prstClr val="black"/>
                </a:solidFill>
                <a:latin typeface="Monotype Corsiva" panose="03010101010201010101" pitchFamily="66" charset="0"/>
                <a:cs typeface="Arabic Typesetting" panose="020B0604020202020204" pitchFamily="66" charset="-78"/>
              </a:rPr>
              <a:t>Времето е в нас и ние сме във времето</a:t>
            </a:r>
            <a:r>
              <a:rPr lang="x-none" sz="2800" i="1" dirty="0">
                <a:solidFill>
                  <a:prstClr val="black"/>
                </a:solidFill>
                <a:latin typeface="Monotype Corsiva" panose="03010101010201010101" pitchFamily="66" charset="0"/>
                <a:cs typeface="Arabic Typesetting" panose="020B0604020202020204" pitchFamily="66" charset="-78"/>
              </a:rPr>
              <a:t>...</a:t>
            </a:r>
            <a:endParaRPr lang="en-GB" sz="2800" i="1" dirty="0">
              <a:solidFill>
                <a:prstClr val="black"/>
              </a:solidFill>
              <a:latin typeface="Monotype Corsiva" panose="03010101010201010101" pitchFamily="66" charset="0"/>
              <a:cs typeface="Arabic Typesetting" panose="020B0604020202020204" pitchFamily="66" charset="-78"/>
            </a:endParaRPr>
          </a:p>
        </p:txBody>
      </p:sp>
      <p:pic>
        <p:nvPicPr>
          <p:cNvPr id="26" name="Picture 25" descr="A picture containing drawing, box, room&#10;&#10;Description automatically generated">
            <a:extLst>
              <a:ext uri="{FF2B5EF4-FFF2-40B4-BE49-F238E27FC236}">
                <a16:creationId xmlns:a16="http://schemas.microsoft.com/office/drawing/2014/main" xmlns="" id="{B73C1D33-7C05-4B74-A179-892D501FA62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6003" y="63500"/>
            <a:ext cx="725586" cy="612000"/>
          </a:xfrm>
          <a:prstGeom prst="rect">
            <a:avLst/>
          </a:prstGeom>
          <a:effectLst/>
        </p:spPr>
      </p:pic>
    </p:spTree>
    <p:extLst>
      <p:ext uri="{BB962C8B-B14F-4D97-AF65-F5344CB8AC3E}">
        <p14:creationId xmlns:p14="http://schemas.microsoft.com/office/powerpoint/2010/main" val="359568559"/>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Date Placeholder 3">
            <a:extLst>
              <a:ext uri="{FF2B5EF4-FFF2-40B4-BE49-F238E27FC236}">
                <a16:creationId xmlns:a16="http://schemas.microsoft.com/office/drawing/2014/main" xmlns="" id="{09B58756-84CA-4FCC-A301-B77EE68A1EB0}"/>
              </a:ext>
            </a:extLst>
          </p:cNvPr>
          <p:cNvSpPr>
            <a:spLocks noGrp="1"/>
          </p:cNvSpPr>
          <p:nvPr>
            <p:ph type="dt" sz="half" idx="10"/>
          </p:nvPr>
        </p:nvSpPr>
        <p:spPr>
          <a:xfrm>
            <a:off x="0" y="6452636"/>
            <a:ext cx="3581400" cy="365125"/>
          </a:xfrm>
          <a:prstGeom prst="rect">
            <a:avLst/>
          </a:prstGeom>
        </p:spPr>
        <p:txBody>
          <a:bodyPr/>
          <a:lstStyle>
            <a:lvl1pPr>
              <a:defRPr sz="1400" b="1">
                <a:solidFill>
                  <a:schemeClr val="tx1"/>
                </a:solidFill>
              </a:defRPr>
            </a:lvl1pPr>
          </a:lstStyle>
          <a:p>
            <a:fld id="{A64C468B-8CF3-4285-8E12-75B555337786}" type="datetime1">
              <a:rPr lang="bg-BG" smtClean="0">
                <a:solidFill>
                  <a:prstClr val="black"/>
                </a:solidFill>
              </a:rPr>
              <a:pPr/>
              <a:t>13.5.2026 г.</a:t>
            </a:fld>
            <a:endParaRPr lang="en-GB" dirty="0">
              <a:solidFill>
                <a:prstClr val="black"/>
              </a:solidFill>
            </a:endParaRPr>
          </a:p>
        </p:txBody>
      </p:sp>
      <p:sp>
        <p:nvSpPr>
          <p:cNvPr id="18" name="Footer Placeholder 4">
            <a:extLst>
              <a:ext uri="{FF2B5EF4-FFF2-40B4-BE49-F238E27FC236}">
                <a16:creationId xmlns:a16="http://schemas.microsoft.com/office/drawing/2014/main" xmlns="" id="{03687148-6518-4E31-B535-904305F4C6E0}"/>
              </a:ext>
            </a:extLst>
          </p:cNvPr>
          <p:cNvSpPr>
            <a:spLocks noGrp="1"/>
          </p:cNvSpPr>
          <p:nvPr>
            <p:ph type="ftr" sz="quarter" idx="11"/>
          </p:nvPr>
        </p:nvSpPr>
        <p:spPr>
          <a:xfrm>
            <a:off x="4038600" y="6400086"/>
            <a:ext cx="4114800" cy="365125"/>
          </a:xfrm>
          <a:prstGeom prst="rect">
            <a:avLst/>
          </a:prstGeom>
        </p:spPr>
        <p:txBody>
          <a:bodyPr lIns="0" rIns="0"/>
          <a:lstStyle>
            <a:lvl1pPr algn="ctr">
              <a:defRPr sz="1400" b="1">
                <a:solidFill>
                  <a:schemeClr val="tx1"/>
                </a:solidFill>
              </a:defRPr>
            </a:lvl1pPr>
          </a:lstStyle>
          <a:p>
            <a:r>
              <a:rPr lang="bg-BG" dirty="0">
                <a:solidFill>
                  <a:prstClr val="black"/>
                </a:solidFill>
              </a:rPr>
              <a:t>Национален военен университет „Васил Левски“</a:t>
            </a:r>
            <a:endParaRPr lang="x-none" dirty="0">
              <a:solidFill>
                <a:prstClr val="black"/>
              </a:solidFill>
            </a:endParaRPr>
          </a:p>
          <a:p>
            <a:r>
              <a:rPr lang="bg-BG" dirty="0">
                <a:solidFill>
                  <a:prstClr val="black"/>
                </a:solidFill>
              </a:rPr>
              <a:t>Некласифицирана информация</a:t>
            </a:r>
          </a:p>
        </p:txBody>
      </p:sp>
      <p:sp>
        <p:nvSpPr>
          <p:cNvPr id="19" name="Slide Number Placeholder 5">
            <a:extLst>
              <a:ext uri="{FF2B5EF4-FFF2-40B4-BE49-F238E27FC236}">
                <a16:creationId xmlns:a16="http://schemas.microsoft.com/office/drawing/2014/main" xmlns="" id="{5D972420-1AE6-4A0C-A233-C8AEE79893C1}"/>
              </a:ext>
            </a:extLst>
          </p:cNvPr>
          <p:cNvSpPr>
            <a:spLocks noGrp="1"/>
          </p:cNvSpPr>
          <p:nvPr>
            <p:ph type="sldNum" sz="quarter" idx="12"/>
          </p:nvPr>
        </p:nvSpPr>
        <p:spPr>
          <a:xfrm>
            <a:off x="8610600" y="6452636"/>
            <a:ext cx="3581400" cy="365125"/>
          </a:xfrm>
          <a:prstGeom prst="rect">
            <a:avLst/>
          </a:prstGeom>
        </p:spPr>
        <p:txBody>
          <a:bodyPr/>
          <a:lstStyle>
            <a:lvl1pPr algn="r">
              <a:defRPr sz="1400" b="1">
                <a:solidFill>
                  <a:schemeClr val="tx1"/>
                </a:solidFill>
              </a:defRPr>
            </a:lvl1pPr>
          </a:lstStyle>
          <a:p>
            <a:fld id="{309220AF-99D2-4088-BF11-A2536404386D}" type="slidenum">
              <a:rPr lang="en-GB" smtClean="0">
                <a:solidFill>
                  <a:prstClr val="black"/>
                </a:solidFill>
              </a:rPr>
              <a:pPr/>
              <a:t>‹#›</a:t>
            </a:fld>
            <a:endParaRPr lang="en-GB" dirty="0">
              <a:solidFill>
                <a:prstClr val="black"/>
              </a:solidFill>
            </a:endParaRPr>
          </a:p>
        </p:txBody>
      </p:sp>
      <p:pic>
        <p:nvPicPr>
          <p:cNvPr id="20" name="Picture 1">
            <a:extLst>
              <a:ext uri="{FF2B5EF4-FFF2-40B4-BE49-F238E27FC236}">
                <a16:creationId xmlns:a16="http://schemas.microsoft.com/office/drawing/2014/main" xmlns="" id="{24F0A116-FCC9-4DB6-8469-68771FA8D1EE}"/>
              </a:ext>
            </a:extLst>
          </p:cNvPr>
          <p:cNvPicPr>
            <a:picLocks noChangeAspect="1"/>
          </p:cNvPicPr>
          <p:nvPr userDrawn="1"/>
        </p:nvPicPr>
        <p:blipFill>
          <a:blip r:embed="rId4" cstate="print"/>
          <a:srcRect/>
          <a:stretch>
            <a:fillRect/>
          </a:stretch>
        </p:blipFill>
        <p:spPr bwMode="auto">
          <a:xfrm>
            <a:off x="11634150" y="63500"/>
            <a:ext cx="482824" cy="612000"/>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 name="Straight Connector 20">
            <a:extLst>
              <a:ext uri="{FF2B5EF4-FFF2-40B4-BE49-F238E27FC236}">
                <a16:creationId xmlns:a16="http://schemas.microsoft.com/office/drawing/2014/main" xmlns="" id="{85E88B19-6333-496D-AF84-0485E6A29A40}"/>
              </a:ext>
            </a:extLst>
          </p:cNvPr>
          <p:cNvCxnSpPr/>
          <p:nvPr userDrawn="1"/>
        </p:nvCxnSpPr>
        <p:spPr>
          <a:xfrm>
            <a:off x="88488" y="806243"/>
            <a:ext cx="12024000" cy="0"/>
          </a:xfrm>
          <a:prstGeom prst="line">
            <a:avLst/>
          </a:prstGeom>
          <a:ln w="63500" cmpd="tri">
            <a:solidFill>
              <a:srgbClr val="FF0000"/>
            </a:solidFill>
            <a:headEnd type="diamond"/>
            <a:tailEnd type="diamon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EE552451-8381-40F4-A4B8-1A15D4032D71}"/>
              </a:ext>
            </a:extLst>
          </p:cNvPr>
          <p:cNvCxnSpPr/>
          <p:nvPr userDrawn="1"/>
        </p:nvCxnSpPr>
        <p:spPr>
          <a:xfrm>
            <a:off x="84000" y="6334452"/>
            <a:ext cx="12024000" cy="0"/>
          </a:xfrm>
          <a:prstGeom prst="line">
            <a:avLst/>
          </a:prstGeom>
          <a:ln w="63500" cmpd="tri">
            <a:solidFill>
              <a:srgbClr val="FF0000"/>
            </a:solidFill>
            <a:headEnd type="diamond"/>
            <a:tailEnd type="diamon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3599CFC9-D9C8-4254-8864-B427D7D1C0E6}"/>
              </a:ext>
            </a:extLst>
          </p:cNvPr>
          <p:cNvCxnSpPr>
            <a:cxnSpLocks/>
          </p:cNvCxnSpPr>
          <p:nvPr userDrawn="1"/>
        </p:nvCxnSpPr>
        <p:spPr>
          <a:xfrm>
            <a:off x="4038600" y="6645709"/>
            <a:ext cx="41148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24" name="Picture 2">
            <a:extLst>
              <a:ext uri="{FF2B5EF4-FFF2-40B4-BE49-F238E27FC236}">
                <a16:creationId xmlns:a16="http://schemas.microsoft.com/office/drawing/2014/main" xmlns="" id="{BBF4E25D-0FDB-4F56-A762-E24AF973DAD7}"/>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0158687" y="476466"/>
            <a:ext cx="1182374" cy="252000"/>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xmlns="" id="{0924B04A-413B-40A5-9430-462B87E1437A}"/>
              </a:ext>
            </a:extLst>
          </p:cNvPr>
          <p:cNvSpPr txBox="1"/>
          <p:nvPr userDrawn="1"/>
        </p:nvSpPr>
        <p:spPr>
          <a:xfrm>
            <a:off x="4447148" y="340856"/>
            <a:ext cx="5885795" cy="523220"/>
          </a:xfrm>
          <a:prstGeom prst="rect">
            <a:avLst/>
          </a:prstGeom>
          <a:noFill/>
        </p:spPr>
        <p:txBody>
          <a:bodyPr wrap="square" rtlCol="0">
            <a:spAutoFit/>
          </a:bodyPr>
          <a:lstStyle/>
          <a:p>
            <a:r>
              <a:rPr lang="bg-BG" sz="2800" i="1" dirty="0">
                <a:solidFill>
                  <a:prstClr val="black"/>
                </a:solidFill>
                <a:latin typeface="Monotype Corsiva" panose="03010101010201010101" pitchFamily="66" charset="0"/>
                <a:cs typeface="Arabic Typesetting" panose="020B0604020202020204" pitchFamily="66" charset="-78"/>
              </a:rPr>
              <a:t>Времето е в нас и ние сме във времето</a:t>
            </a:r>
            <a:r>
              <a:rPr lang="x-none" sz="2800" i="1" dirty="0">
                <a:solidFill>
                  <a:prstClr val="black"/>
                </a:solidFill>
                <a:latin typeface="Monotype Corsiva" panose="03010101010201010101" pitchFamily="66" charset="0"/>
                <a:cs typeface="Arabic Typesetting" panose="020B0604020202020204" pitchFamily="66" charset="-78"/>
              </a:rPr>
              <a:t>...</a:t>
            </a:r>
            <a:endParaRPr lang="en-GB" sz="2800" i="1" dirty="0">
              <a:solidFill>
                <a:prstClr val="black"/>
              </a:solidFill>
              <a:latin typeface="Monotype Corsiva" panose="03010101010201010101" pitchFamily="66" charset="0"/>
              <a:cs typeface="Arabic Typesetting" panose="020B0604020202020204" pitchFamily="66" charset="-78"/>
            </a:endParaRPr>
          </a:p>
        </p:txBody>
      </p:sp>
      <p:pic>
        <p:nvPicPr>
          <p:cNvPr id="26" name="Picture 25" descr="A picture containing drawing, box, room&#10;&#10;Description automatically generated">
            <a:extLst>
              <a:ext uri="{FF2B5EF4-FFF2-40B4-BE49-F238E27FC236}">
                <a16:creationId xmlns:a16="http://schemas.microsoft.com/office/drawing/2014/main" xmlns="" id="{B73C1D33-7C05-4B74-A179-892D501FA62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36003" y="63500"/>
            <a:ext cx="725586" cy="612000"/>
          </a:xfrm>
          <a:prstGeom prst="rect">
            <a:avLst/>
          </a:prstGeom>
          <a:effectLst/>
        </p:spPr>
      </p:pic>
    </p:spTree>
    <p:extLst>
      <p:ext uri="{BB962C8B-B14F-4D97-AF65-F5344CB8AC3E}">
        <p14:creationId xmlns:p14="http://schemas.microsoft.com/office/powerpoint/2010/main" val="679374432"/>
      </p:ext>
    </p:extLst>
  </p:cSld>
  <p:clrMap bg1="lt1" tx1="dk1" bg2="lt2" tx2="dk2" accent1="accent1" accent2="accent2" accent3="accent3" accent4="accent4" accent5="accent5" accent6="accent6" hlink="hlink" folHlink="folHlink"/>
  <p:sldLayoutIdLst>
    <p:sldLayoutId id="2147483713" r:id="rId1"/>
    <p:sldLayoutId id="2147483714" r:id="rId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wmf"/><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xmlns="" id="{0089E65D-FC69-434F-90CD-D996443F2489}"/>
              </a:ext>
            </a:extLst>
          </p:cNvPr>
          <p:cNvSpPr txBox="1"/>
          <p:nvPr/>
        </p:nvSpPr>
        <p:spPr>
          <a:xfrm>
            <a:off x="0" y="962053"/>
            <a:ext cx="12192000" cy="523220"/>
          </a:xfrm>
          <a:prstGeom prst="rect">
            <a:avLst/>
          </a:prstGeom>
          <a:noFill/>
        </p:spPr>
        <p:txBody>
          <a:bodyPr wrap="square">
            <a:spAutoFit/>
          </a:bodyPr>
          <a:lstStyle/>
          <a:p>
            <a:pPr algn="ctr"/>
            <a:r>
              <a:rPr lang="bg-BG" sz="2800" b="1" dirty="0">
                <a:solidFill>
                  <a:srgbClr val="C00000"/>
                </a:solidFill>
                <a:latin typeface="Arial" panose="020B0604020202020204" pitchFamily="34" charset="0"/>
                <a:cs typeface="Arial" panose="020B0604020202020204" pitchFamily="34" charset="0"/>
              </a:rPr>
              <a:t>НАЦИОНАЛЕН ВОЕНЕН УНИВЕРСИТЕТ „ВАСИЛ ЛЕВСКИ“</a:t>
            </a:r>
            <a:endParaRPr lang="en-GB" sz="2800" dirty="0">
              <a:solidFill>
                <a:srgbClr val="C00000"/>
              </a:solidFill>
            </a:endParaRPr>
          </a:p>
        </p:txBody>
      </p:sp>
      <p:pic>
        <p:nvPicPr>
          <p:cNvPr id="7" name="Picture 12" descr="1_Samo_Za_Videoto">
            <a:extLst>
              <a:ext uri="{FF2B5EF4-FFF2-40B4-BE49-F238E27FC236}">
                <a16:creationId xmlns:a16="http://schemas.microsoft.com/office/drawing/2014/main" xmlns="" id="{23C2CAF0-7424-49FE-A8ED-D22BA4CD8D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031" y="1485273"/>
            <a:ext cx="4615131" cy="3086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a:extLst>
              <a:ext uri="{FF2B5EF4-FFF2-40B4-BE49-F238E27FC236}">
                <a16:creationId xmlns:a16="http://schemas.microsoft.com/office/drawing/2014/main" xmlns="" id="{12641D12-E561-49A4-8D12-BB5172E9FC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8837" y="1485272"/>
            <a:ext cx="4615131" cy="3086369"/>
          </a:xfrm>
          <a:prstGeom prst="rect">
            <a:avLst/>
          </a:prstGeom>
          <a:noFill/>
          <a:extLst>
            <a:ext uri="{909E8E84-426E-40DD-AFC4-6F175D3DCCD1}">
              <a14:hiddenFill xmlns:a14="http://schemas.microsoft.com/office/drawing/2010/main">
                <a:solidFill>
                  <a:srgbClr val="FFFFFF"/>
                </a:solidFill>
              </a14:hiddenFill>
            </a:ext>
          </a:extLst>
        </p:spPr>
      </p:pic>
      <p:sp>
        <p:nvSpPr>
          <p:cNvPr id="18" name="Footer Placeholder 4">
            <a:extLst>
              <a:ext uri="{FF2B5EF4-FFF2-40B4-BE49-F238E27FC236}">
                <a16:creationId xmlns:a16="http://schemas.microsoft.com/office/drawing/2014/main" xmlns="" id="{890403D8-A63F-496A-87AB-BC443E3D089D}"/>
              </a:ext>
            </a:extLst>
          </p:cNvPr>
          <p:cNvSpPr>
            <a:spLocks noGrp="1"/>
          </p:cNvSpPr>
          <p:nvPr>
            <p:ph type="ftr" sz="quarter" idx="11"/>
          </p:nvPr>
        </p:nvSpPr>
        <p:spPr>
          <a:xfrm>
            <a:off x="4038600" y="6344285"/>
            <a:ext cx="4114800" cy="513715"/>
          </a:xfrm>
        </p:spPr>
        <p:txBody>
          <a:bodyPr/>
          <a:lstStyle>
            <a:lvl1pPr algn="ctr">
              <a:defRPr sz="1400" b="1">
                <a:solidFill>
                  <a:schemeClr val="tx1"/>
                </a:solidFill>
              </a:defRPr>
            </a:lvl1pPr>
          </a:lstStyle>
          <a:p>
            <a:r>
              <a:rPr lang="bg-BG" dirty="0"/>
              <a:t>Национален военен университет „Васил Левски“ Некласифицирана</a:t>
            </a:r>
            <a:r>
              <a:rPr lang="ru-RU" dirty="0"/>
              <a:t> информация</a:t>
            </a:r>
            <a:endParaRPr lang="bg-BG" dirty="0"/>
          </a:p>
        </p:txBody>
      </p:sp>
      <p:sp>
        <p:nvSpPr>
          <p:cNvPr id="12" name="Slide Number Placeholder 3">
            <a:extLst>
              <a:ext uri="{FF2B5EF4-FFF2-40B4-BE49-F238E27FC236}">
                <a16:creationId xmlns:a16="http://schemas.microsoft.com/office/drawing/2014/main" xmlns="" id="{4C2FFC26-7515-4554-8849-14718E53125B}"/>
              </a:ext>
            </a:extLst>
          </p:cNvPr>
          <p:cNvSpPr>
            <a:spLocks noGrp="1"/>
          </p:cNvSpPr>
          <p:nvPr>
            <p:ph type="sldNum" sz="quarter" idx="12"/>
          </p:nvPr>
        </p:nvSpPr>
        <p:spPr/>
        <p:txBody>
          <a:bodyPr/>
          <a:lstStyle/>
          <a:p>
            <a:fld id="{309220AF-99D2-4088-BF11-A2536404386D}" type="slidenum">
              <a:rPr lang="en-GB" smtClean="0"/>
              <a:pPr/>
              <a:t>1</a:t>
            </a:fld>
            <a:endParaRPr lang="en-GB" dirty="0"/>
          </a:p>
        </p:txBody>
      </p:sp>
      <p:pic>
        <p:nvPicPr>
          <p:cNvPr id="4" name="Картина 3">
            <a:extLst>
              <a:ext uri="{FF2B5EF4-FFF2-40B4-BE49-F238E27FC236}">
                <a16:creationId xmlns:a16="http://schemas.microsoft.com/office/drawing/2014/main" xmlns="" id="{28107986-9639-708B-D6DA-E90F4FCB85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43162" y="1609579"/>
            <a:ext cx="2305675" cy="2837754"/>
          </a:xfrm>
          <a:prstGeom prst="rect">
            <a:avLst/>
          </a:prstGeom>
        </p:spPr>
      </p:pic>
      <p:sp>
        <p:nvSpPr>
          <p:cNvPr id="8" name="Правоъгълник 7"/>
          <p:cNvSpPr/>
          <p:nvPr/>
        </p:nvSpPr>
        <p:spPr>
          <a:xfrm>
            <a:off x="422910" y="4720589"/>
            <a:ext cx="11441058" cy="707886"/>
          </a:xfrm>
          <a:prstGeom prst="rect">
            <a:avLst/>
          </a:prstGeom>
        </p:spPr>
        <p:txBody>
          <a:bodyPr wrap="square">
            <a:spAutoFit/>
          </a:bodyPr>
          <a:lstStyle/>
          <a:p>
            <a:pPr algn="ctr">
              <a:spcBef>
                <a:spcPct val="0"/>
              </a:spcBef>
            </a:pPr>
            <a:r>
              <a:rPr lang="bg-BG" altLang="en-US" sz="2000" b="1" dirty="0">
                <a:solidFill>
                  <a:srgbClr val="C00000"/>
                </a:solidFill>
                <a:effectLst>
                  <a:outerShdw blurRad="38100" dist="38100" dir="2700000" algn="tl">
                    <a:srgbClr val="C0C0C0"/>
                  </a:outerShdw>
                </a:effectLst>
                <a:latin typeface="Arial" panose="020B0604020202020204" pitchFamily="34" charset="0"/>
                <a:cs typeface="Arial" panose="020B0604020202020204" pitchFamily="34" charset="0"/>
              </a:rPr>
              <a:t>Участие на  Въоръжените сили при провеждане на спасителни и неотложни аварийно-спасителни работи при бедствия и при неутрализиране на невзривени бойни припаси</a:t>
            </a:r>
            <a:endParaRPr lang="bg-BG" altLang="en-US" sz="280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3476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Контейнер за долния колонтитул 2"/>
          <p:cNvSpPr>
            <a:spLocks noGrp="1"/>
          </p:cNvSpPr>
          <p:nvPr>
            <p:ph type="ftr" sz="quarter" idx="11"/>
          </p:nvPr>
        </p:nvSpPr>
        <p:spPr/>
        <p:txBody>
          <a:bodyPr/>
          <a:lstStyle/>
          <a:p>
            <a:r>
              <a:rPr lang="ru-RU"/>
              <a:t>Национален военен университет „Васил Левски“ Некласифицирана информация</a:t>
            </a:r>
            <a:endParaRPr lang="bg-BG" dirty="0"/>
          </a:p>
        </p:txBody>
      </p:sp>
      <p:sp>
        <p:nvSpPr>
          <p:cNvPr id="4" name="Контейнер за номер на слайда 3"/>
          <p:cNvSpPr>
            <a:spLocks noGrp="1"/>
          </p:cNvSpPr>
          <p:nvPr>
            <p:ph type="sldNum" sz="quarter" idx="12"/>
          </p:nvPr>
        </p:nvSpPr>
        <p:spPr/>
        <p:txBody>
          <a:bodyPr/>
          <a:lstStyle/>
          <a:p>
            <a:fld id="{309220AF-99D2-4088-BF11-A2536404386D}" type="slidenum">
              <a:rPr lang="en-GB" smtClean="0"/>
              <a:pPr/>
              <a:t>10</a:t>
            </a:fld>
            <a:endParaRPr lang="en-GB" dirty="0"/>
          </a:p>
        </p:txBody>
      </p:sp>
      <p:sp>
        <p:nvSpPr>
          <p:cNvPr id="5" name="Text Box 24"/>
          <p:cNvSpPr txBox="1">
            <a:spLocks noChangeArrowheads="1"/>
          </p:cNvSpPr>
          <p:nvPr/>
        </p:nvSpPr>
        <p:spPr bwMode="auto">
          <a:xfrm>
            <a:off x="3403435" y="903468"/>
            <a:ext cx="5513369"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rPr>
              <a:t>1.5 ОСИГУРЯВАНЕ С ХРАНИТЕЛНИ ПРОДУКТИ</a:t>
            </a:r>
          </a:p>
        </p:txBody>
      </p:sp>
      <p:sp>
        <p:nvSpPr>
          <p:cNvPr id="16" name="Text Box 24">
            <a:extLst>
              <a:ext uri="{FF2B5EF4-FFF2-40B4-BE49-F238E27FC236}">
                <a16:creationId xmlns:a16="http://schemas.microsoft.com/office/drawing/2014/main" xmlns="" id="{F352E8A9-E434-65C0-CE9E-CDD3A52F9B34}"/>
              </a:ext>
            </a:extLst>
          </p:cNvPr>
          <p:cNvSpPr txBox="1">
            <a:spLocks noChangeArrowheads="1"/>
          </p:cNvSpPr>
          <p:nvPr/>
        </p:nvSpPr>
        <p:spPr bwMode="auto">
          <a:xfrm>
            <a:off x="2091690" y="899891"/>
            <a:ext cx="7852410"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bg-BG" b="1" dirty="0">
                <a:effectLst>
                  <a:outerShdw blurRad="38100" dist="38100" dir="2700000" algn="tl">
                    <a:srgbClr val="FFFFFF"/>
                  </a:outerShdw>
                </a:effectLst>
                <a:latin typeface="Arial" panose="020B0604020202020204" pitchFamily="34" charset="0"/>
                <a:cs typeface="Arial" panose="020B0604020202020204" pitchFamily="34" charset="0"/>
              </a:rPr>
              <a:t>1</a:t>
            </a:r>
            <a:r>
              <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rPr>
              <a:t>. </a:t>
            </a:r>
            <a:r>
              <a:rPr lang="bg-BG" altLang="bg-BG" b="1" dirty="0">
                <a:effectLst>
                  <a:outerShdw blurRad="38100" dist="38100" dir="2700000" algn="tl">
                    <a:srgbClr val="C0C0C0"/>
                  </a:outerShdw>
                </a:effectLst>
                <a:latin typeface="Arial" panose="020B0604020202020204" pitchFamily="34" charset="0"/>
                <a:cs typeface="Arial" panose="020B0604020202020204" pitchFamily="34" charset="0"/>
              </a:rPr>
              <a:t>ДЕЙСТВИЕ </a:t>
            </a:r>
            <a:r>
              <a:rPr lang="bg-BG" altLang="en-US" b="1" dirty="0">
                <a:effectLst>
                  <a:outerShdw blurRad="38100" dist="38100" dir="2700000" algn="tl">
                    <a:srgbClr val="C0C0C0"/>
                  </a:outerShdw>
                </a:effectLst>
                <a:latin typeface="Arial" panose="020B0604020202020204" pitchFamily="34" charset="0"/>
                <a:cs typeface="Arial" panose="020B0604020202020204" pitchFamily="34" charset="0"/>
              </a:rPr>
              <a:t> ПРИ ОТКРИВАНЕ НА НЕВЗРИВЕНИ БОЕПРИПАСИ</a:t>
            </a:r>
            <a:endPar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17" name="Rectangle 2"/>
          <p:cNvSpPr txBox="1">
            <a:spLocks noChangeArrowheads="1"/>
          </p:cNvSpPr>
          <p:nvPr/>
        </p:nvSpPr>
        <p:spPr bwMode="auto">
          <a:xfrm>
            <a:off x="1846256" y="1288532"/>
            <a:ext cx="3525838" cy="1506537"/>
          </a:xfrm>
          <a:prstGeom prst="rect">
            <a:avLst/>
          </a:prstGeom>
          <a:solidFill>
            <a:srgbClr val="20BC20"/>
          </a:solidFill>
        </p:spPr>
        <p:txBody>
          <a:bodyPr vert="horz" wrap="square" lIns="91440" tIns="45720" rIns="91440" bIns="45720" numCol="1" anchor="t" anchorCtr="0" compatLnSpc="1">
            <a:prstTxWarp prst="textNoShape">
              <a:avLst/>
            </a:prstTxWarp>
            <a:normAutofit fontScale="97500"/>
          </a:bodyPr>
          <a:lstStyle>
            <a:lvl1pPr marL="484188" indent="-484188" algn="l" rtl="0" eaLnBrk="0" fontAlgn="base" hangingPunct="0">
              <a:spcBef>
                <a:spcPct val="0"/>
              </a:spcBef>
              <a:spcAft>
                <a:spcPct val="0"/>
              </a:spcAft>
              <a:defRPr sz="4200" kern="1200">
                <a:ln w="6350">
                  <a:solidFill>
                    <a:schemeClr val="accent1">
                      <a:shade val="43000"/>
                    </a:schemeClr>
                  </a:solidFill>
                </a:ln>
                <a:solidFill>
                  <a:srgbClr val="FF5C9C"/>
                </a:solidFill>
                <a:effectLst>
                  <a:outerShdw blurRad="26000" dist="26000" dir="14500000" algn="tl" rotWithShape="0">
                    <a:srgbClr val="000000">
                      <a:alpha val="40000"/>
                    </a:srgbClr>
                  </a:outerShdw>
                </a:effectLst>
                <a:latin typeface="+mj-lt"/>
                <a:ea typeface="+mj-ea"/>
                <a:cs typeface="+mj-cs"/>
              </a:defRPr>
            </a:lvl1pPr>
            <a:lvl2pPr marL="484188" indent="-484188" algn="l" rtl="0" eaLnBrk="0" fontAlgn="base" hangingPunct="0">
              <a:spcBef>
                <a:spcPct val="0"/>
              </a:spcBef>
              <a:spcAft>
                <a:spcPct val="0"/>
              </a:spcAft>
              <a:defRPr sz="4200">
                <a:solidFill>
                  <a:srgbClr val="FF5C9C"/>
                </a:solidFill>
                <a:latin typeface="Century Gothic" pitchFamily="34" charset="0"/>
              </a:defRPr>
            </a:lvl2pPr>
            <a:lvl3pPr marL="484188" indent="-484188" algn="l" rtl="0" eaLnBrk="0" fontAlgn="base" hangingPunct="0">
              <a:spcBef>
                <a:spcPct val="0"/>
              </a:spcBef>
              <a:spcAft>
                <a:spcPct val="0"/>
              </a:spcAft>
              <a:defRPr sz="4200">
                <a:solidFill>
                  <a:srgbClr val="FF5C9C"/>
                </a:solidFill>
                <a:latin typeface="Century Gothic" pitchFamily="34" charset="0"/>
              </a:defRPr>
            </a:lvl3pPr>
            <a:lvl4pPr marL="484188" indent="-484188" algn="l" rtl="0" eaLnBrk="0" fontAlgn="base" hangingPunct="0">
              <a:spcBef>
                <a:spcPct val="0"/>
              </a:spcBef>
              <a:spcAft>
                <a:spcPct val="0"/>
              </a:spcAft>
              <a:defRPr sz="4200">
                <a:solidFill>
                  <a:srgbClr val="FF5C9C"/>
                </a:solidFill>
                <a:latin typeface="Century Gothic" pitchFamily="34" charset="0"/>
              </a:defRPr>
            </a:lvl4pPr>
            <a:lvl5pPr marL="484188" indent="-484188" algn="l" rtl="0" eaLnBrk="0" fontAlgn="base" hangingPunct="0">
              <a:spcBef>
                <a:spcPct val="0"/>
              </a:spcBef>
              <a:spcAft>
                <a:spcPct val="0"/>
              </a:spcAft>
              <a:defRPr sz="4200">
                <a:solidFill>
                  <a:srgbClr val="FF5C9C"/>
                </a:solidFill>
                <a:latin typeface="Century Gothic" pitchFamily="34" charset="0"/>
              </a:defRPr>
            </a:lvl5pPr>
            <a:lvl6pPr marL="941388" indent="-484188" algn="l" rtl="0" fontAlgn="base">
              <a:spcBef>
                <a:spcPct val="0"/>
              </a:spcBef>
              <a:spcAft>
                <a:spcPct val="0"/>
              </a:spcAft>
              <a:defRPr sz="4200">
                <a:solidFill>
                  <a:srgbClr val="FF5C9C"/>
                </a:solidFill>
                <a:latin typeface="Century Gothic" pitchFamily="34" charset="0"/>
              </a:defRPr>
            </a:lvl6pPr>
            <a:lvl7pPr marL="1398588" indent="-484188" algn="l" rtl="0" fontAlgn="base">
              <a:spcBef>
                <a:spcPct val="0"/>
              </a:spcBef>
              <a:spcAft>
                <a:spcPct val="0"/>
              </a:spcAft>
              <a:defRPr sz="4200">
                <a:solidFill>
                  <a:srgbClr val="FF5C9C"/>
                </a:solidFill>
                <a:latin typeface="Century Gothic" pitchFamily="34" charset="0"/>
              </a:defRPr>
            </a:lvl7pPr>
            <a:lvl8pPr marL="1855788" indent="-484188" algn="l" rtl="0" fontAlgn="base">
              <a:spcBef>
                <a:spcPct val="0"/>
              </a:spcBef>
              <a:spcAft>
                <a:spcPct val="0"/>
              </a:spcAft>
              <a:defRPr sz="4200">
                <a:solidFill>
                  <a:srgbClr val="FF5C9C"/>
                </a:solidFill>
                <a:latin typeface="Century Gothic" pitchFamily="34" charset="0"/>
              </a:defRPr>
            </a:lvl8pPr>
            <a:lvl9pPr marL="2312988" indent="-484188" algn="l" rtl="0" fontAlgn="base">
              <a:spcBef>
                <a:spcPct val="0"/>
              </a:spcBef>
              <a:spcAft>
                <a:spcPct val="0"/>
              </a:spcAft>
              <a:defRPr sz="4200">
                <a:solidFill>
                  <a:srgbClr val="FF5C9C"/>
                </a:solidFill>
                <a:latin typeface="Century Gothic" pitchFamily="34" charset="0"/>
              </a:defRPr>
            </a:lvl9pPr>
          </a:lstStyle>
          <a:p>
            <a:pPr marL="484632"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w="6350">
                  <a:solidFill>
                    <a:srgbClr val="FF388C">
                      <a:shade val="43000"/>
                    </a:srgbClr>
                  </a:solidFill>
                </a:ln>
                <a:solidFill>
                  <a:srgbClr val="FF388C">
                    <a:tint val="83000"/>
                    <a:satMod val="150000"/>
                  </a:srgbClr>
                </a:solidFill>
                <a:effectLst>
                  <a:outerShdw blurRad="26000" dist="26000" dir="14500000" algn="tl" rotWithShape="0">
                    <a:srgbClr val="000000">
                      <a:alpha val="40000"/>
                    </a:srgbClr>
                  </a:outerShdw>
                </a:effectLst>
                <a:uLnTx/>
                <a:uFillTx/>
                <a:latin typeface="Century Gothic"/>
                <a:ea typeface="+mj-ea"/>
                <a:cs typeface="+mj-cs"/>
              </a:rPr>
              <a:t>ERW</a:t>
            </a:r>
            <a:r>
              <a:rPr kumimoji="0" lang="en-US" sz="2800" b="0" i="0" u="none" strike="noStrike" kern="1200" cap="none" spc="0" normalizeH="0" baseline="0" noProof="0" dirty="0">
                <a:ln w="6350">
                  <a:solidFill>
                    <a:srgbClr val="FF388C">
                      <a:shade val="43000"/>
                    </a:srgbClr>
                  </a:solidFill>
                </a:ln>
                <a:solidFill>
                  <a:srgbClr val="FF388C">
                    <a:tint val="83000"/>
                    <a:satMod val="150000"/>
                  </a:srgbClr>
                </a:solidFill>
                <a:effectLst>
                  <a:outerShdw blurRad="26000" dist="26000" dir="14500000" algn="tl" rotWithShape="0">
                    <a:srgbClr val="000000">
                      <a:alpha val="40000"/>
                    </a:srgbClr>
                  </a:outerShdw>
                </a:effectLst>
                <a:uLnTx/>
                <a:uFillTx/>
                <a:latin typeface="Century Gothic"/>
                <a:ea typeface="+mj-ea"/>
                <a:cs typeface="+mj-cs"/>
              </a:rPr>
              <a:t> </a:t>
            </a:r>
            <a:r>
              <a:rPr kumimoji="0" lang="bg-BG" sz="2800" b="0" i="0" u="none" strike="noStrike" kern="1200" cap="none" spc="0" normalizeH="0" baseline="0" noProof="0" dirty="0">
                <a:ln w="6350">
                  <a:solidFill>
                    <a:srgbClr val="FF388C">
                      <a:shade val="43000"/>
                    </a:srgbClr>
                  </a:solidFill>
                </a:ln>
                <a:solidFill>
                  <a:srgbClr val="FF388C">
                    <a:tint val="83000"/>
                    <a:satMod val="150000"/>
                  </a:srgbClr>
                </a:solidFill>
                <a:effectLst>
                  <a:outerShdw blurRad="26000" dist="26000" dir="14500000" algn="tl" rotWithShape="0">
                    <a:srgbClr val="000000">
                      <a:alpha val="40000"/>
                    </a:srgbClr>
                  </a:outerShdw>
                </a:effectLst>
                <a:uLnTx/>
                <a:uFillTx/>
                <a:latin typeface="Century Gothic"/>
                <a:ea typeface="+mj-ea"/>
                <a:cs typeface="+mj-cs"/>
              </a:rPr>
              <a:t/>
            </a:r>
            <a:br>
              <a:rPr kumimoji="0" lang="bg-BG" sz="2800" b="0" i="0" u="none" strike="noStrike" kern="1200" cap="none" spc="0" normalizeH="0" baseline="0" noProof="0" dirty="0">
                <a:ln w="6350">
                  <a:solidFill>
                    <a:srgbClr val="FF388C">
                      <a:shade val="43000"/>
                    </a:srgbClr>
                  </a:solidFill>
                </a:ln>
                <a:solidFill>
                  <a:srgbClr val="FF388C">
                    <a:tint val="83000"/>
                    <a:satMod val="150000"/>
                  </a:srgbClr>
                </a:solidFill>
                <a:effectLst>
                  <a:outerShdw blurRad="26000" dist="26000" dir="14500000" algn="tl" rotWithShape="0">
                    <a:srgbClr val="000000">
                      <a:alpha val="40000"/>
                    </a:srgbClr>
                  </a:outerShdw>
                </a:effectLst>
                <a:uLnTx/>
                <a:uFillTx/>
                <a:latin typeface="Century Gothic"/>
                <a:ea typeface="+mj-ea"/>
                <a:cs typeface="+mj-cs"/>
              </a:rPr>
            </a:br>
            <a:r>
              <a:rPr kumimoji="0" lang="en-US" sz="2800" b="0" i="0" u="none" strike="noStrike" kern="1200" cap="none" spc="0" normalizeH="0" baseline="0" noProof="0" dirty="0">
                <a:ln w="6350">
                  <a:solidFill>
                    <a:srgbClr val="FF388C">
                      <a:shade val="43000"/>
                    </a:srgbClr>
                  </a:solidFill>
                </a:ln>
                <a:solidFill>
                  <a:srgbClr val="FF388C">
                    <a:tint val="83000"/>
                    <a:satMod val="150000"/>
                  </a:srgbClr>
                </a:solidFill>
                <a:effectLst>
                  <a:outerShdw blurRad="26000" dist="26000" dir="14500000" algn="tl" rotWithShape="0">
                    <a:srgbClr val="000000">
                      <a:alpha val="40000"/>
                    </a:srgbClr>
                  </a:outerShdw>
                </a:effectLst>
                <a:uLnTx/>
                <a:uFillTx/>
                <a:latin typeface="Century Gothic"/>
                <a:ea typeface="+mj-ea"/>
                <a:cs typeface="+mj-cs"/>
              </a:rPr>
              <a:t>Explosive Remnants of War</a:t>
            </a:r>
            <a:endParaRPr kumimoji="0" lang="bg-BG" sz="2800" b="0" i="0" u="none" strike="noStrike" kern="1200" cap="none" spc="0" normalizeH="0" baseline="0" noProof="0" dirty="0">
              <a:ln w="6350">
                <a:solidFill>
                  <a:srgbClr val="FF388C">
                    <a:shade val="43000"/>
                  </a:srgbClr>
                </a:solidFill>
              </a:ln>
              <a:solidFill>
                <a:srgbClr val="FF388C">
                  <a:tint val="83000"/>
                  <a:satMod val="150000"/>
                </a:srgbClr>
              </a:solidFill>
              <a:effectLst>
                <a:outerShdw blurRad="26000" dist="26000" dir="14500000" algn="tl" rotWithShape="0">
                  <a:srgbClr val="000000">
                    <a:alpha val="40000"/>
                  </a:srgbClr>
                </a:outerShdw>
              </a:effectLst>
              <a:uLnTx/>
              <a:uFillTx/>
              <a:latin typeface="Century Gothic"/>
              <a:ea typeface="+mj-ea"/>
              <a:cs typeface="+mj-cs"/>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2425" y="1221856"/>
            <a:ext cx="3530600" cy="1573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5957" y="1849712"/>
            <a:ext cx="523875" cy="38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3"/>
          <p:cNvSpPr txBox="1">
            <a:spLocks noChangeArrowheads="1"/>
          </p:cNvSpPr>
          <p:nvPr/>
        </p:nvSpPr>
        <p:spPr bwMode="auto">
          <a:xfrm>
            <a:off x="1846256" y="2823009"/>
            <a:ext cx="8229600" cy="89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47675" indent="-382588" algn="l" rtl="0" eaLnBrk="0" fontAlgn="base" hangingPunct="0">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itchFamily="34" charset="0"/>
              <a:buChar char="›"/>
              <a:defRPr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18" charset="2"/>
              <a:buChar char=""/>
              <a:defRPr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18" charset="2"/>
              <a:buChar char=""/>
              <a:defRPr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FF90B2"/>
              </a:buClr>
              <a:buFont typeface="Wingdings 2" pitchFamily="18" charset="2"/>
              <a:buChar char=""/>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a:lstStyle>
          <a:p>
            <a:pPr marL="447675" marR="0" lvl="0" indent="-382588" algn="ctr" defTabSz="914400" rtl="0" eaLnBrk="1" fontAlgn="base" latinLnBrk="0" hangingPunct="1">
              <a:lnSpc>
                <a:spcPct val="100000"/>
              </a:lnSpc>
              <a:spcBef>
                <a:spcPct val="20000"/>
              </a:spcBef>
              <a:spcAft>
                <a:spcPct val="0"/>
              </a:spcAft>
              <a:buClr>
                <a:srgbClr val="FF388C"/>
              </a:buClr>
              <a:buSzPct val="80000"/>
              <a:buFont typeface="Wingdings" pitchFamily="2" charset="2"/>
              <a:buNone/>
              <a:tabLst/>
              <a:defRPr/>
            </a:pPr>
            <a:r>
              <a:rPr kumimoji="0" lang="bg-BG" altLang="bg-BG" sz="2400" b="0" i="0" u="none" strike="noStrike" kern="1200" cap="none" spc="0" normalizeH="0" baseline="0" noProof="0" dirty="0">
                <a:ln>
                  <a:noFill/>
                </a:ln>
                <a:solidFill>
                  <a:sysClr val="windowText" lastClr="000000"/>
                </a:solidFill>
                <a:effectLst/>
                <a:uLnTx/>
                <a:uFillTx/>
                <a:latin typeface="Calibri" pitchFamily="34" charset="0"/>
                <a:ea typeface="+mn-ea"/>
                <a:cs typeface="+mn-cs"/>
              </a:rPr>
              <a:t>    Включват невзривени бо</a:t>
            </a:r>
            <a:r>
              <a:rPr kumimoji="0" lang="en-US" altLang="bg-BG" sz="2400" b="0" i="0" u="none" strike="noStrike" kern="1200" cap="none" spc="0" normalizeH="0" baseline="0" noProof="0" dirty="0">
                <a:ln>
                  <a:noFill/>
                </a:ln>
                <a:solidFill>
                  <a:sysClr val="windowText" lastClr="000000"/>
                </a:solidFill>
                <a:effectLst/>
                <a:uLnTx/>
                <a:uFillTx/>
                <a:latin typeface="Calibri" pitchFamily="34" charset="0"/>
                <a:ea typeface="+mn-ea"/>
                <a:cs typeface="+mn-cs"/>
              </a:rPr>
              <a:t>e</a:t>
            </a:r>
            <a:r>
              <a:rPr kumimoji="0" lang="bg-BG" altLang="bg-BG" sz="2400" b="0" i="0" u="none" strike="noStrike" kern="1200" cap="none" spc="0" normalizeH="0" baseline="0" noProof="0" dirty="0">
                <a:ln>
                  <a:noFill/>
                </a:ln>
                <a:solidFill>
                  <a:sysClr val="windowText" lastClr="000000"/>
                </a:solidFill>
                <a:effectLst/>
                <a:uLnTx/>
                <a:uFillTx/>
                <a:latin typeface="Calibri" pitchFamily="34" charset="0"/>
                <a:ea typeface="+mn-ea"/>
                <a:cs typeface="+mn-cs"/>
              </a:rPr>
              <a:t>припаси (</a:t>
            </a:r>
            <a:r>
              <a:rPr kumimoji="0" lang="en-US" altLang="bg-BG" sz="2400" b="0" i="0" u="none" strike="noStrike" kern="1200" cap="none" spc="0" normalizeH="0" baseline="0" noProof="0" dirty="0">
                <a:ln>
                  <a:noFill/>
                </a:ln>
                <a:solidFill>
                  <a:sysClr val="windowText" lastClr="000000"/>
                </a:solidFill>
                <a:effectLst/>
                <a:uLnTx/>
                <a:uFillTx/>
                <a:latin typeface="Calibri" pitchFamily="34" charset="0"/>
                <a:ea typeface="+mn-ea"/>
                <a:cs typeface="+mn-cs"/>
              </a:rPr>
              <a:t>UXO</a:t>
            </a:r>
            <a:r>
              <a:rPr kumimoji="0" lang="bg-BG" altLang="bg-BG" sz="2400" b="0" i="0" u="none" strike="noStrike" kern="1200" cap="none" spc="0" normalizeH="0" baseline="0" noProof="0" dirty="0">
                <a:ln>
                  <a:noFill/>
                </a:ln>
                <a:solidFill>
                  <a:sysClr val="windowText" lastClr="000000"/>
                </a:solidFill>
                <a:effectLst/>
                <a:uLnTx/>
                <a:uFillTx/>
                <a:latin typeface="Calibri" pitchFamily="34" charset="0"/>
                <a:ea typeface="+mn-ea"/>
                <a:cs typeface="+mn-cs"/>
              </a:rPr>
              <a:t>) </a:t>
            </a:r>
          </a:p>
          <a:p>
            <a:pPr marL="447675" marR="0" lvl="0" indent="-382588" algn="ctr" defTabSz="914400" rtl="0" eaLnBrk="1" fontAlgn="base" latinLnBrk="0" hangingPunct="1">
              <a:lnSpc>
                <a:spcPct val="100000"/>
              </a:lnSpc>
              <a:spcBef>
                <a:spcPct val="20000"/>
              </a:spcBef>
              <a:spcAft>
                <a:spcPct val="0"/>
              </a:spcAft>
              <a:buClr>
                <a:srgbClr val="FF388C"/>
              </a:buClr>
              <a:buSzPct val="80000"/>
              <a:buFont typeface="Wingdings" pitchFamily="2" charset="2"/>
              <a:buNone/>
              <a:tabLst/>
              <a:defRPr/>
            </a:pPr>
            <a:r>
              <a:rPr kumimoji="0" lang="bg-BG" altLang="bg-BG" sz="2400" b="0" i="0" u="none" strike="noStrike" kern="1200" cap="none" spc="0" normalizeH="0" baseline="0" noProof="0" dirty="0">
                <a:ln>
                  <a:noFill/>
                </a:ln>
                <a:solidFill>
                  <a:sysClr val="windowText" lastClr="000000"/>
                </a:solidFill>
                <a:effectLst/>
                <a:uLnTx/>
                <a:uFillTx/>
                <a:latin typeface="Calibri" pitchFamily="34" charset="0"/>
                <a:ea typeface="+mn-ea"/>
                <a:cs typeface="+mn-cs"/>
              </a:rPr>
              <a:t>      и изоставени  взривни бо</a:t>
            </a:r>
            <a:r>
              <a:rPr kumimoji="0" lang="en-US" altLang="bg-BG" sz="2400" b="0" i="0" u="none" strike="noStrike" kern="1200" cap="none" spc="0" normalizeH="0" baseline="0" noProof="0" dirty="0">
                <a:ln>
                  <a:noFill/>
                </a:ln>
                <a:solidFill>
                  <a:sysClr val="windowText" lastClr="000000"/>
                </a:solidFill>
                <a:effectLst/>
                <a:uLnTx/>
                <a:uFillTx/>
                <a:latin typeface="Calibri" pitchFamily="34" charset="0"/>
                <a:ea typeface="+mn-ea"/>
                <a:cs typeface="+mn-cs"/>
              </a:rPr>
              <a:t>e</a:t>
            </a:r>
            <a:r>
              <a:rPr kumimoji="0" lang="bg-BG" altLang="bg-BG" sz="2400" b="0" i="0" u="none" strike="noStrike" kern="1200" cap="none" spc="0" normalizeH="0" baseline="0" noProof="0" dirty="0">
                <a:ln>
                  <a:noFill/>
                </a:ln>
                <a:solidFill>
                  <a:sysClr val="windowText" lastClr="000000"/>
                </a:solidFill>
                <a:effectLst/>
                <a:uLnTx/>
                <a:uFillTx/>
                <a:latin typeface="Calibri" pitchFamily="34" charset="0"/>
                <a:ea typeface="+mn-ea"/>
                <a:cs typeface="+mn-cs"/>
              </a:rPr>
              <a:t>припаси (</a:t>
            </a:r>
            <a:r>
              <a:rPr kumimoji="0" lang="en-US" altLang="bg-BG" sz="2400" b="0" i="0" u="none" strike="noStrike" kern="1200" cap="none" spc="0" normalizeH="0" baseline="0" noProof="0" dirty="0">
                <a:ln>
                  <a:noFill/>
                </a:ln>
                <a:solidFill>
                  <a:sysClr val="windowText" lastClr="000000"/>
                </a:solidFill>
                <a:effectLst/>
                <a:uLnTx/>
                <a:uFillTx/>
                <a:latin typeface="Calibri" pitchFamily="34" charset="0"/>
                <a:ea typeface="+mn-ea"/>
                <a:cs typeface="+mn-cs"/>
              </a:rPr>
              <a:t>AXO</a:t>
            </a:r>
            <a:r>
              <a:rPr kumimoji="0" lang="bg-BG" altLang="bg-BG" sz="2400" b="0" i="0" u="none" strike="noStrike" kern="1200" cap="none" spc="0" normalizeH="0" baseline="0" noProof="0" dirty="0">
                <a:ln>
                  <a:noFill/>
                </a:ln>
                <a:solidFill>
                  <a:sysClr val="windowText" lastClr="000000"/>
                </a:solidFill>
                <a:effectLst/>
                <a:uLnTx/>
                <a:uFillTx/>
                <a:latin typeface="Calibri" pitchFamily="34" charset="0"/>
                <a:ea typeface="+mn-ea"/>
                <a:cs typeface="+mn-cs"/>
              </a:rPr>
              <a:t>).</a:t>
            </a:r>
            <a:r>
              <a:rPr kumimoji="0" lang="bg-BG" altLang="bg-BG" sz="2400" b="0" i="0" u="none" strike="noStrike" kern="1200" cap="none" spc="0" normalizeH="0" baseline="0" noProof="0" dirty="0">
                <a:ln>
                  <a:noFill/>
                </a:ln>
                <a:solidFill>
                  <a:sysClr val="window" lastClr="FFFFFF"/>
                </a:solidFill>
                <a:effectLst/>
                <a:uLnTx/>
                <a:uFillTx/>
                <a:latin typeface="Calibri" pitchFamily="34" charset="0"/>
                <a:ea typeface="+mn-ea"/>
                <a:cs typeface="+mn-cs"/>
              </a:rPr>
              <a:t> </a:t>
            </a:r>
          </a:p>
        </p:txBody>
      </p:sp>
      <p:pic>
        <p:nvPicPr>
          <p:cNvPr id="81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553" y="3720899"/>
            <a:ext cx="3676967" cy="2417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4"/>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21039" y="3677818"/>
            <a:ext cx="3600449" cy="2503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43400" y="3720899"/>
            <a:ext cx="3840480" cy="24170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04265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Effect transition="in" filter="fade">
                                      <p:cBhvr>
                                        <p:cTn id="9" dur="1000"/>
                                        <p:tgtEl>
                                          <p:spTgt spid="17"/>
                                        </p:tgtEl>
                                      </p:cBhvr>
                                    </p:animEffect>
                                  </p:childTnLst>
                                </p:cTn>
                              </p:par>
                            </p:childTnLst>
                          </p:cTn>
                        </p:par>
                        <p:par>
                          <p:cTn id="10" fill="hold">
                            <p:stCondLst>
                              <p:cond delay="1000"/>
                            </p:stCondLst>
                            <p:childTnLst>
                              <p:par>
                                <p:cTn id="11" presetID="42" presetClass="entr" presetSubtype="0" fill="hold" grpId="0" nodeType="afterEffect">
                                  <p:stCondLst>
                                    <p:cond delay="2000"/>
                                  </p:stCondLst>
                                  <p:childTnLst>
                                    <p:set>
                                      <p:cBhvr>
                                        <p:cTn id="12" dur="1" fill="hold">
                                          <p:stCondLst>
                                            <p:cond delay="0"/>
                                          </p:stCondLst>
                                        </p:cTn>
                                        <p:tgtEl>
                                          <p:spTgt spid="19">
                                            <p:txEl>
                                              <p:pRg st="0" end="0"/>
                                            </p:txEl>
                                          </p:spTgt>
                                        </p:tgtEl>
                                        <p:attrNameLst>
                                          <p:attrName>style.visibility</p:attrName>
                                        </p:attrNameLst>
                                      </p:cBhvr>
                                      <p:to>
                                        <p:strVal val="visible"/>
                                      </p:to>
                                    </p:set>
                                    <p:animEffect transition="in" filter="fade">
                                      <p:cBhvr>
                                        <p:cTn id="13" dur="1000"/>
                                        <p:tgtEl>
                                          <p:spTgt spid="19">
                                            <p:txEl>
                                              <p:pRg st="0" end="0"/>
                                            </p:txEl>
                                          </p:spTgt>
                                        </p:tgtEl>
                                      </p:cBhvr>
                                    </p:animEffect>
                                    <p:anim calcmode="lin" valueType="num">
                                      <p:cBhvr>
                                        <p:cTn id="14"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4000"/>
                            </p:stCondLst>
                            <p:childTnLst>
                              <p:par>
                                <p:cTn id="17" presetID="42" presetClass="entr" presetSubtype="0" fill="hold" grpId="0" nodeType="afterEffect">
                                  <p:stCondLst>
                                    <p:cond delay="2000"/>
                                  </p:stCondLst>
                                  <p:childTnLst>
                                    <p:set>
                                      <p:cBhvr>
                                        <p:cTn id="18" dur="1" fill="hold">
                                          <p:stCondLst>
                                            <p:cond delay="0"/>
                                          </p:stCondLst>
                                        </p:cTn>
                                        <p:tgtEl>
                                          <p:spTgt spid="19">
                                            <p:txEl>
                                              <p:pRg st="1" end="1"/>
                                            </p:txEl>
                                          </p:spTgt>
                                        </p:tgtEl>
                                        <p:attrNameLst>
                                          <p:attrName>style.visibility</p:attrName>
                                        </p:attrNameLst>
                                      </p:cBhvr>
                                      <p:to>
                                        <p:strVal val="visible"/>
                                      </p:to>
                                    </p:set>
                                    <p:animEffect transition="in" filter="fade">
                                      <p:cBhvr>
                                        <p:cTn id="19" dur="1000"/>
                                        <p:tgtEl>
                                          <p:spTgt spid="19">
                                            <p:txEl>
                                              <p:pRg st="1" end="1"/>
                                            </p:txEl>
                                          </p:spTgt>
                                        </p:tgtEl>
                                      </p:cBhvr>
                                    </p:animEffect>
                                    <p:anim calcmode="lin" valueType="num">
                                      <p:cBhvr>
                                        <p:cTn id="20" dur="10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Контейнер за долния колонтитул 2"/>
          <p:cNvSpPr>
            <a:spLocks noGrp="1"/>
          </p:cNvSpPr>
          <p:nvPr>
            <p:ph type="ftr" sz="quarter" idx="11"/>
          </p:nvPr>
        </p:nvSpPr>
        <p:spPr/>
        <p:txBody>
          <a:bodyPr/>
          <a:lstStyle/>
          <a:p>
            <a:r>
              <a:rPr lang="ru-RU"/>
              <a:t>Национален военен университет „Васил Левски“ Некласифицирана информация</a:t>
            </a:r>
            <a:endParaRPr lang="bg-BG" dirty="0"/>
          </a:p>
        </p:txBody>
      </p:sp>
      <p:sp>
        <p:nvSpPr>
          <p:cNvPr id="4" name="Контейнер за номер на слайда 3"/>
          <p:cNvSpPr>
            <a:spLocks noGrp="1"/>
          </p:cNvSpPr>
          <p:nvPr>
            <p:ph type="sldNum" sz="quarter" idx="12"/>
          </p:nvPr>
        </p:nvSpPr>
        <p:spPr/>
        <p:txBody>
          <a:bodyPr/>
          <a:lstStyle/>
          <a:p>
            <a:fld id="{309220AF-99D2-4088-BF11-A2536404386D}" type="slidenum">
              <a:rPr lang="en-GB" smtClean="0"/>
              <a:pPr/>
              <a:t>11</a:t>
            </a:fld>
            <a:endParaRPr lang="en-GB" dirty="0"/>
          </a:p>
        </p:txBody>
      </p:sp>
      <p:sp>
        <p:nvSpPr>
          <p:cNvPr id="5" name="Text Box 24"/>
          <p:cNvSpPr txBox="1">
            <a:spLocks noChangeArrowheads="1"/>
          </p:cNvSpPr>
          <p:nvPr/>
        </p:nvSpPr>
        <p:spPr bwMode="auto">
          <a:xfrm>
            <a:off x="4930456" y="861479"/>
            <a:ext cx="2459328"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rPr>
              <a:t>1.6 Здравеопазване</a:t>
            </a:r>
          </a:p>
        </p:txBody>
      </p:sp>
      <p:sp>
        <p:nvSpPr>
          <p:cNvPr id="21" name="Text Box 24">
            <a:extLst>
              <a:ext uri="{FF2B5EF4-FFF2-40B4-BE49-F238E27FC236}">
                <a16:creationId xmlns:a16="http://schemas.microsoft.com/office/drawing/2014/main" xmlns="" id="{F352E8A9-E434-65C0-CE9E-CDD3A52F9B34}"/>
              </a:ext>
            </a:extLst>
          </p:cNvPr>
          <p:cNvSpPr txBox="1">
            <a:spLocks noChangeArrowheads="1"/>
          </p:cNvSpPr>
          <p:nvPr/>
        </p:nvSpPr>
        <p:spPr bwMode="auto">
          <a:xfrm>
            <a:off x="2091690" y="899891"/>
            <a:ext cx="7852410"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bg-BG" b="1" dirty="0">
                <a:effectLst>
                  <a:outerShdw blurRad="38100" dist="38100" dir="2700000" algn="tl">
                    <a:srgbClr val="FFFFFF"/>
                  </a:outerShdw>
                </a:effectLst>
                <a:latin typeface="Arial" panose="020B0604020202020204" pitchFamily="34" charset="0"/>
                <a:cs typeface="Arial" panose="020B0604020202020204" pitchFamily="34" charset="0"/>
              </a:rPr>
              <a:t>1</a:t>
            </a:r>
            <a:r>
              <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rPr>
              <a:t>. </a:t>
            </a:r>
            <a:r>
              <a:rPr lang="bg-BG" altLang="bg-BG" b="1" dirty="0">
                <a:effectLst>
                  <a:outerShdw blurRad="38100" dist="38100" dir="2700000" algn="tl">
                    <a:srgbClr val="C0C0C0"/>
                  </a:outerShdw>
                </a:effectLst>
                <a:latin typeface="Arial" panose="020B0604020202020204" pitchFamily="34" charset="0"/>
                <a:cs typeface="Arial" panose="020B0604020202020204" pitchFamily="34" charset="0"/>
              </a:rPr>
              <a:t>ДЕЙСТВИЕ </a:t>
            </a:r>
            <a:r>
              <a:rPr lang="bg-BG" altLang="en-US" b="1" dirty="0">
                <a:effectLst>
                  <a:outerShdw blurRad="38100" dist="38100" dir="2700000" algn="tl">
                    <a:srgbClr val="C0C0C0"/>
                  </a:outerShdw>
                </a:effectLst>
                <a:latin typeface="Arial" panose="020B0604020202020204" pitchFamily="34" charset="0"/>
                <a:cs typeface="Arial" panose="020B0604020202020204" pitchFamily="34" charset="0"/>
              </a:rPr>
              <a:t> ПРИ ОТКРИВАНЕ НА НЕВЗРИВЕНИ БОЕПРИПАСИ</a:t>
            </a:r>
            <a:endPar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22" name="Заглавие 1"/>
          <p:cNvSpPr txBox="1">
            <a:spLocks/>
          </p:cNvSpPr>
          <p:nvPr/>
        </p:nvSpPr>
        <p:spPr>
          <a:xfrm>
            <a:off x="1223010" y="1269223"/>
            <a:ext cx="9246870" cy="1005348"/>
          </a:xfrm>
          <a:prstGeom prst="rect">
            <a:avLst/>
          </a:prstGeom>
        </p:spPr>
        <p:txBody>
          <a:bodyPr vert="horz" anchor="ctr">
            <a:normAutofit fontScale="92500" lnSpcReduction="10000"/>
          </a:bodyPr>
          <a:lstStyle>
            <a:lvl1pPr marL="484188" indent="-484188" algn="l" rtl="0" eaLnBrk="0" fontAlgn="base" hangingPunct="0">
              <a:spcBef>
                <a:spcPct val="0"/>
              </a:spcBef>
              <a:spcAft>
                <a:spcPct val="0"/>
              </a:spcAft>
              <a:defRPr sz="4200" b="0" kern="1200">
                <a:ln w="6350">
                  <a:solidFill>
                    <a:schemeClr val="accent1">
                      <a:shade val="43000"/>
                    </a:schemeClr>
                  </a:solidFill>
                </a:ln>
                <a:solidFill>
                  <a:srgbClr val="FF5C9C"/>
                </a:solidFill>
                <a:effectLst>
                  <a:outerShdw blurRad="26000" dist="26000" dir="14500000" algn="tl" rotWithShape="0">
                    <a:srgbClr val="000000">
                      <a:alpha val="40000"/>
                    </a:srgbClr>
                  </a:outerShdw>
                </a:effectLst>
                <a:latin typeface="+mj-lt"/>
                <a:ea typeface="+mj-ea"/>
                <a:cs typeface="+mj-cs"/>
              </a:defRPr>
            </a:lvl1pPr>
            <a:lvl2pPr marL="484188" indent="-484188" algn="l" rtl="0" eaLnBrk="0" fontAlgn="base" hangingPunct="0">
              <a:spcBef>
                <a:spcPct val="0"/>
              </a:spcBef>
              <a:spcAft>
                <a:spcPct val="0"/>
              </a:spcAft>
              <a:defRPr sz="4200">
                <a:solidFill>
                  <a:srgbClr val="FF5C9C"/>
                </a:solidFill>
                <a:latin typeface="Century Gothic" pitchFamily="34" charset="0"/>
              </a:defRPr>
            </a:lvl2pPr>
            <a:lvl3pPr marL="484188" indent="-484188" algn="l" rtl="0" eaLnBrk="0" fontAlgn="base" hangingPunct="0">
              <a:spcBef>
                <a:spcPct val="0"/>
              </a:spcBef>
              <a:spcAft>
                <a:spcPct val="0"/>
              </a:spcAft>
              <a:defRPr sz="4200">
                <a:solidFill>
                  <a:srgbClr val="FF5C9C"/>
                </a:solidFill>
                <a:latin typeface="Century Gothic" pitchFamily="34" charset="0"/>
              </a:defRPr>
            </a:lvl3pPr>
            <a:lvl4pPr marL="484188" indent="-484188" algn="l" rtl="0" eaLnBrk="0" fontAlgn="base" hangingPunct="0">
              <a:spcBef>
                <a:spcPct val="0"/>
              </a:spcBef>
              <a:spcAft>
                <a:spcPct val="0"/>
              </a:spcAft>
              <a:defRPr sz="4200">
                <a:solidFill>
                  <a:srgbClr val="FF5C9C"/>
                </a:solidFill>
                <a:latin typeface="Century Gothic" pitchFamily="34" charset="0"/>
              </a:defRPr>
            </a:lvl4pPr>
            <a:lvl5pPr marL="484188" indent="-484188" algn="l" rtl="0" eaLnBrk="0" fontAlgn="base" hangingPunct="0">
              <a:spcBef>
                <a:spcPct val="0"/>
              </a:spcBef>
              <a:spcAft>
                <a:spcPct val="0"/>
              </a:spcAft>
              <a:defRPr sz="4200">
                <a:solidFill>
                  <a:srgbClr val="FF5C9C"/>
                </a:solidFill>
                <a:latin typeface="Century Gothic" pitchFamily="34" charset="0"/>
              </a:defRPr>
            </a:lvl5pPr>
            <a:lvl6pPr marL="941388" indent="-484188" algn="l" rtl="0" fontAlgn="base">
              <a:spcBef>
                <a:spcPct val="0"/>
              </a:spcBef>
              <a:spcAft>
                <a:spcPct val="0"/>
              </a:spcAft>
              <a:defRPr sz="4200">
                <a:solidFill>
                  <a:srgbClr val="FF5C9C"/>
                </a:solidFill>
                <a:latin typeface="Century Gothic" pitchFamily="34" charset="0"/>
              </a:defRPr>
            </a:lvl6pPr>
            <a:lvl7pPr marL="1398588" indent="-484188" algn="l" rtl="0" fontAlgn="base">
              <a:spcBef>
                <a:spcPct val="0"/>
              </a:spcBef>
              <a:spcAft>
                <a:spcPct val="0"/>
              </a:spcAft>
              <a:defRPr sz="4200">
                <a:solidFill>
                  <a:srgbClr val="FF5C9C"/>
                </a:solidFill>
                <a:latin typeface="Century Gothic" pitchFamily="34" charset="0"/>
              </a:defRPr>
            </a:lvl7pPr>
            <a:lvl8pPr marL="1855788" indent="-484188" algn="l" rtl="0" fontAlgn="base">
              <a:spcBef>
                <a:spcPct val="0"/>
              </a:spcBef>
              <a:spcAft>
                <a:spcPct val="0"/>
              </a:spcAft>
              <a:defRPr sz="4200">
                <a:solidFill>
                  <a:srgbClr val="FF5C9C"/>
                </a:solidFill>
                <a:latin typeface="Century Gothic" pitchFamily="34" charset="0"/>
              </a:defRPr>
            </a:lvl8pPr>
            <a:lvl9pPr marL="2312988" indent="-484188" algn="l" rtl="0" fontAlgn="base">
              <a:spcBef>
                <a:spcPct val="0"/>
              </a:spcBef>
              <a:spcAft>
                <a:spcPct val="0"/>
              </a:spcAft>
              <a:defRPr sz="4200">
                <a:solidFill>
                  <a:srgbClr val="FF5C9C"/>
                </a:solidFill>
                <a:latin typeface="Century Gothic" pitchFamily="34" charset="0"/>
              </a:defRPr>
            </a:lvl9pPr>
          </a:lstStyle>
          <a:p>
            <a:pPr marL="484632" marR="0" lvl="0" indent="0" algn="ctr" defTabSz="914400" rtl="0" eaLnBrk="1" fontAlgn="auto" latinLnBrk="0" hangingPunct="1">
              <a:lnSpc>
                <a:spcPct val="100000"/>
              </a:lnSpc>
              <a:spcBef>
                <a:spcPct val="0"/>
              </a:spcBef>
              <a:spcAft>
                <a:spcPts val="0"/>
              </a:spcAft>
              <a:buClrTx/>
              <a:buSzTx/>
              <a:buFontTx/>
              <a:buNone/>
              <a:tabLst/>
              <a:defRPr/>
            </a:pPr>
            <a:r>
              <a:rPr kumimoji="0" lang="bg-BG" sz="2400" b="1" i="0" u="none" strike="noStrike" kern="1200" cap="none" spc="0" normalizeH="0" baseline="0" noProof="0" dirty="0">
                <a:ln w="6350">
                  <a:solidFill>
                    <a:srgbClr val="FF388C">
                      <a:shade val="43000"/>
                    </a:srgbClr>
                  </a:solidFill>
                </a:ln>
                <a:solidFill>
                  <a:srgbClr val="FF0000"/>
                </a:solidFill>
                <a:effectLst>
                  <a:outerShdw blurRad="26000" dist="26000" dir="14500000" algn="tl" rotWithShape="0">
                    <a:srgbClr val="000000">
                      <a:alpha val="40000"/>
                    </a:srgbClr>
                  </a:outerShdw>
                </a:effectLst>
                <a:uLnTx/>
                <a:uFillTx/>
                <a:latin typeface="Times New Roman" pitchFamily="18" charset="0"/>
                <a:ea typeface="+mj-ea"/>
                <a:cs typeface="+mj-cs"/>
              </a:rPr>
              <a:t>ВЕРОЯТНО РАЗПОЛОЖЕНИЕ</a:t>
            </a:r>
            <a:br>
              <a:rPr kumimoji="0" lang="bg-BG" sz="2400" b="1" i="0" u="none" strike="noStrike" kern="1200" cap="none" spc="0" normalizeH="0" baseline="0" noProof="0" dirty="0">
                <a:ln w="6350">
                  <a:solidFill>
                    <a:srgbClr val="FF388C">
                      <a:shade val="43000"/>
                    </a:srgbClr>
                  </a:solidFill>
                </a:ln>
                <a:solidFill>
                  <a:srgbClr val="FF0000"/>
                </a:solidFill>
                <a:effectLst>
                  <a:outerShdw blurRad="26000" dist="26000" dir="14500000" algn="tl" rotWithShape="0">
                    <a:srgbClr val="000000">
                      <a:alpha val="40000"/>
                    </a:srgbClr>
                  </a:outerShdw>
                </a:effectLst>
                <a:uLnTx/>
                <a:uFillTx/>
                <a:latin typeface="Times New Roman" pitchFamily="18" charset="0"/>
                <a:ea typeface="+mj-ea"/>
                <a:cs typeface="+mj-cs"/>
              </a:rPr>
            </a:br>
            <a:r>
              <a:rPr kumimoji="0" lang="bg-BG" sz="2400" b="1" i="0" u="none" strike="noStrike" kern="1200" cap="none" spc="0" normalizeH="0" baseline="0" noProof="0" dirty="0">
                <a:ln w="6350">
                  <a:solidFill>
                    <a:srgbClr val="FF388C">
                      <a:shade val="43000"/>
                    </a:srgbClr>
                  </a:solidFill>
                </a:ln>
                <a:solidFill>
                  <a:srgbClr val="FF0000"/>
                </a:solidFill>
                <a:effectLst>
                  <a:outerShdw blurRad="26000" dist="26000" dir="14500000" algn="tl" rotWithShape="0">
                    <a:srgbClr val="000000">
                      <a:alpha val="40000"/>
                    </a:srgbClr>
                  </a:outerShdw>
                </a:effectLst>
                <a:uLnTx/>
                <a:uFillTx/>
                <a:latin typeface="Times New Roman" pitchFamily="18" charset="0"/>
                <a:ea typeface="+mj-ea"/>
                <a:cs typeface="+mj-cs"/>
              </a:rPr>
              <a:t> НА НЕВЗРИВЕНИ БО</a:t>
            </a:r>
            <a:r>
              <a:rPr lang="en-US" sz="2400" b="1" dirty="0">
                <a:ln w="6350">
                  <a:solidFill>
                    <a:srgbClr val="FF388C">
                      <a:shade val="43000"/>
                    </a:srgbClr>
                  </a:solidFill>
                </a:ln>
                <a:solidFill>
                  <a:srgbClr val="FF0000"/>
                </a:solidFill>
                <a:latin typeface="Times New Roman" pitchFamily="18" charset="0"/>
              </a:rPr>
              <a:t>E</a:t>
            </a:r>
            <a:r>
              <a:rPr kumimoji="0" lang="bg-BG" sz="2400" b="1" i="0" u="none" strike="noStrike" kern="1200" cap="none" spc="0" normalizeH="0" baseline="0" noProof="0" dirty="0">
                <a:ln w="6350">
                  <a:solidFill>
                    <a:srgbClr val="FF388C">
                      <a:shade val="43000"/>
                    </a:srgbClr>
                  </a:solidFill>
                </a:ln>
                <a:solidFill>
                  <a:srgbClr val="FF0000"/>
                </a:solidFill>
                <a:effectLst>
                  <a:outerShdw blurRad="26000" dist="26000" dir="14500000" algn="tl" rotWithShape="0">
                    <a:srgbClr val="000000">
                      <a:alpha val="40000"/>
                    </a:srgbClr>
                  </a:outerShdw>
                </a:effectLst>
                <a:uLnTx/>
                <a:uFillTx/>
                <a:latin typeface="Times New Roman" pitchFamily="18" charset="0"/>
                <a:ea typeface="+mj-ea"/>
                <a:cs typeface="+mj-cs"/>
              </a:rPr>
              <a:t>ПРИПАСИ И ИЗОСТАВЕНИ БО</a:t>
            </a:r>
            <a:r>
              <a:rPr lang="en-US" sz="2400" b="1" dirty="0">
                <a:ln w="6350">
                  <a:solidFill>
                    <a:srgbClr val="FF388C">
                      <a:shade val="43000"/>
                    </a:srgbClr>
                  </a:solidFill>
                </a:ln>
                <a:solidFill>
                  <a:srgbClr val="FF0000"/>
                </a:solidFill>
                <a:latin typeface="Times New Roman" pitchFamily="18" charset="0"/>
              </a:rPr>
              <a:t>E</a:t>
            </a:r>
            <a:r>
              <a:rPr kumimoji="0" lang="bg-BG" sz="2400" b="1" i="0" u="none" strike="noStrike" kern="1200" cap="none" spc="0" normalizeH="0" baseline="0" noProof="0" dirty="0">
                <a:ln w="6350">
                  <a:solidFill>
                    <a:srgbClr val="FF388C">
                      <a:shade val="43000"/>
                    </a:srgbClr>
                  </a:solidFill>
                </a:ln>
                <a:solidFill>
                  <a:srgbClr val="FF0000"/>
                </a:solidFill>
                <a:effectLst>
                  <a:outerShdw blurRad="26000" dist="26000" dir="14500000" algn="tl" rotWithShape="0">
                    <a:srgbClr val="000000">
                      <a:alpha val="40000"/>
                    </a:srgbClr>
                  </a:outerShdw>
                </a:effectLst>
                <a:uLnTx/>
                <a:uFillTx/>
                <a:latin typeface="Times New Roman" pitchFamily="18" charset="0"/>
                <a:ea typeface="+mj-ea"/>
                <a:cs typeface="+mj-cs"/>
              </a:rPr>
              <a:t>ПРИПАСИ !</a:t>
            </a:r>
            <a:endParaRPr kumimoji="0" lang="bg-BG" sz="2400" b="0" i="0" u="none" strike="noStrike" kern="1200" cap="none" spc="0" normalizeH="0" baseline="0" noProof="0" dirty="0">
              <a:ln w="6350">
                <a:solidFill>
                  <a:srgbClr val="FF388C">
                    <a:shade val="43000"/>
                  </a:srgbClr>
                </a:solidFill>
              </a:ln>
              <a:solidFill>
                <a:srgbClr val="FF388C">
                  <a:tint val="83000"/>
                  <a:satMod val="150000"/>
                </a:srgbClr>
              </a:solidFill>
              <a:effectLst>
                <a:outerShdw blurRad="26000" dist="26000" dir="14500000" algn="tl" rotWithShape="0">
                  <a:srgbClr val="000000">
                    <a:alpha val="40000"/>
                  </a:srgbClr>
                </a:outerShdw>
              </a:effectLst>
              <a:uLnTx/>
              <a:uFillTx/>
              <a:latin typeface="Century Gothic"/>
              <a:ea typeface="+mj-ea"/>
              <a:cs typeface="+mj-cs"/>
            </a:endParaRPr>
          </a:p>
        </p:txBody>
      </p:sp>
      <p:sp>
        <p:nvSpPr>
          <p:cNvPr id="23" name="Rectangle 6"/>
          <p:cNvSpPr txBox="1">
            <a:spLocks noChangeArrowheads="1"/>
          </p:cNvSpPr>
          <p:nvPr/>
        </p:nvSpPr>
        <p:spPr>
          <a:xfrm>
            <a:off x="306389" y="2274570"/>
            <a:ext cx="5711506" cy="4011930"/>
          </a:xfrm>
          <a:prstGeom prst="rect">
            <a:avLst/>
          </a:prstGeom>
          <a:noFill/>
          <a:ln/>
        </p:spPr>
        <p:txBody>
          <a:bodyPr lIns="92075" tIns="46038" rIns="92075" bIns="46038"/>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20000"/>
              </a:spcBef>
              <a:spcAft>
                <a:spcPct val="0"/>
              </a:spcAft>
              <a:buClr>
                <a:srgbClr val="17BBFD"/>
              </a:buClr>
              <a:buSzPct val="90000"/>
              <a:buFont typeface="Wingdings" pitchFamily="2" charset="2"/>
              <a:buBlip>
                <a:blip r:embed="rId3"/>
              </a:buBlip>
            </a:pPr>
            <a:r>
              <a:rPr lang="ru-RU" altLang="bg-BG" dirty="0">
                <a:solidFill>
                  <a:prstClr val="black"/>
                </a:solidFill>
                <a:effectLst>
                  <a:outerShdw blurRad="38100" dist="38100" dir="2700000" algn="tl">
                    <a:srgbClr val="FFFFFF"/>
                  </a:outerShdw>
                </a:effectLst>
                <a:latin typeface="Calibri" pitchFamily="34" charset="0"/>
              </a:rPr>
              <a:t>1. </a:t>
            </a:r>
            <a:r>
              <a:rPr lang="bg-BG" altLang="bg-BG" dirty="0">
                <a:solidFill>
                  <a:prstClr val="black"/>
                </a:solidFill>
                <a:effectLst>
                  <a:outerShdw blurRad="38100" dist="38100" dir="2700000" algn="tl">
                    <a:srgbClr val="FFFFFF"/>
                  </a:outerShdw>
                </a:effectLst>
                <a:latin typeface="Calibri" pitchFamily="34" charset="0"/>
              </a:rPr>
              <a:t>Конфликтни</a:t>
            </a:r>
            <a:r>
              <a:rPr lang="ru-RU" altLang="bg-BG" dirty="0">
                <a:solidFill>
                  <a:prstClr val="black"/>
                </a:solidFill>
                <a:effectLst>
                  <a:outerShdw blurRad="38100" dist="38100" dir="2700000" algn="tl">
                    <a:srgbClr val="FFFFFF"/>
                  </a:outerShdw>
                </a:effectLst>
                <a:latin typeface="Calibri" pitchFamily="34" charset="0"/>
              </a:rPr>
              <a:t> линии;</a:t>
            </a:r>
          </a:p>
          <a:p>
            <a:pPr eaLnBrk="1" fontAlgn="base" hangingPunct="1">
              <a:spcBef>
                <a:spcPct val="20000"/>
              </a:spcBef>
              <a:spcAft>
                <a:spcPct val="0"/>
              </a:spcAft>
              <a:buClr>
                <a:srgbClr val="17BBFD"/>
              </a:buClr>
              <a:buSzPct val="90000"/>
              <a:buFont typeface="Wingdings" pitchFamily="2" charset="2"/>
              <a:buBlip>
                <a:blip r:embed="rId3"/>
              </a:buBlip>
            </a:pPr>
            <a:r>
              <a:rPr lang="ru-RU" altLang="bg-BG" dirty="0">
                <a:solidFill>
                  <a:prstClr val="black"/>
                </a:solidFill>
                <a:effectLst>
                  <a:outerShdw blurRad="38100" dist="38100" dir="2700000" algn="tl">
                    <a:srgbClr val="FFFFFF"/>
                  </a:outerShdw>
                </a:effectLst>
                <a:latin typeface="Calibri" pitchFamily="34" charset="0"/>
              </a:rPr>
              <a:t>2. </a:t>
            </a:r>
            <a:r>
              <a:rPr lang="bg-BG" altLang="bg-BG" dirty="0">
                <a:solidFill>
                  <a:prstClr val="black"/>
                </a:solidFill>
                <a:effectLst>
                  <a:outerShdw blurRad="38100" dist="38100" dir="2700000" algn="tl">
                    <a:srgbClr val="FFFFFF"/>
                  </a:outerShdw>
                </a:effectLst>
                <a:latin typeface="Calibri" pitchFamily="34" charset="0"/>
              </a:rPr>
              <a:t>Отбранителни</a:t>
            </a:r>
            <a:r>
              <a:rPr lang="ru-RU" altLang="bg-BG" dirty="0">
                <a:solidFill>
                  <a:prstClr val="black"/>
                </a:solidFill>
                <a:effectLst>
                  <a:outerShdw blurRad="38100" dist="38100" dir="2700000" algn="tl">
                    <a:srgbClr val="FFFFFF"/>
                  </a:outerShdw>
                </a:effectLst>
                <a:latin typeface="Calibri" pitchFamily="34" charset="0"/>
              </a:rPr>
              <a:t> позиции, </a:t>
            </a:r>
            <a:r>
              <a:rPr lang="bg-BG" altLang="bg-BG" dirty="0">
                <a:solidFill>
                  <a:prstClr val="black"/>
                </a:solidFill>
                <a:effectLst>
                  <a:outerShdw blurRad="38100" dist="38100" dir="2700000" algn="tl">
                    <a:srgbClr val="FFFFFF"/>
                  </a:outerShdw>
                </a:effectLst>
                <a:latin typeface="Calibri" pitchFamily="34" charset="0"/>
              </a:rPr>
              <a:t>бункери</a:t>
            </a:r>
            <a:r>
              <a:rPr lang="ru-RU" altLang="bg-BG" dirty="0">
                <a:solidFill>
                  <a:prstClr val="black"/>
                </a:solidFill>
                <a:effectLst>
                  <a:outerShdw blurRad="38100" dist="38100" dir="2700000" algn="tl">
                    <a:srgbClr val="FFFFFF"/>
                  </a:outerShdw>
                </a:effectLst>
                <a:latin typeface="Calibri" pitchFamily="34" charset="0"/>
              </a:rPr>
              <a:t>;</a:t>
            </a:r>
          </a:p>
          <a:p>
            <a:pPr eaLnBrk="1" fontAlgn="base" hangingPunct="1">
              <a:spcBef>
                <a:spcPct val="20000"/>
              </a:spcBef>
              <a:spcAft>
                <a:spcPct val="0"/>
              </a:spcAft>
              <a:buClr>
                <a:srgbClr val="17BBFD"/>
              </a:buClr>
              <a:buSzPct val="90000"/>
              <a:buFont typeface="Wingdings" pitchFamily="2" charset="2"/>
              <a:buBlip>
                <a:blip r:embed="rId3"/>
              </a:buBlip>
            </a:pPr>
            <a:r>
              <a:rPr lang="ru-RU" altLang="bg-BG" dirty="0">
                <a:solidFill>
                  <a:prstClr val="black"/>
                </a:solidFill>
                <a:effectLst>
                  <a:outerShdw blurRad="38100" dist="38100" dir="2700000" algn="tl">
                    <a:srgbClr val="FFFFFF"/>
                  </a:outerShdw>
                </a:effectLst>
                <a:latin typeface="Calibri" pitchFamily="34" charset="0"/>
              </a:rPr>
              <a:t>3. </a:t>
            </a:r>
            <a:r>
              <a:rPr lang="bg-BG" altLang="bg-BG" dirty="0">
                <a:solidFill>
                  <a:prstClr val="black"/>
                </a:solidFill>
                <a:effectLst>
                  <a:outerShdw blurRad="38100" dist="38100" dir="2700000" algn="tl">
                    <a:srgbClr val="FFFFFF"/>
                  </a:outerShdw>
                </a:effectLst>
                <a:latin typeface="Calibri" pitchFamily="34" charset="0"/>
              </a:rPr>
              <a:t>Снабдителни</a:t>
            </a:r>
            <a:r>
              <a:rPr lang="ru-RU" altLang="bg-BG" dirty="0">
                <a:solidFill>
                  <a:prstClr val="black"/>
                </a:solidFill>
                <a:effectLst>
                  <a:outerShdw blurRad="38100" dist="38100" dir="2700000" algn="tl">
                    <a:srgbClr val="FFFFFF"/>
                  </a:outerShdw>
                </a:effectLst>
                <a:latin typeface="Calibri" pitchFamily="34" charset="0"/>
              </a:rPr>
              <a:t> места;</a:t>
            </a:r>
          </a:p>
          <a:p>
            <a:pPr eaLnBrk="1" fontAlgn="base" hangingPunct="1">
              <a:spcBef>
                <a:spcPct val="20000"/>
              </a:spcBef>
              <a:spcAft>
                <a:spcPct val="0"/>
              </a:spcAft>
              <a:buClr>
                <a:srgbClr val="17BBFD"/>
              </a:buClr>
              <a:buSzPct val="90000"/>
              <a:buFont typeface="Wingdings" pitchFamily="2" charset="2"/>
              <a:buBlip>
                <a:blip r:embed="rId3"/>
              </a:buBlip>
            </a:pPr>
            <a:r>
              <a:rPr lang="ru-RU" altLang="bg-BG" dirty="0">
                <a:solidFill>
                  <a:prstClr val="black"/>
                </a:solidFill>
                <a:effectLst>
                  <a:outerShdw blurRad="38100" dist="38100" dir="2700000" algn="tl">
                    <a:srgbClr val="FFFFFF"/>
                  </a:outerShdw>
                </a:effectLst>
                <a:latin typeface="Calibri" pitchFamily="34" charset="0"/>
              </a:rPr>
              <a:t>4. </a:t>
            </a:r>
            <a:r>
              <a:rPr lang="bg-BG" altLang="bg-BG" dirty="0">
                <a:solidFill>
                  <a:prstClr val="black"/>
                </a:solidFill>
                <a:effectLst>
                  <a:outerShdw blurRad="38100" dist="38100" dir="2700000" algn="tl">
                    <a:srgbClr val="FFFFFF"/>
                  </a:outerShdw>
                </a:effectLst>
                <a:latin typeface="Calibri" pitchFamily="34" charset="0"/>
              </a:rPr>
              <a:t>Необитаеми</a:t>
            </a:r>
            <a:r>
              <a:rPr lang="ru-RU" altLang="bg-BG" dirty="0">
                <a:solidFill>
                  <a:prstClr val="black"/>
                </a:solidFill>
                <a:effectLst>
                  <a:outerShdw blurRad="38100" dist="38100" dir="2700000" algn="tl">
                    <a:srgbClr val="FFFFFF"/>
                  </a:outerShdw>
                </a:effectLst>
                <a:latin typeface="Calibri" pitchFamily="34" charset="0"/>
              </a:rPr>
              <a:t> села;</a:t>
            </a:r>
          </a:p>
          <a:p>
            <a:pPr eaLnBrk="1" fontAlgn="base" hangingPunct="1">
              <a:spcBef>
                <a:spcPct val="20000"/>
              </a:spcBef>
              <a:spcAft>
                <a:spcPct val="0"/>
              </a:spcAft>
              <a:buClr>
                <a:srgbClr val="17BBFD"/>
              </a:buClr>
              <a:buSzPct val="90000"/>
              <a:buFont typeface="Wingdings" pitchFamily="2" charset="2"/>
              <a:buBlip>
                <a:blip r:embed="rId3"/>
              </a:buBlip>
            </a:pPr>
            <a:r>
              <a:rPr lang="ru-RU" altLang="bg-BG" dirty="0">
                <a:solidFill>
                  <a:prstClr val="black"/>
                </a:solidFill>
                <a:effectLst>
                  <a:outerShdw blurRad="38100" dist="38100" dir="2700000" algn="tl">
                    <a:srgbClr val="FFFFFF"/>
                  </a:outerShdw>
                </a:effectLst>
                <a:latin typeface="Calibri" pitchFamily="34" charset="0"/>
              </a:rPr>
              <a:t>5. </a:t>
            </a:r>
            <a:r>
              <a:rPr lang="bg-BG" altLang="bg-BG" dirty="0">
                <a:solidFill>
                  <a:prstClr val="black"/>
                </a:solidFill>
                <a:effectLst>
                  <a:outerShdw blurRad="38100" dist="38100" dir="2700000" algn="tl">
                    <a:srgbClr val="FFFFFF"/>
                  </a:outerShdw>
                </a:effectLst>
                <a:latin typeface="Calibri" pitchFamily="34" charset="0"/>
              </a:rPr>
              <a:t>Развалини</a:t>
            </a:r>
            <a:r>
              <a:rPr lang="ru-RU" altLang="bg-BG" dirty="0">
                <a:solidFill>
                  <a:prstClr val="black"/>
                </a:solidFill>
                <a:effectLst>
                  <a:outerShdw blurRad="38100" dist="38100" dir="2700000" algn="tl">
                    <a:srgbClr val="FFFFFF"/>
                  </a:outerShdw>
                </a:effectLst>
                <a:latin typeface="Calibri" pitchFamily="34" charset="0"/>
              </a:rPr>
              <a:t> или </a:t>
            </a:r>
            <a:r>
              <a:rPr lang="bg-BG" altLang="bg-BG" dirty="0">
                <a:solidFill>
                  <a:prstClr val="black"/>
                </a:solidFill>
                <a:effectLst>
                  <a:outerShdw blurRad="38100" dist="38100" dir="2700000" algn="tl">
                    <a:srgbClr val="FFFFFF"/>
                  </a:outerShdw>
                </a:effectLst>
                <a:latin typeface="Calibri" pitchFamily="34" charset="0"/>
              </a:rPr>
              <a:t>разрушени</a:t>
            </a:r>
            <a:r>
              <a:rPr lang="ru-RU" altLang="bg-BG" dirty="0">
                <a:solidFill>
                  <a:prstClr val="black"/>
                </a:solidFill>
                <a:effectLst>
                  <a:outerShdw blurRad="38100" dist="38100" dir="2700000" algn="tl">
                    <a:srgbClr val="FFFFFF"/>
                  </a:outerShdw>
                </a:effectLst>
                <a:latin typeface="Calibri" pitchFamily="34" charset="0"/>
              </a:rPr>
              <a:t> съоръжения;</a:t>
            </a:r>
          </a:p>
          <a:p>
            <a:pPr eaLnBrk="1" fontAlgn="base" hangingPunct="1">
              <a:spcBef>
                <a:spcPct val="20000"/>
              </a:spcBef>
              <a:spcAft>
                <a:spcPct val="0"/>
              </a:spcAft>
              <a:buClr>
                <a:srgbClr val="17BBFD"/>
              </a:buClr>
              <a:buSzPct val="90000"/>
              <a:buFont typeface="Wingdings" pitchFamily="2" charset="2"/>
              <a:buBlip>
                <a:blip r:embed="rId3"/>
              </a:buBlip>
            </a:pPr>
            <a:r>
              <a:rPr lang="ru-RU" altLang="bg-BG" dirty="0">
                <a:solidFill>
                  <a:prstClr val="black"/>
                </a:solidFill>
                <a:effectLst>
                  <a:outerShdw blurRad="38100" dist="38100" dir="2700000" algn="tl">
                    <a:srgbClr val="FFFFFF"/>
                  </a:outerShdw>
                </a:effectLst>
                <a:latin typeface="Calibri" pitchFamily="34" charset="0"/>
              </a:rPr>
              <a:t>6. </a:t>
            </a:r>
            <a:r>
              <a:rPr lang="bg-BG" altLang="bg-BG" dirty="0">
                <a:solidFill>
                  <a:prstClr val="black"/>
                </a:solidFill>
                <a:effectLst>
                  <a:outerShdw blurRad="38100" dist="38100" dir="2700000" algn="tl">
                    <a:srgbClr val="FFFFFF"/>
                  </a:outerShdw>
                </a:effectLst>
                <a:latin typeface="Calibri" pitchFamily="34" charset="0"/>
              </a:rPr>
              <a:t>Необработваеми</a:t>
            </a:r>
            <a:r>
              <a:rPr lang="ru-RU" altLang="bg-BG" dirty="0">
                <a:solidFill>
                  <a:prstClr val="black"/>
                </a:solidFill>
                <a:effectLst>
                  <a:outerShdw blurRad="38100" dist="38100" dir="2700000" algn="tl">
                    <a:srgbClr val="FFFFFF"/>
                  </a:outerShdw>
                </a:effectLst>
                <a:latin typeface="Calibri" pitchFamily="34" charset="0"/>
              </a:rPr>
              <a:t> </a:t>
            </a:r>
            <a:r>
              <a:rPr lang="bg-BG" altLang="bg-BG" dirty="0">
                <a:solidFill>
                  <a:prstClr val="black"/>
                </a:solidFill>
                <a:effectLst>
                  <a:outerShdw blurRad="38100" dist="38100" dir="2700000" algn="tl">
                    <a:srgbClr val="FFFFFF"/>
                  </a:outerShdw>
                </a:effectLst>
                <a:latin typeface="Calibri" pitchFamily="34" charset="0"/>
              </a:rPr>
              <a:t>земи</a:t>
            </a:r>
            <a:r>
              <a:rPr lang="ru-RU" altLang="bg-BG" dirty="0">
                <a:solidFill>
                  <a:prstClr val="black"/>
                </a:solidFill>
                <a:effectLst>
                  <a:outerShdw blurRad="38100" dist="38100" dir="2700000" algn="tl">
                    <a:srgbClr val="FFFFFF"/>
                  </a:outerShdw>
                </a:effectLst>
                <a:latin typeface="Calibri" pitchFamily="34" charset="0"/>
              </a:rPr>
              <a:t>;</a:t>
            </a:r>
          </a:p>
          <a:p>
            <a:pPr eaLnBrk="1" fontAlgn="base" hangingPunct="1">
              <a:spcBef>
                <a:spcPct val="20000"/>
              </a:spcBef>
              <a:spcAft>
                <a:spcPct val="0"/>
              </a:spcAft>
              <a:buClr>
                <a:srgbClr val="17BBFD"/>
              </a:buClr>
              <a:buSzPct val="90000"/>
              <a:buFont typeface="Wingdings" pitchFamily="2" charset="2"/>
              <a:buBlip>
                <a:blip r:embed="rId3"/>
              </a:buBlip>
            </a:pPr>
            <a:r>
              <a:rPr lang="ru-RU" altLang="bg-BG" dirty="0">
                <a:solidFill>
                  <a:prstClr val="black"/>
                </a:solidFill>
                <a:effectLst>
                  <a:outerShdw blurRad="38100" dist="38100" dir="2700000" algn="tl">
                    <a:srgbClr val="FFFFFF"/>
                  </a:outerShdw>
                </a:effectLst>
                <a:latin typeface="Calibri" pitchFamily="34" charset="0"/>
              </a:rPr>
              <a:t>7. Пътища, </a:t>
            </a:r>
            <a:r>
              <a:rPr lang="bg-BG" altLang="bg-BG" dirty="0">
                <a:solidFill>
                  <a:prstClr val="black"/>
                </a:solidFill>
                <a:effectLst>
                  <a:outerShdw blurRad="38100" dist="38100" dir="2700000" algn="tl">
                    <a:srgbClr val="FFFFFF"/>
                  </a:outerShdw>
                </a:effectLst>
                <a:latin typeface="Calibri" pitchFamily="34" charset="0"/>
              </a:rPr>
              <a:t>маршрути</a:t>
            </a:r>
            <a:r>
              <a:rPr lang="ru-RU" altLang="bg-BG" dirty="0">
                <a:solidFill>
                  <a:prstClr val="black"/>
                </a:solidFill>
                <a:effectLst>
                  <a:outerShdw blurRad="38100" dist="38100" dir="2700000" algn="tl">
                    <a:srgbClr val="FFFFFF"/>
                  </a:outerShdw>
                </a:effectLst>
                <a:latin typeface="Calibri" pitchFamily="34" charset="0"/>
              </a:rPr>
              <a:t>, </a:t>
            </a:r>
            <a:r>
              <a:rPr lang="bg-BG" altLang="bg-BG" dirty="0">
                <a:solidFill>
                  <a:prstClr val="black"/>
                </a:solidFill>
                <a:effectLst>
                  <a:outerShdw blurRad="38100" dist="38100" dir="2700000" algn="tl">
                    <a:srgbClr val="FFFFFF"/>
                  </a:outerShdw>
                </a:effectLst>
                <a:latin typeface="Calibri" pitchFamily="34" charset="0"/>
              </a:rPr>
              <a:t>пътеки, писти</a:t>
            </a:r>
            <a:r>
              <a:rPr lang="ru-RU" altLang="bg-BG" dirty="0">
                <a:solidFill>
                  <a:prstClr val="black"/>
                </a:solidFill>
                <a:effectLst>
                  <a:outerShdw blurRad="38100" dist="38100" dir="2700000" algn="tl">
                    <a:srgbClr val="FFFFFF"/>
                  </a:outerShdw>
                </a:effectLst>
                <a:latin typeface="Calibri" pitchFamily="34" charset="0"/>
              </a:rPr>
              <a:t>...;</a:t>
            </a:r>
          </a:p>
          <a:p>
            <a:pPr eaLnBrk="1" fontAlgn="base" hangingPunct="1">
              <a:spcBef>
                <a:spcPct val="20000"/>
              </a:spcBef>
              <a:spcAft>
                <a:spcPct val="0"/>
              </a:spcAft>
              <a:buClr>
                <a:srgbClr val="17BBFD"/>
              </a:buClr>
              <a:buSzPct val="90000"/>
              <a:buFont typeface="Wingdings" pitchFamily="2" charset="2"/>
              <a:buBlip>
                <a:blip r:embed="rId3"/>
              </a:buBlip>
            </a:pPr>
            <a:r>
              <a:rPr lang="ru-RU" altLang="bg-BG" dirty="0">
                <a:solidFill>
                  <a:prstClr val="black"/>
                </a:solidFill>
                <a:effectLst>
                  <a:outerShdw blurRad="38100" dist="38100" dir="2700000" algn="tl">
                    <a:srgbClr val="FFFFFF"/>
                  </a:outerShdw>
                </a:effectLst>
                <a:latin typeface="Calibri" pitchFamily="34" charset="0"/>
              </a:rPr>
              <a:t>8. </a:t>
            </a:r>
            <a:r>
              <a:rPr lang="bg-BG" altLang="bg-BG" dirty="0">
                <a:solidFill>
                  <a:prstClr val="black"/>
                </a:solidFill>
                <a:effectLst>
                  <a:outerShdw blurRad="38100" dist="38100" dir="2700000" algn="tl">
                    <a:srgbClr val="FFFFFF"/>
                  </a:outerShdw>
                </a:effectLst>
                <a:latin typeface="Calibri" pitchFamily="34" charset="0"/>
              </a:rPr>
              <a:t>Кръстовища, мостове и други пътни </a:t>
            </a:r>
            <a:r>
              <a:rPr lang="ru-RU" altLang="bg-BG" dirty="0">
                <a:solidFill>
                  <a:prstClr val="black"/>
                </a:solidFill>
                <a:effectLst>
                  <a:outerShdw blurRad="38100" dist="38100" dir="2700000" algn="tl">
                    <a:srgbClr val="FFFFFF"/>
                  </a:outerShdw>
                </a:effectLst>
                <a:latin typeface="Calibri" pitchFamily="34" charset="0"/>
              </a:rPr>
              <a:t>съоръжения;</a:t>
            </a:r>
          </a:p>
          <a:p>
            <a:pPr eaLnBrk="1" fontAlgn="base" hangingPunct="1">
              <a:spcBef>
                <a:spcPct val="20000"/>
              </a:spcBef>
              <a:spcAft>
                <a:spcPct val="0"/>
              </a:spcAft>
              <a:buClr>
                <a:srgbClr val="17BBFD"/>
              </a:buClr>
              <a:buSzPct val="90000"/>
              <a:buFont typeface="Wingdings" pitchFamily="2" charset="2"/>
              <a:buBlip>
                <a:blip r:embed="rId3"/>
              </a:buBlip>
            </a:pPr>
            <a:r>
              <a:rPr lang="ru-RU" altLang="bg-BG" dirty="0">
                <a:solidFill>
                  <a:prstClr val="black"/>
                </a:solidFill>
                <a:effectLst>
                  <a:outerShdw blurRad="38100" dist="38100" dir="2700000" algn="tl">
                    <a:srgbClr val="FFFFFF"/>
                  </a:outerShdw>
                </a:effectLst>
                <a:latin typeface="Calibri" pitchFamily="34" charset="0"/>
              </a:rPr>
              <a:t>9. </a:t>
            </a:r>
            <a:r>
              <a:rPr lang="bg-BG" altLang="bg-BG" dirty="0">
                <a:solidFill>
                  <a:prstClr val="black"/>
                </a:solidFill>
                <a:effectLst>
                  <a:outerShdw blurRad="38100" dist="38100" dir="2700000" algn="tl">
                    <a:srgbClr val="FFFFFF"/>
                  </a:outerShdw>
                </a:effectLst>
                <a:latin typeface="Calibri" pitchFamily="34" charset="0"/>
              </a:rPr>
              <a:t>Кладенци и прилежащата им местност</a:t>
            </a:r>
            <a:r>
              <a:rPr lang="ru-RU" altLang="bg-BG" dirty="0">
                <a:solidFill>
                  <a:prstClr val="black"/>
                </a:solidFill>
                <a:effectLst>
                  <a:outerShdw blurRad="38100" dist="38100" dir="2700000" algn="tl">
                    <a:srgbClr val="FFFFFF"/>
                  </a:outerShdw>
                </a:effectLst>
                <a:latin typeface="Calibri" pitchFamily="34" charset="0"/>
              </a:rPr>
              <a:t>;</a:t>
            </a:r>
          </a:p>
          <a:p>
            <a:pPr eaLnBrk="1" fontAlgn="base" hangingPunct="1">
              <a:spcBef>
                <a:spcPct val="20000"/>
              </a:spcBef>
              <a:spcAft>
                <a:spcPct val="0"/>
              </a:spcAft>
              <a:buClr>
                <a:srgbClr val="17BBFD"/>
              </a:buClr>
              <a:buSzPct val="90000"/>
              <a:buFont typeface="Wingdings" pitchFamily="2" charset="2"/>
              <a:buBlip>
                <a:blip r:embed="rId3"/>
              </a:buBlip>
            </a:pPr>
            <a:r>
              <a:rPr lang="ru-RU" altLang="bg-BG" dirty="0">
                <a:solidFill>
                  <a:prstClr val="black"/>
                </a:solidFill>
                <a:effectLst>
                  <a:outerShdw blurRad="38100" dist="38100" dir="2700000" algn="tl">
                    <a:srgbClr val="FFFFFF"/>
                  </a:outerShdw>
                </a:effectLst>
                <a:latin typeface="Calibri" pitchFamily="34" charset="0"/>
              </a:rPr>
              <a:t>10. Мази, </a:t>
            </a:r>
            <a:r>
              <a:rPr lang="bg-BG" altLang="bg-BG" dirty="0">
                <a:solidFill>
                  <a:prstClr val="black"/>
                </a:solidFill>
                <a:effectLst>
                  <a:outerShdw blurRad="38100" dist="38100" dir="2700000" algn="tl">
                    <a:srgbClr val="FFFFFF"/>
                  </a:outerShdw>
                </a:effectLst>
                <a:latin typeface="Calibri" pitchFamily="34" charset="0"/>
              </a:rPr>
              <a:t>тавани</a:t>
            </a:r>
            <a:r>
              <a:rPr lang="ru-RU" altLang="bg-BG" dirty="0">
                <a:solidFill>
                  <a:prstClr val="black"/>
                </a:solidFill>
                <a:effectLst>
                  <a:outerShdw blurRad="38100" dist="38100" dir="2700000" algn="tl">
                    <a:srgbClr val="FFFFFF"/>
                  </a:outerShdw>
                </a:effectLst>
                <a:latin typeface="Calibri" pitchFamily="34" charset="0"/>
              </a:rPr>
              <a:t> и др.</a:t>
            </a:r>
            <a:r>
              <a:rPr lang="bg-BG" altLang="bg-BG" dirty="0">
                <a:solidFill>
                  <a:prstClr val="black"/>
                </a:solidFill>
                <a:effectLst>
                  <a:outerShdw blurRad="38100" dist="38100" dir="2700000" algn="tl">
                    <a:srgbClr val="FFFFFF"/>
                  </a:outerShdw>
                </a:effectLst>
                <a:latin typeface="Calibri" pitchFamily="34" charset="0"/>
              </a:rPr>
              <a:t>;</a:t>
            </a:r>
          </a:p>
          <a:p>
            <a:pPr eaLnBrk="1" fontAlgn="base" hangingPunct="1">
              <a:spcBef>
                <a:spcPct val="20000"/>
              </a:spcBef>
              <a:spcAft>
                <a:spcPct val="0"/>
              </a:spcAft>
              <a:buClr>
                <a:srgbClr val="17BBFD"/>
              </a:buClr>
              <a:buSzPct val="90000"/>
              <a:buFont typeface="Wingdings" pitchFamily="2" charset="2"/>
              <a:buBlip>
                <a:blip r:embed="rId3"/>
              </a:buBlip>
            </a:pPr>
            <a:r>
              <a:rPr lang="bg-BG" altLang="bg-BG" dirty="0">
                <a:solidFill>
                  <a:prstClr val="black"/>
                </a:solidFill>
                <a:effectLst>
                  <a:outerShdw blurRad="38100" dist="38100" dir="2700000" algn="tl">
                    <a:srgbClr val="FFFFFF"/>
                  </a:outerShdw>
                </a:effectLst>
                <a:latin typeface="Calibri" pitchFamily="34" charset="0"/>
              </a:rPr>
              <a:t>11. Каменоломни;</a:t>
            </a:r>
          </a:p>
          <a:p>
            <a:pPr eaLnBrk="1" fontAlgn="base" hangingPunct="1">
              <a:spcBef>
                <a:spcPct val="20000"/>
              </a:spcBef>
              <a:spcAft>
                <a:spcPct val="0"/>
              </a:spcAft>
              <a:buClr>
                <a:srgbClr val="17BBFD"/>
              </a:buClr>
              <a:buSzPct val="90000"/>
              <a:buFont typeface="Wingdings" pitchFamily="2" charset="2"/>
              <a:buBlip>
                <a:blip r:embed="rId3"/>
              </a:buBlip>
            </a:pPr>
            <a:r>
              <a:rPr lang="bg-BG" altLang="bg-BG" dirty="0">
                <a:solidFill>
                  <a:prstClr val="black"/>
                </a:solidFill>
                <a:effectLst>
                  <a:outerShdw blurRad="38100" dist="38100" dir="2700000" algn="tl">
                    <a:srgbClr val="FFFFFF"/>
                  </a:outerShdw>
                </a:effectLst>
                <a:latin typeface="Calibri" pitchFamily="34" charset="0"/>
              </a:rPr>
              <a:t>12. Крайбрежни и речни зони и др.</a:t>
            </a:r>
            <a:r>
              <a:rPr lang="bg-BG" altLang="bg-BG" dirty="0">
                <a:solidFill>
                  <a:srgbClr val="FFFF00"/>
                </a:solidFill>
                <a:effectLst>
                  <a:outerShdw blurRad="38100" dist="38100" dir="2700000" algn="tl">
                    <a:srgbClr val="000000"/>
                  </a:outerShdw>
                </a:effectLst>
                <a:latin typeface="Calibri" pitchFamily="34" charset="0"/>
              </a:rPr>
              <a:t> </a:t>
            </a:r>
            <a:endParaRPr lang="ru-RU" altLang="bg-BG" dirty="0">
              <a:solidFill>
                <a:srgbClr val="FFFF00"/>
              </a:solidFill>
              <a:effectLst>
                <a:outerShdw blurRad="38100" dist="38100" dir="2700000" algn="tl">
                  <a:srgbClr val="000000"/>
                </a:outerShdw>
              </a:effectLst>
              <a:latin typeface="Calibri" pitchFamily="34" charset="0"/>
            </a:endParaRPr>
          </a:p>
        </p:txBody>
      </p:sp>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3730" y="2514600"/>
            <a:ext cx="3897629" cy="3211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6675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 calcmode="lin" valueType="num">
                                      <p:cBhvr additive="base">
                                        <p:cTn id="7" dur="30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23">
                                            <p:txEl>
                                              <p:pRg st="1" end="1"/>
                                            </p:txEl>
                                          </p:spTgt>
                                        </p:tgtEl>
                                        <p:attrNameLst>
                                          <p:attrName>style.visibility</p:attrName>
                                        </p:attrNameLst>
                                      </p:cBhvr>
                                      <p:to>
                                        <p:strVal val="visible"/>
                                      </p:to>
                                    </p:set>
                                    <p:anim calcmode="lin" valueType="num">
                                      <p:cBhvr additive="base">
                                        <p:cTn id="12" dur="3000" fill="hold"/>
                                        <p:tgtEl>
                                          <p:spTgt spid="2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2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23">
                                            <p:txEl>
                                              <p:pRg st="2" end="2"/>
                                            </p:txEl>
                                          </p:spTgt>
                                        </p:tgtEl>
                                        <p:attrNameLst>
                                          <p:attrName>style.visibility</p:attrName>
                                        </p:attrNameLst>
                                      </p:cBhvr>
                                      <p:to>
                                        <p:strVal val="visible"/>
                                      </p:to>
                                    </p:set>
                                    <p:anim calcmode="lin" valueType="num">
                                      <p:cBhvr additive="base">
                                        <p:cTn id="17" dur="3000" fill="hold"/>
                                        <p:tgtEl>
                                          <p:spTgt spid="23">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2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grpId="0" nodeType="afterEffect">
                                  <p:stCondLst>
                                    <p:cond delay="0"/>
                                  </p:stCondLst>
                                  <p:childTnLst>
                                    <p:set>
                                      <p:cBhvr>
                                        <p:cTn id="21" dur="1" fill="hold">
                                          <p:stCondLst>
                                            <p:cond delay="0"/>
                                          </p:stCondLst>
                                        </p:cTn>
                                        <p:tgtEl>
                                          <p:spTgt spid="23">
                                            <p:txEl>
                                              <p:pRg st="3" end="3"/>
                                            </p:txEl>
                                          </p:spTgt>
                                        </p:tgtEl>
                                        <p:attrNameLst>
                                          <p:attrName>style.visibility</p:attrName>
                                        </p:attrNameLst>
                                      </p:cBhvr>
                                      <p:to>
                                        <p:strVal val="visible"/>
                                      </p:to>
                                    </p:set>
                                    <p:anim calcmode="lin" valueType="num">
                                      <p:cBhvr additive="base">
                                        <p:cTn id="22" dur="3000" fill="hold"/>
                                        <p:tgtEl>
                                          <p:spTgt spid="23">
                                            <p:txEl>
                                              <p:pRg st="3" end="3"/>
                                            </p:txEl>
                                          </p:spTgt>
                                        </p:tgtEl>
                                        <p:attrNameLst>
                                          <p:attrName>ppt_x</p:attrName>
                                        </p:attrNameLst>
                                      </p:cBhvr>
                                      <p:tavLst>
                                        <p:tav tm="0">
                                          <p:val>
                                            <p:strVal val="#ppt_x"/>
                                          </p:val>
                                        </p:tav>
                                        <p:tav tm="100000">
                                          <p:val>
                                            <p:strVal val="#ppt_x"/>
                                          </p:val>
                                        </p:tav>
                                      </p:tavLst>
                                    </p:anim>
                                    <p:anim calcmode="lin" valueType="num">
                                      <p:cBhvr additive="base">
                                        <p:cTn id="23" dur="3000" fill="hold"/>
                                        <p:tgtEl>
                                          <p:spTgt spid="23">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2000"/>
                            </p:stCondLst>
                            <p:childTnLst>
                              <p:par>
                                <p:cTn id="25" presetID="2" presetClass="entr" presetSubtype="4" fill="hold" grpId="0" nodeType="afterEffect">
                                  <p:stCondLst>
                                    <p:cond delay="0"/>
                                  </p:stCondLst>
                                  <p:childTnLst>
                                    <p:set>
                                      <p:cBhvr>
                                        <p:cTn id="26" dur="1" fill="hold">
                                          <p:stCondLst>
                                            <p:cond delay="0"/>
                                          </p:stCondLst>
                                        </p:cTn>
                                        <p:tgtEl>
                                          <p:spTgt spid="23">
                                            <p:txEl>
                                              <p:pRg st="4" end="4"/>
                                            </p:txEl>
                                          </p:spTgt>
                                        </p:tgtEl>
                                        <p:attrNameLst>
                                          <p:attrName>style.visibility</p:attrName>
                                        </p:attrNameLst>
                                      </p:cBhvr>
                                      <p:to>
                                        <p:strVal val="visible"/>
                                      </p:to>
                                    </p:set>
                                    <p:anim calcmode="lin" valueType="num">
                                      <p:cBhvr additive="base">
                                        <p:cTn id="27" dur="3000" fill="hold"/>
                                        <p:tgtEl>
                                          <p:spTgt spid="23">
                                            <p:txEl>
                                              <p:pRg st="4" end="4"/>
                                            </p:txEl>
                                          </p:spTgt>
                                        </p:tgtEl>
                                        <p:attrNameLst>
                                          <p:attrName>ppt_x</p:attrName>
                                        </p:attrNameLst>
                                      </p:cBhvr>
                                      <p:tavLst>
                                        <p:tav tm="0">
                                          <p:val>
                                            <p:strVal val="#ppt_x"/>
                                          </p:val>
                                        </p:tav>
                                        <p:tav tm="100000">
                                          <p:val>
                                            <p:strVal val="#ppt_x"/>
                                          </p:val>
                                        </p:tav>
                                      </p:tavLst>
                                    </p:anim>
                                    <p:anim calcmode="lin" valueType="num">
                                      <p:cBhvr additive="base">
                                        <p:cTn id="28" dur="3000" fill="hold"/>
                                        <p:tgtEl>
                                          <p:spTgt spid="23">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5000"/>
                            </p:stCondLst>
                            <p:childTnLst>
                              <p:par>
                                <p:cTn id="30" presetID="2" presetClass="entr" presetSubtype="4" fill="hold" grpId="0" nodeType="afterEffect">
                                  <p:stCondLst>
                                    <p:cond delay="0"/>
                                  </p:stCondLst>
                                  <p:childTnLst>
                                    <p:set>
                                      <p:cBhvr>
                                        <p:cTn id="31" dur="1" fill="hold">
                                          <p:stCondLst>
                                            <p:cond delay="0"/>
                                          </p:stCondLst>
                                        </p:cTn>
                                        <p:tgtEl>
                                          <p:spTgt spid="23">
                                            <p:txEl>
                                              <p:pRg st="5" end="5"/>
                                            </p:txEl>
                                          </p:spTgt>
                                        </p:tgtEl>
                                        <p:attrNameLst>
                                          <p:attrName>style.visibility</p:attrName>
                                        </p:attrNameLst>
                                      </p:cBhvr>
                                      <p:to>
                                        <p:strVal val="visible"/>
                                      </p:to>
                                    </p:set>
                                    <p:anim calcmode="lin" valueType="num">
                                      <p:cBhvr additive="base">
                                        <p:cTn id="32" dur="3000" fill="hold"/>
                                        <p:tgtEl>
                                          <p:spTgt spid="23">
                                            <p:txEl>
                                              <p:pRg st="5" end="5"/>
                                            </p:txEl>
                                          </p:spTgt>
                                        </p:tgtEl>
                                        <p:attrNameLst>
                                          <p:attrName>ppt_x</p:attrName>
                                        </p:attrNameLst>
                                      </p:cBhvr>
                                      <p:tavLst>
                                        <p:tav tm="0">
                                          <p:val>
                                            <p:strVal val="#ppt_x"/>
                                          </p:val>
                                        </p:tav>
                                        <p:tav tm="100000">
                                          <p:val>
                                            <p:strVal val="#ppt_x"/>
                                          </p:val>
                                        </p:tav>
                                      </p:tavLst>
                                    </p:anim>
                                    <p:anim calcmode="lin" valueType="num">
                                      <p:cBhvr additive="base">
                                        <p:cTn id="33" dur="3000" fill="hold"/>
                                        <p:tgtEl>
                                          <p:spTgt spid="23">
                                            <p:txEl>
                                              <p:pRg st="5" end="5"/>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8000"/>
                            </p:stCondLst>
                            <p:childTnLst>
                              <p:par>
                                <p:cTn id="35" presetID="2" presetClass="entr" presetSubtype="4" fill="hold" grpId="0" nodeType="afterEffect">
                                  <p:stCondLst>
                                    <p:cond delay="0"/>
                                  </p:stCondLst>
                                  <p:childTnLst>
                                    <p:set>
                                      <p:cBhvr>
                                        <p:cTn id="36" dur="1" fill="hold">
                                          <p:stCondLst>
                                            <p:cond delay="0"/>
                                          </p:stCondLst>
                                        </p:cTn>
                                        <p:tgtEl>
                                          <p:spTgt spid="23">
                                            <p:txEl>
                                              <p:pRg st="6" end="6"/>
                                            </p:txEl>
                                          </p:spTgt>
                                        </p:tgtEl>
                                        <p:attrNameLst>
                                          <p:attrName>style.visibility</p:attrName>
                                        </p:attrNameLst>
                                      </p:cBhvr>
                                      <p:to>
                                        <p:strVal val="visible"/>
                                      </p:to>
                                    </p:set>
                                    <p:anim calcmode="lin" valueType="num">
                                      <p:cBhvr additive="base">
                                        <p:cTn id="37" dur="3000" fill="hold"/>
                                        <p:tgtEl>
                                          <p:spTgt spid="23">
                                            <p:txEl>
                                              <p:pRg st="6" end="6"/>
                                            </p:txEl>
                                          </p:spTgt>
                                        </p:tgtEl>
                                        <p:attrNameLst>
                                          <p:attrName>ppt_x</p:attrName>
                                        </p:attrNameLst>
                                      </p:cBhvr>
                                      <p:tavLst>
                                        <p:tav tm="0">
                                          <p:val>
                                            <p:strVal val="#ppt_x"/>
                                          </p:val>
                                        </p:tav>
                                        <p:tav tm="100000">
                                          <p:val>
                                            <p:strVal val="#ppt_x"/>
                                          </p:val>
                                        </p:tav>
                                      </p:tavLst>
                                    </p:anim>
                                    <p:anim calcmode="lin" valueType="num">
                                      <p:cBhvr additive="base">
                                        <p:cTn id="38" dur="3000" fill="hold"/>
                                        <p:tgtEl>
                                          <p:spTgt spid="23">
                                            <p:txEl>
                                              <p:pRg st="6" end="6"/>
                                            </p:txEl>
                                          </p:spTgt>
                                        </p:tgtEl>
                                        <p:attrNameLst>
                                          <p:attrName>ppt_y</p:attrName>
                                        </p:attrNameLst>
                                      </p:cBhvr>
                                      <p:tavLst>
                                        <p:tav tm="0">
                                          <p:val>
                                            <p:strVal val="1+#ppt_h/2"/>
                                          </p:val>
                                        </p:tav>
                                        <p:tav tm="100000">
                                          <p:val>
                                            <p:strVal val="#ppt_y"/>
                                          </p:val>
                                        </p:tav>
                                      </p:tavLst>
                                    </p:anim>
                                  </p:childTnLst>
                                </p:cTn>
                              </p:par>
                            </p:childTnLst>
                          </p:cTn>
                        </p:par>
                        <p:par>
                          <p:cTn id="39" fill="hold">
                            <p:stCondLst>
                              <p:cond delay="21000"/>
                            </p:stCondLst>
                            <p:childTnLst>
                              <p:par>
                                <p:cTn id="40" presetID="2" presetClass="entr" presetSubtype="4" fill="hold" grpId="0" nodeType="afterEffect">
                                  <p:stCondLst>
                                    <p:cond delay="0"/>
                                  </p:stCondLst>
                                  <p:childTnLst>
                                    <p:set>
                                      <p:cBhvr>
                                        <p:cTn id="41" dur="1" fill="hold">
                                          <p:stCondLst>
                                            <p:cond delay="0"/>
                                          </p:stCondLst>
                                        </p:cTn>
                                        <p:tgtEl>
                                          <p:spTgt spid="23">
                                            <p:txEl>
                                              <p:pRg st="7" end="7"/>
                                            </p:txEl>
                                          </p:spTgt>
                                        </p:tgtEl>
                                        <p:attrNameLst>
                                          <p:attrName>style.visibility</p:attrName>
                                        </p:attrNameLst>
                                      </p:cBhvr>
                                      <p:to>
                                        <p:strVal val="visible"/>
                                      </p:to>
                                    </p:set>
                                    <p:anim calcmode="lin" valueType="num">
                                      <p:cBhvr additive="base">
                                        <p:cTn id="42" dur="3000" fill="hold"/>
                                        <p:tgtEl>
                                          <p:spTgt spid="23">
                                            <p:txEl>
                                              <p:pRg st="7" end="7"/>
                                            </p:txEl>
                                          </p:spTgt>
                                        </p:tgtEl>
                                        <p:attrNameLst>
                                          <p:attrName>ppt_x</p:attrName>
                                        </p:attrNameLst>
                                      </p:cBhvr>
                                      <p:tavLst>
                                        <p:tav tm="0">
                                          <p:val>
                                            <p:strVal val="#ppt_x"/>
                                          </p:val>
                                        </p:tav>
                                        <p:tav tm="100000">
                                          <p:val>
                                            <p:strVal val="#ppt_x"/>
                                          </p:val>
                                        </p:tav>
                                      </p:tavLst>
                                    </p:anim>
                                    <p:anim calcmode="lin" valueType="num">
                                      <p:cBhvr additive="base">
                                        <p:cTn id="43" dur="3000" fill="hold"/>
                                        <p:tgtEl>
                                          <p:spTgt spid="23">
                                            <p:txEl>
                                              <p:pRg st="7" end="7"/>
                                            </p:txEl>
                                          </p:spTgt>
                                        </p:tgtEl>
                                        <p:attrNameLst>
                                          <p:attrName>ppt_y</p:attrName>
                                        </p:attrNameLst>
                                      </p:cBhvr>
                                      <p:tavLst>
                                        <p:tav tm="0">
                                          <p:val>
                                            <p:strVal val="1+#ppt_h/2"/>
                                          </p:val>
                                        </p:tav>
                                        <p:tav tm="100000">
                                          <p:val>
                                            <p:strVal val="#ppt_y"/>
                                          </p:val>
                                        </p:tav>
                                      </p:tavLst>
                                    </p:anim>
                                  </p:childTnLst>
                                </p:cTn>
                              </p:par>
                            </p:childTnLst>
                          </p:cTn>
                        </p:par>
                        <p:par>
                          <p:cTn id="44" fill="hold">
                            <p:stCondLst>
                              <p:cond delay="24000"/>
                            </p:stCondLst>
                            <p:childTnLst>
                              <p:par>
                                <p:cTn id="45" presetID="2" presetClass="entr" presetSubtype="4" fill="hold" grpId="0" nodeType="afterEffect">
                                  <p:stCondLst>
                                    <p:cond delay="0"/>
                                  </p:stCondLst>
                                  <p:childTnLst>
                                    <p:set>
                                      <p:cBhvr>
                                        <p:cTn id="46" dur="1" fill="hold">
                                          <p:stCondLst>
                                            <p:cond delay="0"/>
                                          </p:stCondLst>
                                        </p:cTn>
                                        <p:tgtEl>
                                          <p:spTgt spid="23">
                                            <p:txEl>
                                              <p:pRg st="8" end="8"/>
                                            </p:txEl>
                                          </p:spTgt>
                                        </p:tgtEl>
                                        <p:attrNameLst>
                                          <p:attrName>style.visibility</p:attrName>
                                        </p:attrNameLst>
                                      </p:cBhvr>
                                      <p:to>
                                        <p:strVal val="visible"/>
                                      </p:to>
                                    </p:set>
                                    <p:anim calcmode="lin" valueType="num">
                                      <p:cBhvr additive="base">
                                        <p:cTn id="47" dur="3000" fill="hold"/>
                                        <p:tgtEl>
                                          <p:spTgt spid="23">
                                            <p:txEl>
                                              <p:pRg st="8" end="8"/>
                                            </p:txEl>
                                          </p:spTgt>
                                        </p:tgtEl>
                                        <p:attrNameLst>
                                          <p:attrName>ppt_x</p:attrName>
                                        </p:attrNameLst>
                                      </p:cBhvr>
                                      <p:tavLst>
                                        <p:tav tm="0">
                                          <p:val>
                                            <p:strVal val="#ppt_x"/>
                                          </p:val>
                                        </p:tav>
                                        <p:tav tm="100000">
                                          <p:val>
                                            <p:strVal val="#ppt_x"/>
                                          </p:val>
                                        </p:tav>
                                      </p:tavLst>
                                    </p:anim>
                                    <p:anim calcmode="lin" valueType="num">
                                      <p:cBhvr additive="base">
                                        <p:cTn id="48" dur="3000" fill="hold"/>
                                        <p:tgtEl>
                                          <p:spTgt spid="2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3">
                                            <p:txEl>
                                              <p:pRg st="9" end="9"/>
                                            </p:txEl>
                                          </p:spTgt>
                                        </p:tgtEl>
                                        <p:attrNameLst>
                                          <p:attrName>style.visibility</p:attrName>
                                        </p:attrNameLst>
                                      </p:cBhvr>
                                      <p:to>
                                        <p:strVal val="visible"/>
                                      </p:to>
                                    </p:set>
                                    <p:anim calcmode="lin" valueType="num">
                                      <p:cBhvr additive="base">
                                        <p:cTn id="53" dur="3000" fill="hold"/>
                                        <p:tgtEl>
                                          <p:spTgt spid="23">
                                            <p:txEl>
                                              <p:pRg st="9" end="9"/>
                                            </p:txEl>
                                          </p:spTgt>
                                        </p:tgtEl>
                                        <p:attrNameLst>
                                          <p:attrName>ppt_x</p:attrName>
                                        </p:attrNameLst>
                                      </p:cBhvr>
                                      <p:tavLst>
                                        <p:tav tm="0">
                                          <p:val>
                                            <p:strVal val="#ppt_x"/>
                                          </p:val>
                                        </p:tav>
                                        <p:tav tm="100000">
                                          <p:val>
                                            <p:strVal val="#ppt_x"/>
                                          </p:val>
                                        </p:tav>
                                      </p:tavLst>
                                    </p:anim>
                                    <p:anim calcmode="lin" valueType="num">
                                      <p:cBhvr additive="base">
                                        <p:cTn id="54" dur="3000" fill="hold"/>
                                        <p:tgtEl>
                                          <p:spTgt spid="2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3">
                                            <p:txEl>
                                              <p:pRg st="10" end="10"/>
                                            </p:txEl>
                                          </p:spTgt>
                                        </p:tgtEl>
                                        <p:attrNameLst>
                                          <p:attrName>style.visibility</p:attrName>
                                        </p:attrNameLst>
                                      </p:cBhvr>
                                      <p:to>
                                        <p:strVal val="visible"/>
                                      </p:to>
                                    </p:set>
                                    <p:anim calcmode="lin" valueType="num">
                                      <p:cBhvr additive="base">
                                        <p:cTn id="59" dur="3000" fill="hold"/>
                                        <p:tgtEl>
                                          <p:spTgt spid="23">
                                            <p:txEl>
                                              <p:pRg st="10" end="10"/>
                                            </p:txEl>
                                          </p:spTgt>
                                        </p:tgtEl>
                                        <p:attrNameLst>
                                          <p:attrName>ppt_x</p:attrName>
                                        </p:attrNameLst>
                                      </p:cBhvr>
                                      <p:tavLst>
                                        <p:tav tm="0">
                                          <p:val>
                                            <p:strVal val="#ppt_x"/>
                                          </p:val>
                                        </p:tav>
                                        <p:tav tm="100000">
                                          <p:val>
                                            <p:strVal val="#ppt_x"/>
                                          </p:val>
                                        </p:tav>
                                      </p:tavLst>
                                    </p:anim>
                                    <p:anim calcmode="lin" valueType="num">
                                      <p:cBhvr additive="base">
                                        <p:cTn id="60" dur="3000" fill="hold"/>
                                        <p:tgtEl>
                                          <p:spTgt spid="2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23">
                                            <p:txEl>
                                              <p:pRg st="11" end="11"/>
                                            </p:txEl>
                                          </p:spTgt>
                                        </p:tgtEl>
                                        <p:attrNameLst>
                                          <p:attrName>style.visibility</p:attrName>
                                        </p:attrNameLst>
                                      </p:cBhvr>
                                      <p:to>
                                        <p:strVal val="visible"/>
                                      </p:to>
                                    </p:set>
                                    <p:anim calcmode="lin" valueType="num">
                                      <p:cBhvr additive="base">
                                        <p:cTn id="65" dur="3000" fill="hold"/>
                                        <p:tgtEl>
                                          <p:spTgt spid="23">
                                            <p:txEl>
                                              <p:pRg st="11" end="11"/>
                                            </p:txEl>
                                          </p:spTgt>
                                        </p:tgtEl>
                                        <p:attrNameLst>
                                          <p:attrName>ppt_x</p:attrName>
                                        </p:attrNameLst>
                                      </p:cBhvr>
                                      <p:tavLst>
                                        <p:tav tm="0">
                                          <p:val>
                                            <p:strVal val="#ppt_x"/>
                                          </p:val>
                                        </p:tav>
                                        <p:tav tm="100000">
                                          <p:val>
                                            <p:strVal val="#ppt_x"/>
                                          </p:val>
                                        </p:tav>
                                      </p:tavLst>
                                    </p:anim>
                                    <p:anim calcmode="lin" valueType="num">
                                      <p:cBhvr additive="base">
                                        <p:cTn id="66" dur="3000" fill="hold"/>
                                        <p:tgtEl>
                                          <p:spTgt spid="2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Контейнер за долния колонтитул 2"/>
          <p:cNvSpPr>
            <a:spLocks noGrp="1"/>
          </p:cNvSpPr>
          <p:nvPr>
            <p:ph type="ftr" sz="quarter" idx="11"/>
          </p:nvPr>
        </p:nvSpPr>
        <p:spPr/>
        <p:txBody>
          <a:bodyPr/>
          <a:lstStyle/>
          <a:p>
            <a:r>
              <a:rPr lang="ru-RU"/>
              <a:t>Национален военен университет „Васил Левски“ Некласифицирана информация</a:t>
            </a:r>
            <a:endParaRPr lang="bg-BG" dirty="0"/>
          </a:p>
        </p:txBody>
      </p:sp>
      <p:sp>
        <p:nvSpPr>
          <p:cNvPr id="4" name="Контейнер за номер на слайда 3"/>
          <p:cNvSpPr>
            <a:spLocks noGrp="1"/>
          </p:cNvSpPr>
          <p:nvPr>
            <p:ph type="sldNum" sz="quarter" idx="12"/>
          </p:nvPr>
        </p:nvSpPr>
        <p:spPr/>
        <p:txBody>
          <a:bodyPr/>
          <a:lstStyle/>
          <a:p>
            <a:fld id="{309220AF-99D2-4088-BF11-A2536404386D}" type="slidenum">
              <a:rPr lang="en-GB" smtClean="0"/>
              <a:pPr/>
              <a:t>12</a:t>
            </a:fld>
            <a:endParaRPr lang="en-GB" dirty="0"/>
          </a:p>
        </p:txBody>
      </p:sp>
      <p:sp>
        <p:nvSpPr>
          <p:cNvPr id="5" name="Text Box 24"/>
          <p:cNvSpPr txBox="1">
            <a:spLocks noChangeArrowheads="1"/>
          </p:cNvSpPr>
          <p:nvPr/>
        </p:nvSpPr>
        <p:spPr bwMode="auto">
          <a:xfrm>
            <a:off x="4930456" y="861479"/>
            <a:ext cx="2642455"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rPr>
              <a:t>1.7 Финансова сфера</a:t>
            </a:r>
          </a:p>
        </p:txBody>
      </p:sp>
      <p:sp>
        <p:nvSpPr>
          <p:cNvPr id="16" name="Text Box 24">
            <a:extLst>
              <a:ext uri="{FF2B5EF4-FFF2-40B4-BE49-F238E27FC236}">
                <a16:creationId xmlns:a16="http://schemas.microsoft.com/office/drawing/2014/main" xmlns="" id="{F352E8A9-E434-65C0-CE9E-CDD3A52F9B34}"/>
              </a:ext>
            </a:extLst>
          </p:cNvPr>
          <p:cNvSpPr txBox="1">
            <a:spLocks noChangeArrowheads="1"/>
          </p:cNvSpPr>
          <p:nvPr/>
        </p:nvSpPr>
        <p:spPr bwMode="auto">
          <a:xfrm>
            <a:off x="2091690" y="899891"/>
            <a:ext cx="7852410"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bg-BG" b="1" dirty="0">
                <a:effectLst>
                  <a:outerShdw blurRad="38100" dist="38100" dir="2700000" algn="tl">
                    <a:srgbClr val="FFFFFF"/>
                  </a:outerShdw>
                </a:effectLst>
                <a:latin typeface="Arial" panose="020B0604020202020204" pitchFamily="34" charset="0"/>
                <a:cs typeface="Arial" panose="020B0604020202020204" pitchFamily="34" charset="0"/>
              </a:rPr>
              <a:t>1</a:t>
            </a:r>
            <a:r>
              <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rPr>
              <a:t>. </a:t>
            </a:r>
            <a:r>
              <a:rPr lang="bg-BG" altLang="bg-BG" b="1" dirty="0">
                <a:effectLst>
                  <a:outerShdw blurRad="38100" dist="38100" dir="2700000" algn="tl">
                    <a:srgbClr val="C0C0C0"/>
                  </a:outerShdw>
                </a:effectLst>
                <a:latin typeface="Arial" panose="020B0604020202020204" pitchFamily="34" charset="0"/>
                <a:cs typeface="Arial" panose="020B0604020202020204" pitchFamily="34" charset="0"/>
              </a:rPr>
              <a:t>ДЕЙСТВИЕ </a:t>
            </a:r>
            <a:r>
              <a:rPr lang="bg-BG" altLang="en-US" b="1" dirty="0">
                <a:effectLst>
                  <a:outerShdw blurRad="38100" dist="38100" dir="2700000" algn="tl">
                    <a:srgbClr val="C0C0C0"/>
                  </a:outerShdw>
                </a:effectLst>
                <a:latin typeface="Arial" panose="020B0604020202020204" pitchFamily="34" charset="0"/>
                <a:cs typeface="Arial" panose="020B0604020202020204" pitchFamily="34" charset="0"/>
              </a:rPr>
              <a:t> ПРИ ОТКРИВАНЕ НА НЕВЗРИВЕНИ БОЕПРИПАСИ</a:t>
            </a:r>
            <a:endPar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17" name="Заглавие 1"/>
          <p:cNvSpPr txBox="1">
            <a:spLocks/>
          </p:cNvSpPr>
          <p:nvPr/>
        </p:nvSpPr>
        <p:spPr>
          <a:xfrm>
            <a:off x="1714500" y="1269223"/>
            <a:ext cx="8229600" cy="1028701"/>
          </a:xfrm>
          <a:prstGeom prst="rect">
            <a:avLst/>
          </a:prstGeom>
        </p:spPr>
        <p:txBody>
          <a:bodyPr vert="horz" anchor="ctr">
            <a:normAutofit/>
          </a:bodyPr>
          <a:lstStyle>
            <a:lvl1pPr marL="484188" indent="-484188" algn="l" rtl="0" eaLnBrk="0" fontAlgn="base" hangingPunct="0">
              <a:spcBef>
                <a:spcPct val="0"/>
              </a:spcBef>
              <a:spcAft>
                <a:spcPct val="0"/>
              </a:spcAft>
              <a:defRPr sz="4200" b="0" kern="1200">
                <a:ln w="6350">
                  <a:solidFill>
                    <a:schemeClr val="accent1">
                      <a:shade val="43000"/>
                    </a:schemeClr>
                  </a:solidFill>
                </a:ln>
                <a:solidFill>
                  <a:srgbClr val="FF5C9C"/>
                </a:solidFill>
                <a:effectLst>
                  <a:outerShdw blurRad="26000" dist="26000" dir="14500000" algn="tl" rotWithShape="0">
                    <a:srgbClr val="000000">
                      <a:alpha val="40000"/>
                    </a:srgbClr>
                  </a:outerShdw>
                </a:effectLst>
                <a:latin typeface="+mj-lt"/>
                <a:ea typeface="+mj-ea"/>
                <a:cs typeface="+mj-cs"/>
              </a:defRPr>
            </a:lvl1pPr>
            <a:lvl2pPr marL="484188" indent="-484188" algn="l" rtl="0" eaLnBrk="0" fontAlgn="base" hangingPunct="0">
              <a:spcBef>
                <a:spcPct val="0"/>
              </a:spcBef>
              <a:spcAft>
                <a:spcPct val="0"/>
              </a:spcAft>
              <a:defRPr sz="4200">
                <a:solidFill>
                  <a:srgbClr val="FF5C9C"/>
                </a:solidFill>
                <a:latin typeface="Century Gothic" pitchFamily="34" charset="0"/>
              </a:defRPr>
            </a:lvl2pPr>
            <a:lvl3pPr marL="484188" indent="-484188" algn="l" rtl="0" eaLnBrk="0" fontAlgn="base" hangingPunct="0">
              <a:spcBef>
                <a:spcPct val="0"/>
              </a:spcBef>
              <a:spcAft>
                <a:spcPct val="0"/>
              </a:spcAft>
              <a:defRPr sz="4200">
                <a:solidFill>
                  <a:srgbClr val="FF5C9C"/>
                </a:solidFill>
                <a:latin typeface="Century Gothic" pitchFamily="34" charset="0"/>
              </a:defRPr>
            </a:lvl3pPr>
            <a:lvl4pPr marL="484188" indent="-484188" algn="l" rtl="0" eaLnBrk="0" fontAlgn="base" hangingPunct="0">
              <a:spcBef>
                <a:spcPct val="0"/>
              </a:spcBef>
              <a:spcAft>
                <a:spcPct val="0"/>
              </a:spcAft>
              <a:defRPr sz="4200">
                <a:solidFill>
                  <a:srgbClr val="FF5C9C"/>
                </a:solidFill>
                <a:latin typeface="Century Gothic" pitchFamily="34" charset="0"/>
              </a:defRPr>
            </a:lvl4pPr>
            <a:lvl5pPr marL="484188" indent="-484188" algn="l" rtl="0" eaLnBrk="0" fontAlgn="base" hangingPunct="0">
              <a:spcBef>
                <a:spcPct val="0"/>
              </a:spcBef>
              <a:spcAft>
                <a:spcPct val="0"/>
              </a:spcAft>
              <a:defRPr sz="4200">
                <a:solidFill>
                  <a:srgbClr val="FF5C9C"/>
                </a:solidFill>
                <a:latin typeface="Century Gothic" pitchFamily="34" charset="0"/>
              </a:defRPr>
            </a:lvl5pPr>
            <a:lvl6pPr marL="941388" indent="-484188" algn="l" rtl="0" fontAlgn="base">
              <a:spcBef>
                <a:spcPct val="0"/>
              </a:spcBef>
              <a:spcAft>
                <a:spcPct val="0"/>
              </a:spcAft>
              <a:defRPr sz="4200">
                <a:solidFill>
                  <a:srgbClr val="FF5C9C"/>
                </a:solidFill>
                <a:latin typeface="Century Gothic" pitchFamily="34" charset="0"/>
              </a:defRPr>
            </a:lvl6pPr>
            <a:lvl7pPr marL="1398588" indent="-484188" algn="l" rtl="0" fontAlgn="base">
              <a:spcBef>
                <a:spcPct val="0"/>
              </a:spcBef>
              <a:spcAft>
                <a:spcPct val="0"/>
              </a:spcAft>
              <a:defRPr sz="4200">
                <a:solidFill>
                  <a:srgbClr val="FF5C9C"/>
                </a:solidFill>
                <a:latin typeface="Century Gothic" pitchFamily="34" charset="0"/>
              </a:defRPr>
            </a:lvl7pPr>
            <a:lvl8pPr marL="1855788" indent="-484188" algn="l" rtl="0" fontAlgn="base">
              <a:spcBef>
                <a:spcPct val="0"/>
              </a:spcBef>
              <a:spcAft>
                <a:spcPct val="0"/>
              </a:spcAft>
              <a:defRPr sz="4200">
                <a:solidFill>
                  <a:srgbClr val="FF5C9C"/>
                </a:solidFill>
                <a:latin typeface="Century Gothic" pitchFamily="34" charset="0"/>
              </a:defRPr>
            </a:lvl8pPr>
            <a:lvl9pPr marL="2312988" indent="-484188" algn="l" rtl="0" fontAlgn="base">
              <a:spcBef>
                <a:spcPct val="0"/>
              </a:spcBef>
              <a:spcAft>
                <a:spcPct val="0"/>
              </a:spcAft>
              <a:defRPr sz="4200">
                <a:solidFill>
                  <a:srgbClr val="FF5C9C"/>
                </a:solidFill>
                <a:latin typeface="Century Gothic" pitchFamily="34" charset="0"/>
              </a:defRPr>
            </a:lvl9pPr>
          </a:lstStyle>
          <a:p>
            <a:pPr marL="484188" marR="0" lvl="0" indent="-484188" algn="ctr" defTabSz="914400" rtl="0" eaLnBrk="0" fontAlgn="base" latinLnBrk="0" hangingPunct="0">
              <a:lnSpc>
                <a:spcPct val="100000"/>
              </a:lnSpc>
              <a:spcBef>
                <a:spcPct val="0"/>
              </a:spcBef>
              <a:spcAft>
                <a:spcPct val="0"/>
              </a:spcAft>
              <a:buClrTx/>
              <a:buSzTx/>
              <a:buFontTx/>
              <a:buNone/>
              <a:tabLst/>
              <a:defRPr/>
            </a:pPr>
            <a:r>
              <a:rPr kumimoji="0" lang="bg-BG" sz="2400" b="1" i="0" u="none" strike="noStrike" kern="1200" cap="none" spc="0" normalizeH="0" baseline="0" noProof="0" dirty="0">
                <a:ln w="6350">
                  <a:solidFill>
                    <a:srgbClr val="FF388C">
                      <a:shade val="43000"/>
                    </a:srgbClr>
                  </a:solidFill>
                </a:ln>
                <a:solidFill>
                  <a:srgbClr val="FF0000"/>
                </a:solidFill>
                <a:effectLst>
                  <a:outerShdw blurRad="26000" dist="26000" dir="14500000" algn="tl" rotWithShape="0">
                    <a:srgbClr val="000000">
                      <a:alpha val="40000"/>
                    </a:srgbClr>
                  </a:outerShdw>
                </a:effectLst>
                <a:uLnTx/>
                <a:uFillTx/>
                <a:latin typeface="Times New Roman" pitchFamily="18" charset="0"/>
                <a:ea typeface="+mj-ea"/>
                <a:cs typeface="+mj-cs"/>
              </a:rPr>
              <a:t>КАК СЕ ДЕЙСТВА ПРИ ОТКРИВАНЕ НА ВЗРИВНИ ВОЕННИ ОСТАТЪЦИ </a:t>
            </a:r>
            <a:endParaRPr kumimoji="0" lang="bg-BG" sz="2400" b="0" i="0" u="none" strike="noStrike" kern="1200" cap="none" spc="0" normalizeH="0" baseline="0" noProof="0" dirty="0">
              <a:ln w="6350">
                <a:solidFill>
                  <a:srgbClr val="FF388C">
                    <a:shade val="43000"/>
                  </a:srgbClr>
                </a:solidFill>
              </a:ln>
              <a:solidFill>
                <a:srgbClr val="FF5C9C"/>
              </a:solidFill>
              <a:effectLst>
                <a:outerShdw blurRad="26000" dist="26000" dir="14500000" algn="tl" rotWithShape="0">
                  <a:srgbClr val="000000">
                    <a:alpha val="40000"/>
                  </a:srgbClr>
                </a:outerShdw>
              </a:effectLst>
              <a:uLnTx/>
              <a:uFillTx/>
              <a:latin typeface="Century Gothic"/>
              <a:ea typeface="+mj-ea"/>
              <a:cs typeface="+mj-cs"/>
            </a:endParaRPr>
          </a:p>
        </p:txBody>
      </p:sp>
      <p:sp>
        <p:nvSpPr>
          <p:cNvPr id="18" name="Text Box 5"/>
          <p:cNvSpPr txBox="1">
            <a:spLocks noChangeArrowheads="1"/>
          </p:cNvSpPr>
          <p:nvPr/>
        </p:nvSpPr>
        <p:spPr bwMode="auto">
          <a:xfrm>
            <a:off x="487363" y="2297924"/>
            <a:ext cx="8405812" cy="3631763"/>
          </a:xfrm>
          <a:prstGeom prst="rect">
            <a:avLst/>
          </a:prstGeom>
          <a:noFill/>
          <a:ln>
            <a:noFill/>
          </a:ln>
          <a:effec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fontAlgn="base" hangingPunct="1">
              <a:spcBef>
                <a:spcPct val="50000"/>
              </a:spcBef>
              <a:spcAft>
                <a:spcPct val="0"/>
              </a:spcAft>
              <a:buClr>
                <a:prstClr val="black"/>
              </a:buClr>
              <a:buFontTx/>
              <a:buChar char="•"/>
            </a:pPr>
            <a:r>
              <a:rPr lang="bg-BG" altLang="bg-BG" sz="2000" dirty="0">
                <a:solidFill>
                  <a:prstClr val="black"/>
                </a:solidFill>
                <a:latin typeface="Calibri" pitchFamily="34" charset="0"/>
              </a:rPr>
              <a:t>НЕ го докосвай!!!</a:t>
            </a:r>
          </a:p>
          <a:p>
            <a:pPr algn="just" eaLnBrk="1" fontAlgn="base" hangingPunct="1">
              <a:spcBef>
                <a:spcPct val="50000"/>
              </a:spcBef>
              <a:spcAft>
                <a:spcPct val="0"/>
              </a:spcAft>
              <a:buClr>
                <a:prstClr val="black"/>
              </a:buClr>
              <a:buFontTx/>
              <a:buChar char="•"/>
            </a:pPr>
            <a:r>
              <a:rPr lang="bg-BG" altLang="bg-BG" sz="2000" dirty="0">
                <a:solidFill>
                  <a:prstClr val="black"/>
                </a:solidFill>
                <a:latin typeface="Calibri" pitchFamily="34" charset="0"/>
              </a:rPr>
              <a:t>Маркирай мястото на намиране;</a:t>
            </a:r>
          </a:p>
          <a:p>
            <a:pPr algn="just" eaLnBrk="1" fontAlgn="base" hangingPunct="1">
              <a:spcBef>
                <a:spcPct val="50000"/>
              </a:spcBef>
              <a:spcAft>
                <a:spcPct val="0"/>
              </a:spcAft>
              <a:buClr>
                <a:prstClr val="black"/>
              </a:buClr>
              <a:buFontTx/>
              <a:buChar char="•"/>
            </a:pPr>
            <a:r>
              <a:rPr lang="bg-BG" altLang="bg-BG" sz="2000" dirty="0">
                <a:solidFill>
                  <a:prstClr val="black"/>
                </a:solidFill>
                <a:latin typeface="Calibri" pitchFamily="34" charset="0"/>
              </a:rPr>
              <a:t>Предупреди ако има други хора; </a:t>
            </a:r>
          </a:p>
          <a:p>
            <a:pPr algn="just" eaLnBrk="1" fontAlgn="base" hangingPunct="1">
              <a:spcBef>
                <a:spcPct val="50000"/>
              </a:spcBef>
              <a:spcAft>
                <a:spcPct val="0"/>
              </a:spcAft>
              <a:buClr>
                <a:prstClr val="black"/>
              </a:buClr>
              <a:buFontTx/>
              <a:buChar char="•"/>
            </a:pPr>
            <a:r>
              <a:rPr lang="bg-BG" altLang="bg-BG" sz="2000" dirty="0">
                <a:solidFill>
                  <a:prstClr val="black"/>
                </a:solidFill>
                <a:latin typeface="Calibri" pitchFamily="34" charset="0"/>
              </a:rPr>
              <a:t>Постарай се другите да не приближават;</a:t>
            </a:r>
          </a:p>
          <a:p>
            <a:pPr algn="just" eaLnBrk="1" fontAlgn="base" hangingPunct="1">
              <a:spcBef>
                <a:spcPct val="50000"/>
              </a:spcBef>
              <a:spcAft>
                <a:spcPct val="0"/>
              </a:spcAft>
              <a:buClr>
                <a:prstClr val="black"/>
              </a:buClr>
              <a:buFontTx/>
              <a:buChar char="•"/>
            </a:pPr>
            <a:r>
              <a:rPr lang="bg-BG" altLang="bg-BG" sz="2000" dirty="0">
                <a:solidFill>
                  <a:prstClr val="black"/>
                </a:solidFill>
                <a:latin typeface="Calibri" pitchFamily="34" charset="0"/>
              </a:rPr>
              <a:t>Обади се на тел. 112 и дай координатите си;</a:t>
            </a:r>
          </a:p>
          <a:p>
            <a:pPr algn="just" eaLnBrk="1" fontAlgn="base" hangingPunct="1">
              <a:spcBef>
                <a:spcPct val="50000"/>
              </a:spcBef>
              <a:spcAft>
                <a:spcPct val="0"/>
              </a:spcAft>
              <a:buClr>
                <a:prstClr val="black"/>
              </a:buClr>
              <a:buFontTx/>
              <a:buChar char="•"/>
            </a:pPr>
            <a:r>
              <a:rPr lang="bg-BG" altLang="bg-BG" sz="2000" dirty="0">
                <a:solidFill>
                  <a:prstClr val="black"/>
                </a:solidFill>
                <a:latin typeface="Calibri" pitchFamily="34" charset="0"/>
              </a:rPr>
              <a:t>Отдалечи се на безопасно място - минимум 200 м.;</a:t>
            </a:r>
          </a:p>
          <a:p>
            <a:pPr algn="just" eaLnBrk="1" fontAlgn="base" hangingPunct="1">
              <a:spcBef>
                <a:spcPct val="50000"/>
              </a:spcBef>
              <a:spcAft>
                <a:spcPct val="0"/>
              </a:spcAft>
              <a:buClr>
                <a:prstClr val="black"/>
              </a:buClr>
              <a:buFontTx/>
              <a:buChar char="•"/>
            </a:pPr>
            <a:r>
              <a:rPr lang="bg-BG" altLang="bg-BG" sz="2000" dirty="0">
                <a:solidFill>
                  <a:prstClr val="black"/>
                </a:solidFill>
                <a:latin typeface="Calibri" pitchFamily="34" charset="0"/>
              </a:rPr>
              <a:t>Организирай безопасен кордон;</a:t>
            </a:r>
          </a:p>
          <a:p>
            <a:pPr algn="just" eaLnBrk="1" fontAlgn="base" hangingPunct="1">
              <a:spcBef>
                <a:spcPct val="50000"/>
              </a:spcBef>
              <a:spcAft>
                <a:spcPct val="0"/>
              </a:spcAft>
              <a:buClr>
                <a:prstClr val="black"/>
              </a:buClr>
              <a:buFontTx/>
              <a:buChar char="•"/>
            </a:pPr>
            <a:r>
              <a:rPr lang="bg-BG" altLang="bg-BG" sz="2000" dirty="0">
                <a:solidFill>
                  <a:prstClr val="black"/>
                </a:solidFill>
                <a:latin typeface="Calibri" pitchFamily="34" charset="0"/>
              </a:rPr>
              <a:t>Контролирай всичко до идване на специалисти.</a:t>
            </a:r>
          </a:p>
        </p:txBody>
      </p:sp>
    </p:spTree>
    <p:extLst>
      <p:ext uri="{BB962C8B-B14F-4D97-AF65-F5344CB8AC3E}">
        <p14:creationId xmlns:p14="http://schemas.microsoft.com/office/powerpoint/2010/main" val="941740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2000"/>
                                        <p:tgtEl>
                                          <p:spTgt spid="18">
                                            <p:txEl>
                                              <p:pRg st="0" end="0"/>
                                            </p:txEl>
                                          </p:spTgt>
                                        </p:tgtEl>
                                      </p:cBhvr>
                                    </p:animEffect>
                                    <p:anim calcmode="lin" valueType="num">
                                      <p:cBhvr>
                                        <p:cTn id="8" dur="2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47" presetClass="entr" presetSubtype="0" fill="hold" nodeType="afterEffect">
                                  <p:stCondLst>
                                    <p:cond delay="0"/>
                                  </p:stCondLst>
                                  <p:childTnLst>
                                    <p:set>
                                      <p:cBhvr>
                                        <p:cTn id="12" dur="1" fill="hold">
                                          <p:stCondLst>
                                            <p:cond delay="0"/>
                                          </p:stCondLst>
                                        </p:cTn>
                                        <p:tgtEl>
                                          <p:spTgt spid="18">
                                            <p:txEl>
                                              <p:pRg st="1" end="1"/>
                                            </p:txEl>
                                          </p:spTgt>
                                        </p:tgtEl>
                                        <p:attrNameLst>
                                          <p:attrName>style.visibility</p:attrName>
                                        </p:attrNameLst>
                                      </p:cBhvr>
                                      <p:to>
                                        <p:strVal val="visible"/>
                                      </p:to>
                                    </p:set>
                                    <p:animEffect transition="in" filter="fade">
                                      <p:cBhvr>
                                        <p:cTn id="13" dur="2000"/>
                                        <p:tgtEl>
                                          <p:spTgt spid="18">
                                            <p:txEl>
                                              <p:pRg st="1" end="1"/>
                                            </p:txEl>
                                          </p:spTgt>
                                        </p:tgtEl>
                                      </p:cBhvr>
                                    </p:animEffect>
                                    <p:anim calcmode="lin" valueType="num">
                                      <p:cBhvr>
                                        <p:cTn id="14" dur="2000" fill="hold"/>
                                        <p:tgtEl>
                                          <p:spTgt spid="18">
                                            <p:txEl>
                                              <p:pRg st="1" end="1"/>
                                            </p:txEl>
                                          </p:spTgt>
                                        </p:tgtEl>
                                        <p:attrNameLst>
                                          <p:attrName>ppt_x</p:attrName>
                                        </p:attrNameLst>
                                      </p:cBhvr>
                                      <p:tavLst>
                                        <p:tav tm="0">
                                          <p:val>
                                            <p:strVal val="#ppt_x"/>
                                          </p:val>
                                        </p:tav>
                                        <p:tav tm="100000">
                                          <p:val>
                                            <p:strVal val="#ppt_x"/>
                                          </p:val>
                                        </p:tav>
                                      </p:tavLst>
                                    </p:anim>
                                    <p:anim calcmode="lin" valueType="num">
                                      <p:cBhvr>
                                        <p:cTn id="15" dur="2000" fill="hold"/>
                                        <p:tgtEl>
                                          <p:spTgt spid="18">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4000"/>
                            </p:stCondLst>
                            <p:childTnLst>
                              <p:par>
                                <p:cTn id="17" presetID="47" presetClass="entr" presetSubtype="0" fill="hold" nodeType="afterEffect">
                                  <p:stCondLst>
                                    <p:cond delay="0"/>
                                  </p:stCondLst>
                                  <p:childTnLst>
                                    <p:set>
                                      <p:cBhvr>
                                        <p:cTn id="18" dur="1" fill="hold">
                                          <p:stCondLst>
                                            <p:cond delay="0"/>
                                          </p:stCondLst>
                                        </p:cTn>
                                        <p:tgtEl>
                                          <p:spTgt spid="18">
                                            <p:txEl>
                                              <p:pRg st="2" end="2"/>
                                            </p:txEl>
                                          </p:spTgt>
                                        </p:tgtEl>
                                        <p:attrNameLst>
                                          <p:attrName>style.visibility</p:attrName>
                                        </p:attrNameLst>
                                      </p:cBhvr>
                                      <p:to>
                                        <p:strVal val="visible"/>
                                      </p:to>
                                    </p:set>
                                    <p:animEffect transition="in" filter="fade">
                                      <p:cBhvr>
                                        <p:cTn id="19" dur="2000"/>
                                        <p:tgtEl>
                                          <p:spTgt spid="18">
                                            <p:txEl>
                                              <p:pRg st="2" end="2"/>
                                            </p:txEl>
                                          </p:spTgt>
                                        </p:tgtEl>
                                      </p:cBhvr>
                                    </p:animEffect>
                                    <p:anim calcmode="lin" valueType="num">
                                      <p:cBhvr>
                                        <p:cTn id="20" dur="2000" fill="hold"/>
                                        <p:tgtEl>
                                          <p:spTgt spid="18">
                                            <p:txEl>
                                              <p:pRg st="2" end="2"/>
                                            </p:txEl>
                                          </p:spTgt>
                                        </p:tgtEl>
                                        <p:attrNameLst>
                                          <p:attrName>ppt_x</p:attrName>
                                        </p:attrNameLst>
                                      </p:cBhvr>
                                      <p:tavLst>
                                        <p:tav tm="0">
                                          <p:val>
                                            <p:strVal val="#ppt_x"/>
                                          </p:val>
                                        </p:tav>
                                        <p:tav tm="100000">
                                          <p:val>
                                            <p:strVal val="#ppt_x"/>
                                          </p:val>
                                        </p:tav>
                                      </p:tavLst>
                                    </p:anim>
                                    <p:anim calcmode="lin" valueType="num">
                                      <p:cBhvr>
                                        <p:cTn id="21" dur="2000" fill="hold"/>
                                        <p:tgtEl>
                                          <p:spTgt spid="18">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6000"/>
                            </p:stCondLst>
                            <p:childTnLst>
                              <p:par>
                                <p:cTn id="23" presetID="47" presetClass="entr" presetSubtype="0" fill="hold" nodeType="afterEffect">
                                  <p:stCondLst>
                                    <p:cond delay="0"/>
                                  </p:stCondLst>
                                  <p:childTnLst>
                                    <p:set>
                                      <p:cBhvr>
                                        <p:cTn id="24" dur="1" fill="hold">
                                          <p:stCondLst>
                                            <p:cond delay="0"/>
                                          </p:stCondLst>
                                        </p:cTn>
                                        <p:tgtEl>
                                          <p:spTgt spid="18">
                                            <p:txEl>
                                              <p:pRg st="3" end="3"/>
                                            </p:txEl>
                                          </p:spTgt>
                                        </p:tgtEl>
                                        <p:attrNameLst>
                                          <p:attrName>style.visibility</p:attrName>
                                        </p:attrNameLst>
                                      </p:cBhvr>
                                      <p:to>
                                        <p:strVal val="visible"/>
                                      </p:to>
                                    </p:set>
                                    <p:animEffect transition="in" filter="fade">
                                      <p:cBhvr>
                                        <p:cTn id="25" dur="2000"/>
                                        <p:tgtEl>
                                          <p:spTgt spid="18">
                                            <p:txEl>
                                              <p:pRg st="3" end="3"/>
                                            </p:txEl>
                                          </p:spTgt>
                                        </p:tgtEl>
                                      </p:cBhvr>
                                    </p:animEffect>
                                    <p:anim calcmode="lin" valueType="num">
                                      <p:cBhvr>
                                        <p:cTn id="26" dur="2000" fill="hold"/>
                                        <p:tgtEl>
                                          <p:spTgt spid="18">
                                            <p:txEl>
                                              <p:pRg st="3" end="3"/>
                                            </p:txEl>
                                          </p:spTgt>
                                        </p:tgtEl>
                                        <p:attrNameLst>
                                          <p:attrName>ppt_x</p:attrName>
                                        </p:attrNameLst>
                                      </p:cBhvr>
                                      <p:tavLst>
                                        <p:tav tm="0">
                                          <p:val>
                                            <p:strVal val="#ppt_x"/>
                                          </p:val>
                                        </p:tav>
                                        <p:tav tm="100000">
                                          <p:val>
                                            <p:strVal val="#ppt_x"/>
                                          </p:val>
                                        </p:tav>
                                      </p:tavLst>
                                    </p:anim>
                                    <p:anim calcmode="lin" valueType="num">
                                      <p:cBhvr>
                                        <p:cTn id="27" dur="2000" fill="hold"/>
                                        <p:tgtEl>
                                          <p:spTgt spid="18">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8000"/>
                            </p:stCondLst>
                            <p:childTnLst>
                              <p:par>
                                <p:cTn id="29" presetID="47" presetClass="entr" presetSubtype="0" fill="hold" nodeType="afterEffect">
                                  <p:stCondLst>
                                    <p:cond delay="0"/>
                                  </p:stCondLst>
                                  <p:childTnLst>
                                    <p:set>
                                      <p:cBhvr>
                                        <p:cTn id="30" dur="1" fill="hold">
                                          <p:stCondLst>
                                            <p:cond delay="0"/>
                                          </p:stCondLst>
                                        </p:cTn>
                                        <p:tgtEl>
                                          <p:spTgt spid="18">
                                            <p:txEl>
                                              <p:pRg st="4" end="4"/>
                                            </p:txEl>
                                          </p:spTgt>
                                        </p:tgtEl>
                                        <p:attrNameLst>
                                          <p:attrName>style.visibility</p:attrName>
                                        </p:attrNameLst>
                                      </p:cBhvr>
                                      <p:to>
                                        <p:strVal val="visible"/>
                                      </p:to>
                                    </p:set>
                                    <p:animEffect transition="in" filter="fade">
                                      <p:cBhvr>
                                        <p:cTn id="31" dur="2000"/>
                                        <p:tgtEl>
                                          <p:spTgt spid="18">
                                            <p:txEl>
                                              <p:pRg st="4" end="4"/>
                                            </p:txEl>
                                          </p:spTgt>
                                        </p:tgtEl>
                                      </p:cBhvr>
                                    </p:animEffect>
                                    <p:anim calcmode="lin" valueType="num">
                                      <p:cBhvr>
                                        <p:cTn id="32" dur="2000" fill="hold"/>
                                        <p:tgtEl>
                                          <p:spTgt spid="18">
                                            <p:txEl>
                                              <p:pRg st="4" end="4"/>
                                            </p:txEl>
                                          </p:spTgt>
                                        </p:tgtEl>
                                        <p:attrNameLst>
                                          <p:attrName>ppt_x</p:attrName>
                                        </p:attrNameLst>
                                      </p:cBhvr>
                                      <p:tavLst>
                                        <p:tav tm="0">
                                          <p:val>
                                            <p:strVal val="#ppt_x"/>
                                          </p:val>
                                        </p:tav>
                                        <p:tav tm="100000">
                                          <p:val>
                                            <p:strVal val="#ppt_x"/>
                                          </p:val>
                                        </p:tav>
                                      </p:tavLst>
                                    </p:anim>
                                    <p:anim calcmode="lin" valueType="num">
                                      <p:cBhvr>
                                        <p:cTn id="33" dur="2000" fill="hold"/>
                                        <p:tgtEl>
                                          <p:spTgt spid="18">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10000"/>
                            </p:stCondLst>
                            <p:childTnLst>
                              <p:par>
                                <p:cTn id="35" presetID="47" presetClass="entr" presetSubtype="0" fill="hold" nodeType="afterEffect">
                                  <p:stCondLst>
                                    <p:cond delay="0"/>
                                  </p:stCondLst>
                                  <p:childTnLst>
                                    <p:set>
                                      <p:cBhvr>
                                        <p:cTn id="36" dur="1" fill="hold">
                                          <p:stCondLst>
                                            <p:cond delay="0"/>
                                          </p:stCondLst>
                                        </p:cTn>
                                        <p:tgtEl>
                                          <p:spTgt spid="18">
                                            <p:txEl>
                                              <p:pRg st="5" end="5"/>
                                            </p:txEl>
                                          </p:spTgt>
                                        </p:tgtEl>
                                        <p:attrNameLst>
                                          <p:attrName>style.visibility</p:attrName>
                                        </p:attrNameLst>
                                      </p:cBhvr>
                                      <p:to>
                                        <p:strVal val="visible"/>
                                      </p:to>
                                    </p:set>
                                    <p:animEffect transition="in" filter="fade">
                                      <p:cBhvr>
                                        <p:cTn id="37" dur="2000"/>
                                        <p:tgtEl>
                                          <p:spTgt spid="18">
                                            <p:txEl>
                                              <p:pRg st="5" end="5"/>
                                            </p:txEl>
                                          </p:spTgt>
                                        </p:tgtEl>
                                      </p:cBhvr>
                                    </p:animEffect>
                                    <p:anim calcmode="lin" valueType="num">
                                      <p:cBhvr>
                                        <p:cTn id="38" dur="2000" fill="hold"/>
                                        <p:tgtEl>
                                          <p:spTgt spid="18">
                                            <p:txEl>
                                              <p:pRg st="5" end="5"/>
                                            </p:txEl>
                                          </p:spTgt>
                                        </p:tgtEl>
                                        <p:attrNameLst>
                                          <p:attrName>ppt_x</p:attrName>
                                        </p:attrNameLst>
                                      </p:cBhvr>
                                      <p:tavLst>
                                        <p:tav tm="0">
                                          <p:val>
                                            <p:strVal val="#ppt_x"/>
                                          </p:val>
                                        </p:tav>
                                        <p:tav tm="100000">
                                          <p:val>
                                            <p:strVal val="#ppt_x"/>
                                          </p:val>
                                        </p:tav>
                                      </p:tavLst>
                                    </p:anim>
                                    <p:anim calcmode="lin" valueType="num">
                                      <p:cBhvr>
                                        <p:cTn id="39" dur="2000" fill="hold"/>
                                        <p:tgtEl>
                                          <p:spTgt spid="18">
                                            <p:txEl>
                                              <p:pRg st="5" end="5"/>
                                            </p:txEl>
                                          </p:spTgt>
                                        </p:tgtEl>
                                        <p:attrNameLst>
                                          <p:attrName>ppt_y</p:attrName>
                                        </p:attrNameLst>
                                      </p:cBhvr>
                                      <p:tavLst>
                                        <p:tav tm="0">
                                          <p:val>
                                            <p:strVal val="#ppt_y-.1"/>
                                          </p:val>
                                        </p:tav>
                                        <p:tav tm="100000">
                                          <p:val>
                                            <p:strVal val="#ppt_y"/>
                                          </p:val>
                                        </p:tav>
                                      </p:tavLst>
                                    </p:anim>
                                  </p:childTnLst>
                                </p:cTn>
                              </p:par>
                            </p:childTnLst>
                          </p:cTn>
                        </p:par>
                        <p:par>
                          <p:cTn id="40" fill="hold">
                            <p:stCondLst>
                              <p:cond delay="12000"/>
                            </p:stCondLst>
                            <p:childTnLst>
                              <p:par>
                                <p:cTn id="41" presetID="47" presetClass="entr" presetSubtype="0" fill="hold" nodeType="afterEffect">
                                  <p:stCondLst>
                                    <p:cond delay="0"/>
                                  </p:stCondLst>
                                  <p:childTnLst>
                                    <p:set>
                                      <p:cBhvr>
                                        <p:cTn id="42" dur="1" fill="hold">
                                          <p:stCondLst>
                                            <p:cond delay="0"/>
                                          </p:stCondLst>
                                        </p:cTn>
                                        <p:tgtEl>
                                          <p:spTgt spid="18">
                                            <p:txEl>
                                              <p:pRg st="6" end="6"/>
                                            </p:txEl>
                                          </p:spTgt>
                                        </p:tgtEl>
                                        <p:attrNameLst>
                                          <p:attrName>style.visibility</p:attrName>
                                        </p:attrNameLst>
                                      </p:cBhvr>
                                      <p:to>
                                        <p:strVal val="visible"/>
                                      </p:to>
                                    </p:set>
                                    <p:animEffect transition="in" filter="fade">
                                      <p:cBhvr>
                                        <p:cTn id="43" dur="2000"/>
                                        <p:tgtEl>
                                          <p:spTgt spid="18">
                                            <p:txEl>
                                              <p:pRg st="6" end="6"/>
                                            </p:txEl>
                                          </p:spTgt>
                                        </p:tgtEl>
                                      </p:cBhvr>
                                    </p:animEffect>
                                    <p:anim calcmode="lin" valueType="num">
                                      <p:cBhvr>
                                        <p:cTn id="44" dur="2000" fill="hold"/>
                                        <p:tgtEl>
                                          <p:spTgt spid="18">
                                            <p:txEl>
                                              <p:pRg st="6" end="6"/>
                                            </p:txEl>
                                          </p:spTgt>
                                        </p:tgtEl>
                                        <p:attrNameLst>
                                          <p:attrName>ppt_x</p:attrName>
                                        </p:attrNameLst>
                                      </p:cBhvr>
                                      <p:tavLst>
                                        <p:tav tm="0">
                                          <p:val>
                                            <p:strVal val="#ppt_x"/>
                                          </p:val>
                                        </p:tav>
                                        <p:tav tm="100000">
                                          <p:val>
                                            <p:strVal val="#ppt_x"/>
                                          </p:val>
                                        </p:tav>
                                      </p:tavLst>
                                    </p:anim>
                                    <p:anim calcmode="lin" valueType="num">
                                      <p:cBhvr>
                                        <p:cTn id="45" dur="2000" fill="hold"/>
                                        <p:tgtEl>
                                          <p:spTgt spid="18">
                                            <p:txEl>
                                              <p:pRg st="6" end="6"/>
                                            </p:txEl>
                                          </p:spTgt>
                                        </p:tgtEl>
                                        <p:attrNameLst>
                                          <p:attrName>ppt_y</p:attrName>
                                        </p:attrNameLst>
                                      </p:cBhvr>
                                      <p:tavLst>
                                        <p:tav tm="0">
                                          <p:val>
                                            <p:strVal val="#ppt_y-.1"/>
                                          </p:val>
                                        </p:tav>
                                        <p:tav tm="100000">
                                          <p:val>
                                            <p:strVal val="#ppt_y"/>
                                          </p:val>
                                        </p:tav>
                                      </p:tavLst>
                                    </p:anim>
                                  </p:childTnLst>
                                </p:cTn>
                              </p:par>
                            </p:childTnLst>
                          </p:cTn>
                        </p:par>
                        <p:par>
                          <p:cTn id="46" fill="hold">
                            <p:stCondLst>
                              <p:cond delay="14000"/>
                            </p:stCondLst>
                            <p:childTnLst>
                              <p:par>
                                <p:cTn id="47" presetID="47" presetClass="entr" presetSubtype="0" fill="hold" nodeType="afterEffect">
                                  <p:stCondLst>
                                    <p:cond delay="0"/>
                                  </p:stCondLst>
                                  <p:childTnLst>
                                    <p:set>
                                      <p:cBhvr>
                                        <p:cTn id="48" dur="1" fill="hold">
                                          <p:stCondLst>
                                            <p:cond delay="0"/>
                                          </p:stCondLst>
                                        </p:cTn>
                                        <p:tgtEl>
                                          <p:spTgt spid="18">
                                            <p:txEl>
                                              <p:pRg st="7" end="7"/>
                                            </p:txEl>
                                          </p:spTgt>
                                        </p:tgtEl>
                                        <p:attrNameLst>
                                          <p:attrName>style.visibility</p:attrName>
                                        </p:attrNameLst>
                                      </p:cBhvr>
                                      <p:to>
                                        <p:strVal val="visible"/>
                                      </p:to>
                                    </p:set>
                                    <p:animEffect transition="in" filter="fade">
                                      <p:cBhvr>
                                        <p:cTn id="49" dur="2000"/>
                                        <p:tgtEl>
                                          <p:spTgt spid="18">
                                            <p:txEl>
                                              <p:pRg st="7" end="7"/>
                                            </p:txEl>
                                          </p:spTgt>
                                        </p:tgtEl>
                                      </p:cBhvr>
                                    </p:animEffect>
                                    <p:anim calcmode="lin" valueType="num">
                                      <p:cBhvr>
                                        <p:cTn id="50" dur="2000" fill="hold"/>
                                        <p:tgtEl>
                                          <p:spTgt spid="18">
                                            <p:txEl>
                                              <p:pRg st="7" end="7"/>
                                            </p:txEl>
                                          </p:spTgt>
                                        </p:tgtEl>
                                        <p:attrNameLst>
                                          <p:attrName>ppt_x</p:attrName>
                                        </p:attrNameLst>
                                      </p:cBhvr>
                                      <p:tavLst>
                                        <p:tav tm="0">
                                          <p:val>
                                            <p:strVal val="#ppt_x"/>
                                          </p:val>
                                        </p:tav>
                                        <p:tav tm="100000">
                                          <p:val>
                                            <p:strVal val="#ppt_x"/>
                                          </p:val>
                                        </p:tav>
                                      </p:tavLst>
                                    </p:anim>
                                    <p:anim calcmode="lin" valueType="num">
                                      <p:cBhvr>
                                        <p:cTn id="51" dur="2000" fill="hold"/>
                                        <p:tgtEl>
                                          <p:spTgt spid="18">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Контейнер за долния колонтитул 2"/>
          <p:cNvSpPr>
            <a:spLocks noGrp="1"/>
          </p:cNvSpPr>
          <p:nvPr>
            <p:ph type="ftr" sz="quarter" idx="11"/>
          </p:nvPr>
        </p:nvSpPr>
        <p:spPr/>
        <p:txBody>
          <a:bodyPr/>
          <a:lstStyle/>
          <a:p>
            <a:r>
              <a:rPr lang="ru-RU"/>
              <a:t>Национален военен университет „Васил Левски“ Некласифицирана информация</a:t>
            </a:r>
            <a:endParaRPr lang="bg-BG" dirty="0"/>
          </a:p>
        </p:txBody>
      </p:sp>
      <p:sp>
        <p:nvSpPr>
          <p:cNvPr id="4" name="Контейнер за номер на слайда 3"/>
          <p:cNvSpPr>
            <a:spLocks noGrp="1"/>
          </p:cNvSpPr>
          <p:nvPr>
            <p:ph type="sldNum" sz="quarter" idx="12"/>
          </p:nvPr>
        </p:nvSpPr>
        <p:spPr/>
        <p:txBody>
          <a:bodyPr/>
          <a:lstStyle/>
          <a:p>
            <a:fld id="{309220AF-99D2-4088-BF11-A2536404386D}" type="slidenum">
              <a:rPr lang="en-GB" smtClean="0"/>
              <a:pPr/>
              <a:t>13</a:t>
            </a:fld>
            <a:endParaRPr lang="en-GB" dirty="0"/>
          </a:p>
        </p:txBody>
      </p:sp>
      <p:sp>
        <p:nvSpPr>
          <p:cNvPr id="5" name="Text Box 24"/>
          <p:cNvSpPr txBox="1">
            <a:spLocks noChangeArrowheads="1"/>
          </p:cNvSpPr>
          <p:nvPr/>
        </p:nvSpPr>
        <p:spPr bwMode="auto">
          <a:xfrm>
            <a:off x="4930456" y="861479"/>
            <a:ext cx="1771062"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rPr>
              <a:t>1.8 Транспорт</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5588" y="1413691"/>
            <a:ext cx="9142412" cy="4712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Text Box 24">
            <a:extLst>
              <a:ext uri="{FF2B5EF4-FFF2-40B4-BE49-F238E27FC236}">
                <a16:creationId xmlns:a16="http://schemas.microsoft.com/office/drawing/2014/main" xmlns="" id="{F352E8A9-E434-65C0-CE9E-CDD3A52F9B34}"/>
              </a:ext>
            </a:extLst>
          </p:cNvPr>
          <p:cNvSpPr txBox="1">
            <a:spLocks noChangeArrowheads="1"/>
          </p:cNvSpPr>
          <p:nvPr/>
        </p:nvSpPr>
        <p:spPr bwMode="auto">
          <a:xfrm>
            <a:off x="2091690" y="899891"/>
            <a:ext cx="7852410"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bg-BG" b="1" dirty="0">
                <a:effectLst>
                  <a:outerShdw blurRad="38100" dist="38100" dir="2700000" algn="tl">
                    <a:srgbClr val="FFFFFF"/>
                  </a:outerShdw>
                </a:effectLst>
                <a:latin typeface="Arial" panose="020B0604020202020204" pitchFamily="34" charset="0"/>
                <a:cs typeface="Arial" panose="020B0604020202020204" pitchFamily="34" charset="0"/>
              </a:rPr>
              <a:t>1</a:t>
            </a:r>
            <a:r>
              <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rPr>
              <a:t>. </a:t>
            </a:r>
            <a:r>
              <a:rPr lang="bg-BG" altLang="bg-BG" b="1" dirty="0">
                <a:effectLst>
                  <a:outerShdw blurRad="38100" dist="38100" dir="2700000" algn="tl">
                    <a:srgbClr val="C0C0C0"/>
                  </a:outerShdw>
                </a:effectLst>
                <a:latin typeface="Arial" panose="020B0604020202020204" pitchFamily="34" charset="0"/>
                <a:cs typeface="Arial" panose="020B0604020202020204" pitchFamily="34" charset="0"/>
              </a:rPr>
              <a:t>ДЕЙСТВИЕ</a:t>
            </a:r>
            <a:r>
              <a:rPr lang="bg-BG" altLang="en-US" b="1" dirty="0">
                <a:effectLst>
                  <a:outerShdw blurRad="38100" dist="38100" dir="2700000" algn="tl">
                    <a:srgbClr val="C0C0C0"/>
                  </a:outerShdw>
                </a:effectLst>
                <a:latin typeface="Arial" panose="020B0604020202020204" pitchFamily="34" charset="0"/>
                <a:cs typeface="Arial" panose="020B0604020202020204" pitchFamily="34" charset="0"/>
              </a:rPr>
              <a:t> ПРИ ОТКРИВАНЕ НА НЕВЗРИВЕНИ БОЕПРИПАСИ</a:t>
            </a:r>
            <a:endPar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25" name="Rectangle 3"/>
          <p:cNvSpPr>
            <a:spLocks noChangeArrowheads="1"/>
          </p:cNvSpPr>
          <p:nvPr/>
        </p:nvSpPr>
        <p:spPr bwMode="auto">
          <a:xfrm>
            <a:off x="1611629" y="2997200"/>
            <a:ext cx="8978265" cy="1849438"/>
          </a:xfrm>
          <a:prstGeom prst="rect">
            <a:avLst/>
          </a:prstGeom>
          <a:noFill/>
          <a:ln>
            <a:noFill/>
          </a:ln>
          <a:effectLst>
            <a:outerShdw dist="35921" dir="2700000" algn="ctr" rotWithShape="0">
              <a:srgbClr val="FF9900"/>
            </a:outerShdw>
          </a:effectLst>
        </p:spPr>
        <p:txBody>
          <a:bodyPr wrap="square" lIns="92075" tIns="46038" rIns="92075" bIns="46038">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lnSpc>
                <a:spcPct val="80000"/>
              </a:lnSpc>
              <a:spcBef>
                <a:spcPct val="0"/>
              </a:spcBef>
              <a:spcAft>
                <a:spcPct val="0"/>
              </a:spcAft>
            </a:pPr>
            <a:r>
              <a:rPr lang="bg-BG" altLang="bg-BG" sz="4800" b="1" dirty="0">
                <a:solidFill>
                  <a:srgbClr val="FF0000"/>
                </a:solidFill>
                <a:effectLst>
                  <a:outerShdw blurRad="38100" dist="38100" dir="2700000" algn="tl">
                    <a:srgbClr val="000000"/>
                  </a:outerShdw>
                </a:effectLst>
                <a:latin typeface="Calibri" pitchFamily="34" charset="0"/>
              </a:rPr>
              <a:t>НИКОГА НЕ ПИПАЙТЕ НЕВЗРИВЕНИ ИЛИ ИЗОСТАВЕНИ ВЗРИВНИ БО</a:t>
            </a:r>
            <a:r>
              <a:rPr lang="en-US" altLang="bg-BG" sz="4800" b="1" dirty="0">
                <a:solidFill>
                  <a:srgbClr val="FF0000"/>
                </a:solidFill>
                <a:effectLst>
                  <a:outerShdw blurRad="38100" dist="38100" dir="2700000" algn="tl">
                    <a:srgbClr val="000000"/>
                  </a:outerShdw>
                </a:effectLst>
                <a:latin typeface="Calibri" pitchFamily="34" charset="0"/>
              </a:rPr>
              <a:t>E</a:t>
            </a:r>
            <a:r>
              <a:rPr lang="bg-BG" altLang="bg-BG" sz="4800" b="1" dirty="0">
                <a:solidFill>
                  <a:srgbClr val="FF0000"/>
                </a:solidFill>
                <a:effectLst>
                  <a:outerShdw blurRad="38100" dist="38100" dir="2700000" algn="tl">
                    <a:srgbClr val="000000"/>
                  </a:outerShdw>
                </a:effectLst>
                <a:latin typeface="Calibri" pitchFamily="34" charset="0"/>
              </a:rPr>
              <a:t>ПРИПАСИ</a:t>
            </a:r>
            <a:r>
              <a:rPr lang="bg-BG" altLang="bg-BG" sz="4800" dirty="0">
                <a:solidFill>
                  <a:srgbClr val="FF0000"/>
                </a:solidFill>
                <a:effectLst>
                  <a:outerShdw blurRad="38100" dist="38100" dir="2700000" algn="tl">
                    <a:srgbClr val="000000"/>
                  </a:outerShdw>
                </a:effectLst>
                <a:latin typeface="Calibri" pitchFamily="34" charset="0"/>
              </a:rPr>
              <a:t> !</a:t>
            </a:r>
            <a:endParaRPr lang="en-US" altLang="bg-BG" sz="4800" dirty="0">
              <a:solidFill>
                <a:srgbClr val="FF0000"/>
              </a:solidFill>
              <a:effectLst>
                <a:outerShdw blurRad="38100" dist="38100" dir="2700000" algn="tl">
                  <a:srgbClr val="000000"/>
                </a:outerShdw>
              </a:effectLst>
              <a:latin typeface="Calibri" pitchFamily="34" charset="0"/>
            </a:endParaRPr>
          </a:p>
        </p:txBody>
      </p:sp>
    </p:spTree>
    <p:extLst>
      <p:ext uri="{BB962C8B-B14F-4D97-AF65-F5344CB8AC3E}">
        <p14:creationId xmlns:p14="http://schemas.microsoft.com/office/powerpoint/2010/main" val="193256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2000"/>
                                  </p:stCondLst>
                                  <p:childTnLst>
                                    <p:set>
                                      <p:cBhvr>
                                        <p:cTn id="6" dur="1" fill="hold">
                                          <p:stCondLst>
                                            <p:cond delay="0"/>
                                          </p:stCondLst>
                                        </p:cTn>
                                        <p:tgtEl>
                                          <p:spTgt spid="25"/>
                                        </p:tgtEl>
                                        <p:attrNameLst>
                                          <p:attrName>style.visibility</p:attrName>
                                        </p:attrNameLst>
                                      </p:cBhvr>
                                      <p:to>
                                        <p:strVal val="visible"/>
                                      </p:to>
                                    </p:set>
                                    <p:animEffect transition="in" filter="box(in)">
                                      <p:cBhvr>
                                        <p:cTn id="7" dur="500"/>
                                        <p:tgtEl>
                                          <p:spTgt spid="25"/>
                                        </p:tgtEl>
                                      </p:cBhvr>
                                    </p:animEffect>
                                  </p:childTnLst>
                                  <p:subTnLst>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Контейнер за долния колонтитул 2"/>
          <p:cNvSpPr>
            <a:spLocks noGrp="1"/>
          </p:cNvSpPr>
          <p:nvPr>
            <p:ph type="ftr" sz="quarter" idx="11"/>
          </p:nvPr>
        </p:nvSpPr>
        <p:spPr/>
        <p:txBody>
          <a:bodyPr/>
          <a:lstStyle/>
          <a:p>
            <a:r>
              <a:rPr lang="ru-RU" dirty="0"/>
              <a:t>Национален </a:t>
            </a:r>
            <a:r>
              <a:rPr lang="ru-RU" dirty="0" err="1"/>
              <a:t>военен</a:t>
            </a:r>
            <a:r>
              <a:rPr lang="ru-RU"/>
              <a:t> университет „Васил Левски“ Некласифицирана информация</a:t>
            </a:r>
            <a:endParaRPr lang="bg-BG" dirty="0"/>
          </a:p>
        </p:txBody>
      </p:sp>
      <p:sp>
        <p:nvSpPr>
          <p:cNvPr id="4" name="Контейнер за номер на слайда 3"/>
          <p:cNvSpPr>
            <a:spLocks noGrp="1"/>
          </p:cNvSpPr>
          <p:nvPr>
            <p:ph type="sldNum" sz="quarter" idx="12"/>
          </p:nvPr>
        </p:nvSpPr>
        <p:spPr/>
        <p:txBody>
          <a:bodyPr/>
          <a:lstStyle/>
          <a:p>
            <a:fld id="{309220AF-99D2-4088-BF11-A2536404386D}" type="slidenum">
              <a:rPr lang="en-GB" smtClean="0"/>
              <a:pPr/>
              <a:t>14</a:t>
            </a:fld>
            <a:endParaRPr lang="en-GB" dirty="0"/>
          </a:p>
        </p:txBody>
      </p:sp>
      <p:sp>
        <p:nvSpPr>
          <p:cNvPr id="6" name="Text Box 24">
            <a:extLst>
              <a:ext uri="{FF2B5EF4-FFF2-40B4-BE49-F238E27FC236}">
                <a16:creationId xmlns:a16="http://schemas.microsoft.com/office/drawing/2014/main" xmlns="" id="{F352E8A9-E434-65C0-CE9E-CDD3A52F9B34}"/>
              </a:ext>
            </a:extLst>
          </p:cNvPr>
          <p:cNvSpPr txBox="1">
            <a:spLocks noChangeArrowheads="1"/>
          </p:cNvSpPr>
          <p:nvPr/>
        </p:nvSpPr>
        <p:spPr bwMode="auto">
          <a:xfrm>
            <a:off x="1581912" y="899891"/>
            <a:ext cx="9619488"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rPr>
              <a:t>2. </a:t>
            </a:r>
            <a:r>
              <a:rPr lang="bg-BG" altLang="bg-BG" b="1" dirty="0">
                <a:effectLst>
                  <a:outerShdw blurRad="38100" dist="38100" dir="2700000" algn="tl">
                    <a:srgbClr val="C0C0C0"/>
                  </a:outerShdw>
                </a:effectLst>
                <a:latin typeface="Arial" panose="020B0604020202020204" pitchFamily="34" charset="0"/>
                <a:cs typeface="Arial" panose="020B0604020202020204" pitchFamily="34" charset="0"/>
              </a:rPr>
              <a:t>ДЕЙСТВИЕ </a:t>
            </a:r>
            <a:r>
              <a:rPr lang="bg-BG" altLang="en-US" b="1" dirty="0">
                <a:effectLst>
                  <a:outerShdw blurRad="38100" dist="38100" dir="2700000" algn="tl">
                    <a:srgbClr val="C0C0C0"/>
                  </a:outerShdw>
                </a:effectLst>
                <a:latin typeface="Arial" panose="020B0604020202020204" pitchFamily="34" charset="0"/>
                <a:cs typeface="Arial" panose="020B0604020202020204" pitchFamily="34" charset="0"/>
              </a:rPr>
              <a:t> ПРИ ОТКРИВАНЕ НА ИМПРОВИЗИРАНИ ВЗРИВНИ УСТРОЙСТВА</a:t>
            </a:r>
            <a:endPar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2" name="Правоъгълник 1"/>
          <p:cNvSpPr/>
          <p:nvPr/>
        </p:nvSpPr>
        <p:spPr>
          <a:xfrm>
            <a:off x="525780" y="1269223"/>
            <a:ext cx="11029950" cy="4524315"/>
          </a:xfrm>
          <a:prstGeom prst="rect">
            <a:avLst/>
          </a:prstGeom>
        </p:spPr>
        <p:txBody>
          <a:bodyPr wrap="square">
            <a:spAutoFit/>
          </a:bodyPr>
          <a:lstStyle/>
          <a:p>
            <a:pPr algn="just"/>
            <a:r>
              <a:rPr lang="bg-BG" b="1" dirty="0">
                <a:latin typeface="Arial" panose="020B0604020202020204" pitchFamily="34" charset="0"/>
                <a:cs typeface="Arial" panose="020B0604020202020204" pitchFamily="34" charset="0"/>
              </a:rPr>
              <a:t>      Импровизирано взривно устройство</a:t>
            </a:r>
            <a:r>
              <a:rPr lang="bg-BG" dirty="0">
                <a:effectLst>
                  <a:outerShdw blurRad="50800" dist="38100" algn="tr" rotWithShape="0">
                    <a:prstClr val="black">
                      <a:alpha val="40000"/>
                    </a:prstClr>
                  </a:outerShdw>
                </a:effectLst>
                <a:latin typeface="Arial" panose="020B0604020202020204" pitchFamily="34" charset="0"/>
                <a:cs typeface="Arial" panose="020B0604020202020204" pitchFamily="34" charset="0"/>
              </a:rPr>
              <a:t> </a:t>
            </a:r>
            <a:r>
              <a:rPr lang="bg-BG"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Improvised Explosive Device </a:t>
            </a:r>
            <a:r>
              <a:rPr lang="bg-BG" dirty="0">
                <a:latin typeface="Arial" panose="020B0604020202020204" pitchFamily="34" charset="0"/>
                <a:cs typeface="Arial" panose="020B0604020202020204" pitchFamily="34" charset="0"/>
              </a:rPr>
              <a:t>(IED)</a:t>
            </a:r>
            <a:r>
              <a:rPr lang="bg-BG" b="1" dirty="0">
                <a:latin typeface="Arial" panose="020B0604020202020204" pitchFamily="34" charset="0"/>
                <a:cs typeface="Arial" panose="020B0604020202020204" pitchFamily="34" charset="0"/>
              </a:rPr>
              <a:t> </a:t>
            </a:r>
            <a:r>
              <a:rPr lang="bg-BG" dirty="0">
                <a:latin typeface="Arial" panose="020B0604020202020204" pitchFamily="34" charset="0"/>
                <a:cs typeface="Arial" panose="020B0604020202020204" pitchFamily="34" charset="0"/>
              </a:rPr>
              <a:t>е взривно устройство, поставено или изработено по импровизиран начин, съдържащо разрушителни, смъртоносни, вредни, пиротехнически средства, взривни или запалителни химически вещества, предназначено да разрушава, убива, възпрепятства и смущава. То може да съдържа военни компоненти (материали), но обикновено е изработено от невоенни компоненти (материали).</a:t>
            </a:r>
          </a:p>
          <a:p>
            <a:pPr algn="just"/>
            <a:r>
              <a:rPr lang="bg-BG" dirty="0">
                <a:latin typeface="Arial" panose="020B0604020202020204" pitchFamily="34" charset="0"/>
                <a:cs typeface="Arial" panose="020B0604020202020204" pitchFamily="34" charset="0"/>
              </a:rPr>
              <a:t>      Дейностите, свързани с намиране/откриване на истински/лъжливи ИВУ (включително техни основни компоненти и изграждащи ги елементи), се наричат събития, свързани с ИВУ, а когато устройството е било взривено – инциденти с ИВУ. </a:t>
            </a:r>
          </a:p>
          <a:p>
            <a:pPr algn="just"/>
            <a:r>
              <a:rPr lang="bg-BG" dirty="0">
                <a:latin typeface="Arial" panose="020B0604020202020204" pitchFamily="34" charset="0"/>
                <a:cs typeface="Arial" panose="020B0604020202020204" pitchFamily="34" charset="0"/>
              </a:rPr>
              <a:t>      Импровизираното взривно устройството (IED) е изборът на терористите за оръжие. Те са евтини за произвеждане, поради многото възможни подривни техники и с нисък риск за приготвящия ги (въпреки това самоубииствените бомбени атентати не могат да се пренебрегнат като метод). Други преимущества са тяхната способност да привличат общественото внимание и възможността да се контролира броя на жертвите, чрез времето на детонация и разположението на устройството. Това е също така леко опровержимо действие, произвеждащо нежелателни резултати. От 1983 до 1996г., приблизително половината от всички записани терористични инциденти по света включват използването на експлозиви.</a:t>
            </a:r>
          </a:p>
        </p:txBody>
      </p:sp>
    </p:spTree>
    <p:extLst>
      <p:ext uri="{BB962C8B-B14F-4D97-AF65-F5344CB8AC3E}">
        <p14:creationId xmlns:p14="http://schemas.microsoft.com/office/powerpoint/2010/main" val="683028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Контейнер за долния колонтитул 2"/>
          <p:cNvSpPr>
            <a:spLocks noGrp="1"/>
          </p:cNvSpPr>
          <p:nvPr>
            <p:ph type="ftr" sz="quarter" idx="11"/>
          </p:nvPr>
        </p:nvSpPr>
        <p:spPr/>
        <p:txBody>
          <a:bodyPr/>
          <a:lstStyle/>
          <a:p>
            <a:r>
              <a:rPr lang="ru-RU" dirty="0"/>
              <a:t>Национален </a:t>
            </a:r>
            <a:r>
              <a:rPr lang="ru-RU" dirty="0" err="1"/>
              <a:t>военен</a:t>
            </a:r>
            <a:r>
              <a:rPr lang="ru-RU"/>
              <a:t> университет „Васил Левски“ Некласифицирана информация</a:t>
            </a:r>
            <a:endParaRPr lang="bg-BG" dirty="0"/>
          </a:p>
        </p:txBody>
      </p:sp>
      <p:sp>
        <p:nvSpPr>
          <p:cNvPr id="4" name="Контейнер за номер на слайда 3"/>
          <p:cNvSpPr>
            <a:spLocks noGrp="1"/>
          </p:cNvSpPr>
          <p:nvPr>
            <p:ph type="sldNum" sz="quarter" idx="12"/>
          </p:nvPr>
        </p:nvSpPr>
        <p:spPr/>
        <p:txBody>
          <a:bodyPr/>
          <a:lstStyle/>
          <a:p>
            <a:fld id="{309220AF-99D2-4088-BF11-A2536404386D}" type="slidenum">
              <a:rPr lang="en-GB" smtClean="0"/>
              <a:pPr/>
              <a:t>15</a:t>
            </a:fld>
            <a:endParaRPr lang="en-GB" dirty="0"/>
          </a:p>
        </p:txBody>
      </p:sp>
      <p:sp>
        <p:nvSpPr>
          <p:cNvPr id="6" name="Text Box 24">
            <a:extLst>
              <a:ext uri="{FF2B5EF4-FFF2-40B4-BE49-F238E27FC236}">
                <a16:creationId xmlns:a16="http://schemas.microsoft.com/office/drawing/2014/main" xmlns="" id="{F352E8A9-E434-65C0-CE9E-CDD3A52F9B34}"/>
              </a:ext>
            </a:extLst>
          </p:cNvPr>
          <p:cNvSpPr txBox="1">
            <a:spLocks noChangeArrowheads="1"/>
          </p:cNvSpPr>
          <p:nvPr/>
        </p:nvSpPr>
        <p:spPr bwMode="auto">
          <a:xfrm>
            <a:off x="1581912" y="899891"/>
            <a:ext cx="9619488"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rPr>
              <a:t>2. </a:t>
            </a:r>
            <a:r>
              <a:rPr lang="bg-BG" altLang="bg-BG" b="1" dirty="0">
                <a:effectLst>
                  <a:outerShdw blurRad="38100" dist="38100" dir="2700000" algn="tl">
                    <a:srgbClr val="C0C0C0"/>
                  </a:outerShdw>
                </a:effectLst>
                <a:latin typeface="Arial" panose="020B0604020202020204" pitchFamily="34" charset="0"/>
                <a:cs typeface="Arial" panose="020B0604020202020204" pitchFamily="34" charset="0"/>
              </a:rPr>
              <a:t>ДЕЙСТВИЕ </a:t>
            </a:r>
            <a:r>
              <a:rPr lang="bg-BG" altLang="en-US" b="1" dirty="0">
                <a:effectLst>
                  <a:outerShdw blurRad="38100" dist="38100" dir="2700000" algn="tl">
                    <a:srgbClr val="C0C0C0"/>
                  </a:outerShdw>
                </a:effectLst>
                <a:latin typeface="Arial" panose="020B0604020202020204" pitchFamily="34" charset="0"/>
                <a:cs typeface="Arial" panose="020B0604020202020204" pitchFamily="34" charset="0"/>
              </a:rPr>
              <a:t> ПРИ ОТКРИВАНЕ НА ИМПРОВИЗИРАНИ ВЗРИВНИ УСТРОЙСТВА</a:t>
            </a:r>
            <a:endPar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2" name="Правоъгълник 1"/>
          <p:cNvSpPr/>
          <p:nvPr/>
        </p:nvSpPr>
        <p:spPr>
          <a:xfrm>
            <a:off x="525780" y="1269223"/>
            <a:ext cx="11029950" cy="369332"/>
          </a:xfrm>
          <a:prstGeom prst="rect">
            <a:avLst/>
          </a:prstGeom>
        </p:spPr>
        <p:txBody>
          <a:bodyPr wrap="square">
            <a:spAutoFit/>
          </a:bodyPr>
          <a:lstStyle/>
          <a:p>
            <a:pPr algn="ctr"/>
            <a:r>
              <a:rPr lang="bg-BG" b="1" dirty="0">
                <a:latin typeface="Arial" panose="020B0604020202020204" pitchFamily="34" charset="0"/>
                <a:cs typeface="Arial" panose="020B0604020202020204" pitchFamily="34" charset="0"/>
              </a:rPr>
              <a:t>Видове</a:t>
            </a:r>
            <a:r>
              <a:rPr lang="bg-BG" dirty="0">
                <a:latin typeface="Arial" panose="020B0604020202020204" pitchFamily="34" charset="0"/>
                <a:cs typeface="Arial" panose="020B0604020202020204" pitchFamily="34" charset="0"/>
              </a:rPr>
              <a:t> </a:t>
            </a:r>
            <a:r>
              <a:rPr lang="bg-BG" b="1" dirty="0">
                <a:latin typeface="Arial" panose="020B0604020202020204" pitchFamily="34" charset="0"/>
                <a:cs typeface="Arial" panose="020B0604020202020204" pitchFamily="34" charset="0"/>
              </a:rPr>
              <a:t>импровизирани взривни устройства</a:t>
            </a:r>
            <a:r>
              <a:rPr lang="en-US" b="1" dirty="0">
                <a:latin typeface="Arial" panose="020B0604020202020204" pitchFamily="34" charset="0"/>
                <a:cs typeface="Arial" panose="020B0604020202020204" pitchFamily="34" charset="0"/>
              </a:rPr>
              <a:t> (</a:t>
            </a:r>
            <a:r>
              <a:rPr lang="bg-BG" b="1" dirty="0">
                <a:latin typeface="Arial" panose="020B0604020202020204" pitchFamily="34" charset="0"/>
                <a:cs typeface="Arial" panose="020B0604020202020204" pitchFamily="34" charset="0"/>
              </a:rPr>
              <a:t>ИВУ</a:t>
            </a:r>
            <a:r>
              <a:rPr lang="en-US" b="1" dirty="0">
                <a:latin typeface="Arial" panose="020B0604020202020204" pitchFamily="34" charset="0"/>
                <a:cs typeface="Arial" panose="020B0604020202020204" pitchFamily="34" charset="0"/>
              </a:rPr>
              <a:t>)</a:t>
            </a:r>
            <a:r>
              <a:rPr lang="bg-BG" b="1" dirty="0">
                <a:latin typeface="Arial" panose="020B0604020202020204" pitchFamily="34" charset="0"/>
                <a:cs typeface="Arial" panose="020B0604020202020204" pitchFamily="34" charset="0"/>
              </a:rPr>
              <a:t>:</a:t>
            </a:r>
            <a:endParaRPr lang="bg-BG" dirty="0">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0432" y="1638555"/>
            <a:ext cx="9509760" cy="4625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1520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3C6D43-6E0F-49BE-B03B-940F17E21D92}" type="datetime1">
              <a:rPr lang="bg-BG" smtClean="0"/>
              <a:pPr/>
              <a:t>13.5.2026 г.</a:t>
            </a:fld>
            <a:endParaRPr lang="en-GB" dirty="0"/>
          </a:p>
        </p:txBody>
      </p:sp>
      <p:sp>
        <p:nvSpPr>
          <p:cNvPr id="3" name="Footer Placeholder 2"/>
          <p:cNvSpPr>
            <a:spLocks noGrp="1"/>
          </p:cNvSpPr>
          <p:nvPr>
            <p:ph type="ftr" sz="quarter" idx="11"/>
          </p:nvPr>
        </p:nvSpPr>
        <p:spPr/>
        <p:txBody>
          <a:bodyPr/>
          <a:lstStyle/>
          <a:p>
            <a:r>
              <a:rPr lang="ru-RU"/>
              <a:t>Национален военен университет „Васил Левски“ Некласифицирана информация</a:t>
            </a:r>
            <a:endParaRPr lang="bg-BG" dirty="0"/>
          </a:p>
        </p:txBody>
      </p:sp>
      <p:sp>
        <p:nvSpPr>
          <p:cNvPr id="4" name="Slide Number Placeholder 3"/>
          <p:cNvSpPr>
            <a:spLocks noGrp="1"/>
          </p:cNvSpPr>
          <p:nvPr>
            <p:ph type="sldNum" sz="quarter" idx="12"/>
          </p:nvPr>
        </p:nvSpPr>
        <p:spPr/>
        <p:txBody>
          <a:bodyPr/>
          <a:lstStyle/>
          <a:p>
            <a:fld id="{309220AF-99D2-4088-BF11-A2536404386D}" type="slidenum">
              <a:rPr lang="en-GB" smtClean="0"/>
              <a:pPr/>
              <a:t>16</a:t>
            </a:fld>
            <a:endParaRPr lang="en-GB" dirty="0"/>
          </a:p>
        </p:txBody>
      </p:sp>
      <p:sp>
        <p:nvSpPr>
          <p:cNvPr id="10" name="Rectangle 2"/>
          <p:cNvSpPr txBox="1">
            <a:spLocks noChangeArrowheads="1"/>
          </p:cNvSpPr>
          <p:nvPr/>
        </p:nvSpPr>
        <p:spPr bwMode="auto">
          <a:xfrm>
            <a:off x="1673352" y="950445"/>
            <a:ext cx="3072382" cy="1204186"/>
          </a:xfrm>
          <a:prstGeom prst="rect">
            <a:avLst/>
          </a:prstGeom>
          <a:solidFill>
            <a:srgbClr val="20BC20"/>
          </a:solidFill>
        </p:spPr>
        <p:txBody>
          <a:bodyPr wrap="square" lIns="91440" tIns="45720" rIns="91440" bIns="45720" numCol="1" anchor="t" anchorCtr="0" compatLnSpc="1">
            <a:prstTxWarp prst="textNoShape">
              <a:avLst/>
            </a:prstTxWarp>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84632" algn="ctr">
              <a:defRPr/>
            </a:pPr>
            <a:r>
              <a:rPr lang="en-US" sz="2400" b="1" dirty="0">
                <a:solidFill>
                  <a:srgbClr val="FF0000"/>
                </a:solidFill>
              </a:rPr>
              <a:t>IED</a:t>
            </a:r>
            <a:r>
              <a:rPr lang="bg-BG" sz="2400" b="1" dirty="0">
                <a:solidFill>
                  <a:srgbClr val="FF0000"/>
                </a:solidFill>
              </a:rPr>
              <a:t> </a:t>
            </a:r>
            <a:r>
              <a:rPr lang="bg-BG" sz="2400" dirty="0">
                <a:solidFill>
                  <a:srgbClr val="FF0000"/>
                </a:solidFill>
              </a:rPr>
              <a:t/>
            </a:r>
            <a:br>
              <a:rPr lang="bg-BG" sz="2400" dirty="0">
                <a:solidFill>
                  <a:srgbClr val="FF0000"/>
                </a:solidFill>
              </a:rPr>
            </a:br>
            <a:r>
              <a:rPr lang="bg-BG" sz="2400" dirty="0">
                <a:solidFill>
                  <a:srgbClr val="FF0000"/>
                </a:solidFill>
              </a:rPr>
              <a:t>(</a:t>
            </a:r>
            <a:r>
              <a:rPr lang="en-US" sz="2400" dirty="0">
                <a:solidFill>
                  <a:srgbClr val="FF0000"/>
                </a:solidFill>
              </a:rPr>
              <a:t>Improvised Explosive Device</a:t>
            </a:r>
            <a:r>
              <a:rPr lang="bg-BG" sz="2400" dirty="0">
                <a:solidFill>
                  <a:srgbClr val="FF0000"/>
                </a:solidFill>
              </a:rPr>
              <a:t>)</a:t>
            </a:r>
          </a:p>
        </p:txBody>
      </p:sp>
      <p:grpSp>
        <p:nvGrpSpPr>
          <p:cNvPr id="11" name="Group 6"/>
          <p:cNvGrpSpPr>
            <a:grpSpLocks/>
          </p:cNvGrpSpPr>
          <p:nvPr/>
        </p:nvGrpSpPr>
        <p:grpSpPr bwMode="auto">
          <a:xfrm>
            <a:off x="4873752" y="1517904"/>
            <a:ext cx="557783" cy="292608"/>
            <a:chOff x="2633" y="1481"/>
            <a:chExt cx="320" cy="192"/>
          </a:xfrm>
        </p:grpSpPr>
        <p:sp>
          <p:nvSpPr>
            <p:cNvPr id="12" name="Line 7"/>
            <p:cNvSpPr>
              <a:spLocks noChangeShapeType="1"/>
            </p:cNvSpPr>
            <p:nvPr/>
          </p:nvSpPr>
          <p:spPr bwMode="auto">
            <a:xfrm>
              <a:off x="2633" y="1481"/>
              <a:ext cx="320" cy="0"/>
            </a:xfrm>
            <a:prstGeom prst="line">
              <a:avLst/>
            </a:prstGeom>
            <a:noFill/>
            <a:ln w="76200">
              <a:solidFill>
                <a:srgbClr val="FF0000"/>
              </a:solidFill>
              <a:round/>
              <a:headEnd/>
              <a:tailEnd/>
            </a:ln>
            <a:effectLst/>
          </p:spPr>
          <p:txBody>
            <a:bodyPr>
              <a:spAutoFit/>
            </a:bodyPr>
            <a:lstStyle/>
            <a:p>
              <a:pPr fontAlgn="auto">
                <a:spcBef>
                  <a:spcPts val="0"/>
                </a:spcBef>
                <a:spcAft>
                  <a:spcPts val="0"/>
                </a:spcAft>
                <a:defRPr/>
              </a:pPr>
              <a:endParaRPr lang="bg-BG" sz="1400">
                <a:effectLst>
                  <a:outerShdw blurRad="38100" dist="38100" dir="2700000" algn="tl">
                    <a:srgbClr val="000000">
                      <a:alpha val="43137"/>
                    </a:srgbClr>
                  </a:outerShdw>
                </a:effectLst>
                <a:latin typeface="+mn-lt"/>
              </a:endParaRPr>
            </a:p>
          </p:txBody>
        </p:sp>
        <p:sp>
          <p:nvSpPr>
            <p:cNvPr id="13" name="Line 8"/>
            <p:cNvSpPr>
              <a:spLocks noChangeShapeType="1"/>
            </p:cNvSpPr>
            <p:nvPr/>
          </p:nvSpPr>
          <p:spPr bwMode="auto">
            <a:xfrm flipV="1">
              <a:off x="2633" y="1665"/>
              <a:ext cx="320" cy="8"/>
            </a:xfrm>
            <a:prstGeom prst="line">
              <a:avLst/>
            </a:prstGeom>
            <a:noFill/>
            <a:ln w="76200">
              <a:solidFill>
                <a:srgbClr val="FF0000"/>
              </a:solidFill>
              <a:round/>
              <a:headEnd/>
              <a:tailEnd/>
            </a:ln>
            <a:effectLst/>
          </p:spPr>
          <p:txBody>
            <a:bodyPr wrap="square">
              <a:spAutoFit/>
            </a:bodyPr>
            <a:lstStyle/>
            <a:p>
              <a:pPr fontAlgn="auto">
                <a:spcBef>
                  <a:spcPts val="0"/>
                </a:spcBef>
                <a:spcAft>
                  <a:spcPts val="0"/>
                </a:spcAft>
                <a:defRPr/>
              </a:pPr>
              <a:endParaRPr lang="bg-BG" sz="1400">
                <a:effectLst>
                  <a:outerShdw blurRad="38100" dist="38100" dir="2700000" algn="tl">
                    <a:srgbClr val="000000">
                      <a:alpha val="43137"/>
                    </a:srgbClr>
                  </a:outerShdw>
                </a:effectLst>
                <a:latin typeface="+mn-lt"/>
              </a:endParaRPr>
            </a:p>
          </p:txBody>
        </p:sp>
      </p:grpSp>
      <p:sp>
        <p:nvSpPr>
          <p:cNvPr id="14" name="Rectangle 9"/>
          <p:cNvSpPr>
            <a:spLocks noChangeArrowheads="1"/>
          </p:cNvSpPr>
          <p:nvPr/>
        </p:nvSpPr>
        <p:spPr bwMode="auto">
          <a:xfrm>
            <a:off x="5559552" y="950445"/>
            <a:ext cx="3091204" cy="1204186"/>
          </a:xfrm>
          <a:prstGeom prst="rect">
            <a:avLst/>
          </a:prstGeom>
          <a:solidFill>
            <a:srgbClr val="20BC20"/>
          </a:solidFill>
          <a:ln>
            <a:noFill/>
          </a:ln>
          <a:effectLst/>
        </p:spPr>
        <p:txBody>
          <a:bodyPr/>
          <a:lstStyle/>
          <a:p>
            <a:pPr algn="ctr" fontAlgn="auto">
              <a:spcAft>
                <a:spcPts val="0"/>
              </a:spcAft>
              <a:defRPr/>
            </a:pPr>
            <a:r>
              <a:rPr lang="bg-BG" sz="2400" dirty="0">
                <a:solidFill>
                  <a:schemeClr val="tx2"/>
                </a:solidFill>
                <a:effectLst>
                  <a:outerShdw blurRad="38100" dist="38100" dir="2700000" algn="tl">
                    <a:srgbClr val="000000"/>
                  </a:outerShdw>
                </a:effectLst>
              </a:rPr>
              <a:t>Импровизирано взривно устройство</a:t>
            </a:r>
          </a:p>
        </p:txBody>
      </p:sp>
      <p:sp>
        <p:nvSpPr>
          <p:cNvPr id="15" name="Rectangle 3"/>
          <p:cNvSpPr txBox="1">
            <a:spLocks noChangeArrowheads="1"/>
          </p:cNvSpPr>
          <p:nvPr/>
        </p:nvSpPr>
        <p:spPr>
          <a:xfrm>
            <a:off x="1010118" y="2288438"/>
            <a:ext cx="8929409" cy="12502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buFont typeface="Wingdings" panose="05000000000000000000" pitchFamily="2" charset="2"/>
              <a:buNone/>
            </a:pPr>
            <a:r>
              <a:rPr lang="bg-BG" altLang="bg-BG" dirty="0"/>
              <a:t>	 </a:t>
            </a:r>
            <a:r>
              <a:rPr lang="bg-BG" altLang="bg-BG" sz="2400" b="1" dirty="0">
                <a:solidFill>
                  <a:srgbClr val="002060"/>
                </a:solidFill>
              </a:rPr>
              <a:t>Саморъчно направено взривно устройство, съдържащо разрушителни, смъртоносни, вредни, взривни или запалителни вещества, което е конструирано да разрушава, възпрепятства, безпокои и убива. </a:t>
            </a:r>
          </a:p>
        </p:txBody>
      </p:sp>
      <p:pic>
        <p:nvPicPr>
          <p:cNvPr id="16" name="Picture 2" descr="C:\Users\m.pashov\Desktop\Снимки Хохенфелс\IMGP141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361" y="3672535"/>
            <a:ext cx="3702239" cy="228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 descr="18%20Jun%200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06241" y="4156723"/>
            <a:ext cx="394716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7" descr="parade bombe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21042" y="3672535"/>
            <a:ext cx="3723573" cy="2347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6073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Effect transition="in" filter="fade">
                                      <p:cBhvr>
                                        <p:cTn id="9" dur="1000"/>
                                        <p:tgtEl>
                                          <p:spTgt spid="10"/>
                                        </p:tgtEl>
                                      </p:cBhvr>
                                    </p:animEffect>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6" presetClass="emph" presetSubtype="0" fill="hold" nodeType="afterEffect">
                                  <p:stCondLst>
                                    <p:cond delay="0"/>
                                  </p:stCondLst>
                                  <p:childTnLst>
                                    <p:animScale>
                                      <p:cBhvr>
                                        <p:cTn id="18" dur="1000" fill="hold"/>
                                        <p:tgtEl>
                                          <p:spTgt spid="11"/>
                                        </p:tgtEl>
                                      </p:cBhvr>
                                      <p:by x="150000" y="150000"/>
                                    </p:animScale>
                                  </p:childTnLst>
                                </p:cTn>
                              </p:par>
                            </p:childTnLst>
                          </p:cTn>
                        </p:par>
                        <p:par>
                          <p:cTn id="19" fill="hold">
                            <p:stCondLst>
                              <p:cond delay="3000"/>
                            </p:stCondLst>
                            <p:childTnLst>
                              <p:par>
                                <p:cTn id="20" presetID="51" presetClass="entr" presetSubtype="0" fill="hold" grpId="0" nodeType="afterEffect">
                                  <p:stCondLst>
                                    <p:cond delay="100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770" decel="100000"/>
                                        <p:tgtEl>
                                          <p:spTgt spid="14"/>
                                        </p:tgtEl>
                                      </p:cBhvr>
                                    </p:animEffect>
                                    <p:animScale>
                                      <p:cBhvr>
                                        <p:cTn id="23" dur="770" decel="100000"/>
                                        <p:tgtEl>
                                          <p:spTgt spid="14"/>
                                        </p:tgtEl>
                                      </p:cBhvr>
                                      <p:from x="10000" y="10000"/>
                                      <p:to x="200000" y="450000"/>
                                    </p:animScale>
                                    <p:animScale>
                                      <p:cBhvr>
                                        <p:cTn id="24" dur="1230" accel="100000" fill="hold">
                                          <p:stCondLst>
                                            <p:cond delay="770"/>
                                          </p:stCondLst>
                                        </p:cTn>
                                        <p:tgtEl>
                                          <p:spTgt spid="14"/>
                                        </p:tgtEl>
                                      </p:cBhvr>
                                      <p:from x="200000" y="450000"/>
                                      <p:to x="100000" y="100000"/>
                                    </p:animScale>
                                    <p:set>
                                      <p:cBhvr>
                                        <p:cTn id="25" dur="770" fill="hold"/>
                                        <p:tgtEl>
                                          <p:spTgt spid="14"/>
                                        </p:tgtEl>
                                        <p:attrNameLst>
                                          <p:attrName>ppt_x</p:attrName>
                                        </p:attrNameLst>
                                      </p:cBhvr>
                                      <p:to>
                                        <p:strVal val="(0.5)"/>
                                      </p:to>
                                    </p:set>
                                    <p:anim from="(0.5)" to="(#ppt_x)" calcmode="lin" valueType="num">
                                      <p:cBhvr>
                                        <p:cTn id="26" dur="1230" accel="100000" fill="hold">
                                          <p:stCondLst>
                                            <p:cond delay="770"/>
                                          </p:stCondLst>
                                        </p:cTn>
                                        <p:tgtEl>
                                          <p:spTgt spid="14"/>
                                        </p:tgtEl>
                                        <p:attrNameLst>
                                          <p:attrName>ppt_x</p:attrName>
                                        </p:attrNameLst>
                                      </p:cBhvr>
                                    </p:anim>
                                    <p:set>
                                      <p:cBhvr>
                                        <p:cTn id="27" dur="770" fill="hold"/>
                                        <p:tgtEl>
                                          <p:spTgt spid="14"/>
                                        </p:tgtEl>
                                        <p:attrNameLst>
                                          <p:attrName>ppt_y</p:attrName>
                                        </p:attrNameLst>
                                      </p:cBhvr>
                                      <p:to>
                                        <p:strVal val="(#ppt_y+0.4)"/>
                                      </p:to>
                                    </p:set>
                                    <p:anim from="(#ppt_y+0.4)" to="(#ppt_y)" calcmode="lin" valueType="num">
                                      <p:cBhvr>
                                        <p:cTn id="28" dur="1230" accel="100000" fill="hold">
                                          <p:stCondLst>
                                            <p:cond delay="770"/>
                                          </p:stCondLst>
                                        </p:cTn>
                                        <p:tgtEl>
                                          <p:spTgt spid="14"/>
                                        </p:tgtEl>
                                        <p:attrNameLst>
                                          <p:attrName>ppt_y</p:attrName>
                                        </p:attrNameLst>
                                      </p:cBhvr>
                                    </p:anim>
                                  </p:childTnLst>
                                </p:cTn>
                              </p:par>
                            </p:childTnLst>
                          </p:cTn>
                        </p:par>
                        <p:par>
                          <p:cTn id="29" fill="hold">
                            <p:stCondLst>
                              <p:cond delay="6000"/>
                            </p:stCondLst>
                            <p:childTnLst>
                              <p:par>
                                <p:cTn id="30" presetID="42" presetClass="entr" presetSubtype="0" fill="hold" grpId="0" nodeType="afterEffect">
                                  <p:stCondLst>
                                    <p:cond delay="2000"/>
                                  </p:stCondLst>
                                  <p:childTnLst>
                                    <p:set>
                                      <p:cBhvr>
                                        <p:cTn id="31" dur="1" fill="hold">
                                          <p:stCondLst>
                                            <p:cond delay="0"/>
                                          </p:stCondLst>
                                        </p:cTn>
                                        <p:tgtEl>
                                          <p:spTgt spid="15">
                                            <p:txEl>
                                              <p:pRg st="0" end="0"/>
                                            </p:txEl>
                                          </p:spTgt>
                                        </p:tgtEl>
                                        <p:attrNameLst>
                                          <p:attrName>style.visibility</p:attrName>
                                        </p:attrNameLst>
                                      </p:cBhvr>
                                      <p:to>
                                        <p:strVal val="visible"/>
                                      </p:to>
                                    </p:set>
                                    <p:animEffect transition="in" filter="fade">
                                      <p:cBhvr>
                                        <p:cTn id="32" dur="1000"/>
                                        <p:tgtEl>
                                          <p:spTgt spid="15">
                                            <p:txEl>
                                              <p:pRg st="0" end="0"/>
                                            </p:txEl>
                                          </p:spTgt>
                                        </p:tgtEl>
                                      </p:cBhvr>
                                    </p:animEffect>
                                    <p:anim calcmode="lin" valueType="num">
                                      <p:cBhvr>
                                        <p:cTn id="33"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3C6D43-6E0F-49BE-B03B-940F17E21D92}" type="datetime1">
              <a:rPr lang="bg-BG" smtClean="0"/>
              <a:pPr/>
              <a:t>13.5.2026 г.</a:t>
            </a:fld>
            <a:endParaRPr lang="en-GB" dirty="0"/>
          </a:p>
        </p:txBody>
      </p:sp>
      <p:sp>
        <p:nvSpPr>
          <p:cNvPr id="3" name="Footer Placeholder 2"/>
          <p:cNvSpPr>
            <a:spLocks noGrp="1"/>
          </p:cNvSpPr>
          <p:nvPr>
            <p:ph type="ftr" sz="quarter" idx="11"/>
          </p:nvPr>
        </p:nvSpPr>
        <p:spPr/>
        <p:txBody>
          <a:bodyPr/>
          <a:lstStyle/>
          <a:p>
            <a:r>
              <a:rPr lang="ru-RU"/>
              <a:t>Национален военен университет „Васил Левски“ Некласифицирана информация</a:t>
            </a:r>
            <a:endParaRPr lang="bg-BG" dirty="0"/>
          </a:p>
        </p:txBody>
      </p:sp>
      <p:sp>
        <p:nvSpPr>
          <p:cNvPr id="4" name="Slide Number Placeholder 3"/>
          <p:cNvSpPr>
            <a:spLocks noGrp="1"/>
          </p:cNvSpPr>
          <p:nvPr>
            <p:ph type="sldNum" sz="quarter" idx="12"/>
          </p:nvPr>
        </p:nvSpPr>
        <p:spPr/>
        <p:txBody>
          <a:bodyPr/>
          <a:lstStyle/>
          <a:p>
            <a:fld id="{309220AF-99D2-4088-BF11-A2536404386D}" type="slidenum">
              <a:rPr lang="en-GB" smtClean="0"/>
              <a:pPr/>
              <a:t>17</a:t>
            </a:fld>
            <a:endParaRPr lang="en-GB" dirty="0"/>
          </a:p>
        </p:txBody>
      </p:sp>
      <p:sp>
        <p:nvSpPr>
          <p:cNvPr id="5" name="Rectangle 2"/>
          <p:cNvSpPr txBox="1">
            <a:spLocks noChangeArrowheads="1"/>
          </p:cNvSpPr>
          <p:nvPr/>
        </p:nvSpPr>
        <p:spPr bwMode="auto">
          <a:xfrm>
            <a:off x="852638" y="902981"/>
            <a:ext cx="4000375" cy="1106895"/>
          </a:xfrm>
          <a:prstGeom prst="rect">
            <a:avLst/>
          </a:prstGeom>
          <a:solidFill>
            <a:srgbClr val="20BC20"/>
          </a:solidFill>
        </p:spPr>
        <p:txBody>
          <a:bodyPr wrap="square" lIns="91440" tIns="45720" rIns="91440" bIns="45720" numCol="1" anchor="t" anchorCtr="0" compatLnSpc="1">
            <a:prstTxWarp prst="textNoShape">
              <a:avLst/>
            </a:prstTxWarp>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84632" algn="ctr">
              <a:defRPr/>
            </a:pPr>
            <a:r>
              <a:rPr lang="en-US" sz="2000" b="1" dirty="0">
                <a:solidFill>
                  <a:srgbClr val="FF0000"/>
                </a:solidFill>
              </a:rPr>
              <a:t>EOD</a:t>
            </a:r>
            <a:r>
              <a:rPr lang="bg-BG" sz="2000" b="1" dirty="0">
                <a:solidFill>
                  <a:srgbClr val="FF0000"/>
                </a:solidFill>
              </a:rPr>
              <a:t> </a:t>
            </a:r>
            <a:r>
              <a:rPr lang="bg-BG" sz="2000" dirty="0">
                <a:solidFill>
                  <a:srgbClr val="FF0000"/>
                </a:solidFill>
              </a:rPr>
              <a:t/>
            </a:r>
            <a:br>
              <a:rPr lang="bg-BG" sz="2000" dirty="0">
                <a:solidFill>
                  <a:srgbClr val="FF0000"/>
                </a:solidFill>
              </a:rPr>
            </a:br>
            <a:r>
              <a:rPr lang="bg-BG" sz="2000" dirty="0">
                <a:solidFill>
                  <a:srgbClr val="FF0000"/>
                </a:solidFill>
              </a:rPr>
              <a:t>(</a:t>
            </a:r>
            <a:r>
              <a:rPr lang="en-US" sz="2000" dirty="0">
                <a:solidFill>
                  <a:srgbClr val="FF0000"/>
                </a:solidFill>
              </a:rPr>
              <a:t>Explosive Ordnance Disposal</a:t>
            </a:r>
            <a:r>
              <a:rPr lang="bg-BG" sz="2000" dirty="0">
                <a:solidFill>
                  <a:srgbClr val="FF0000"/>
                </a:solidFill>
              </a:rPr>
              <a:t>)</a:t>
            </a:r>
          </a:p>
        </p:txBody>
      </p:sp>
      <p:grpSp>
        <p:nvGrpSpPr>
          <p:cNvPr id="6" name="Group 6"/>
          <p:cNvGrpSpPr>
            <a:grpSpLocks/>
          </p:cNvGrpSpPr>
          <p:nvPr/>
        </p:nvGrpSpPr>
        <p:grpSpPr bwMode="auto">
          <a:xfrm>
            <a:off x="5022273" y="1267533"/>
            <a:ext cx="557783" cy="292608"/>
            <a:chOff x="2633" y="1481"/>
            <a:chExt cx="320" cy="192"/>
          </a:xfrm>
        </p:grpSpPr>
        <p:sp>
          <p:nvSpPr>
            <p:cNvPr id="7" name="Line 7"/>
            <p:cNvSpPr>
              <a:spLocks noChangeShapeType="1"/>
            </p:cNvSpPr>
            <p:nvPr/>
          </p:nvSpPr>
          <p:spPr bwMode="auto">
            <a:xfrm>
              <a:off x="2633" y="1481"/>
              <a:ext cx="320" cy="0"/>
            </a:xfrm>
            <a:prstGeom prst="line">
              <a:avLst/>
            </a:prstGeom>
            <a:noFill/>
            <a:ln w="76200">
              <a:solidFill>
                <a:srgbClr val="FF0000"/>
              </a:solidFill>
              <a:round/>
              <a:headEnd/>
              <a:tailEnd/>
            </a:ln>
            <a:effectLst/>
          </p:spPr>
          <p:txBody>
            <a:bodyPr>
              <a:spAutoFit/>
            </a:bodyPr>
            <a:lstStyle/>
            <a:p>
              <a:pPr fontAlgn="auto">
                <a:spcBef>
                  <a:spcPts val="0"/>
                </a:spcBef>
                <a:spcAft>
                  <a:spcPts val="0"/>
                </a:spcAft>
                <a:defRPr/>
              </a:pPr>
              <a:endParaRPr lang="bg-BG" sz="1400">
                <a:effectLst>
                  <a:outerShdw blurRad="38100" dist="38100" dir="2700000" algn="tl">
                    <a:srgbClr val="000000">
                      <a:alpha val="43137"/>
                    </a:srgbClr>
                  </a:outerShdw>
                </a:effectLst>
                <a:latin typeface="+mn-lt"/>
              </a:endParaRPr>
            </a:p>
          </p:txBody>
        </p:sp>
        <p:sp>
          <p:nvSpPr>
            <p:cNvPr id="8" name="Line 8"/>
            <p:cNvSpPr>
              <a:spLocks noChangeShapeType="1"/>
            </p:cNvSpPr>
            <p:nvPr/>
          </p:nvSpPr>
          <p:spPr bwMode="auto">
            <a:xfrm flipV="1">
              <a:off x="2633" y="1665"/>
              <a:ext cx="320" cy="8"/>
            </a:xfrm>
            <a:prstGeom prst="line">
              <a:avLst/>
            </a:prstGeom>
            <a:noFill/>
            <a:ln w="76200">
              <a:solidFill>
                <a:srgbClr val="FF0000"/>
              </a:solidFill>
              <a:round/>
              <a:headEnd/>
              <a:tailEnd/>
            </a:ln>
            <a:effectLst/>
          </p:spPr>
          <p:txBody>
            <a:bodyPr wrap="square">
              <a:spAutoFit/>
            </a:bodyPr>
            <a:lstStyle/>
            <a:p>
              <a:pPr fontAlgn="auto">
                <a:spcBef>
                  <a:spcPts val="0"/>
                </a:spcBef>
                <a:spcAft>
                  <a:spcPts val="0"/>
                </a:spcAft>
                <a:defRPr/>
              </a:pPr>
              <a:endParaRPr lang="bg-BG" sz="1400">
                <a:effectLst>
                  <a:outerShdw blurRad="38100" dist="38100" dir="2700000" algn="tl">
                    <a:srgbClr val="000000">
                      <a:alpha val="43137"/>
                    </a:srgbClr>
                  </a:outerShdw>
                </a:effectLst>
                <a:latin typeface="+mn-lt"/>
              </a:endParaRPr>
            </a:p>
          </p:txBody>
        </p:sp>
      </p:grpSp>
      <p:sp>
        <p:nvSpPr>
          <p:cNvPr id="9" name="Rectangle 9"/>
          <p:cNvSpPr>
            <a:spLocks noChangeArrowheads="1"/>
          </p:cNvSpPr>
          <p:nvPr/>
        </p:nvSpPr>
        <p:spPr bwMode="auto">
          <a:xfrm>
            <a:off x="5749316" y="892344"/>
            <a:ext cx="3748088" cy="1042987"/>
          </a:xfrm>
          <a:prstGeom prst="rect">
            <a:avLst/>
          </a:prstGeom>
          <a:solidFill>
            <a:srgbClr val="20BC20"/>
          </a:solidFill>
          <a:ln>
            <a:noFill/>
          </a:ln>
          <a:effectLst/>
        </p:spPr>
        <p:txBody>
          <a:bodyPr/>
          <a:lstStyle/>
          <a:p>
            <a:pPr algn="ctr" fontAlgn="auto">
              <a:spcAft>
                <a:spcPts val="0"/>
              </a:spcAft>
              <a:defRPr/>
            </a:pPr>
            <a:r>
              <a:rPr lang="bg-BG" sz="2400" dirty="0">
                <a:solidFill>
                  <a:schemeClr val="tx2"/>
                </a:solidFill>
                <a:effectLst>
                  <a:outerShdw blurRad="38100" dist="38100" dir="2700000" algn="tl">
                    <a:srgbClr val="000000"/>
                  </a:outerShdw>
                </a:effectLst>
              </a:rPr>
              <a:t>Неутрализиране на взривни бойни припаси</a:t>
            </a:r>
          </a:p>
        </p:txBody>
      </p:sp>
      <p:sp>
        <p:nvSpPr>
          <p:cNvPr id="10" name="Rectangle 3"/>
          <p:cNvSpPr txBox="1">
            <a:spLocks noChangeArrowheads="1"/>
          </p:cNvSpPr>
          <p:nvPr/>
        </p:nvSpPr>
        <p:spPr>
          <a:xfrm>
            <a:off x="852637" y="1871324"/>
            <a:ext cx="4000375" cy="13582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None/>
            </a:pPr>
            <a:r>
              <a:rPr lang="bg-BG" altLang="bg-BG" dirty="0"/>
              <a:t>	 </a:t>
            </a:r>
            <a:r>
              <a:rPr lang="bg-BG" altLang="bg-BG" sz="1600" b="1" dirty="0">
                <a:solidFill>
                  <a:srgbClr val="002060"/>
                </a:solidFill>
              </a:rPr>
              <a:t>Откриване, идентифициране, оценка на място, обезвреждане, безопасно транспортиране за последващо унищожаване и унищожаване на невзривени взривни бойни припаси. </a:t>
            </a:r>
          </a:p>
        </p:txBody>
      </p:sp>
      <p:pic>
        <p:nvPicPr>
          <p:cNvPr id="11" name="Picture 15" descr="003WIES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3064" y="1935331"/>
            <a:ext cx="3088640" cy="1146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2"/>
          <p:cNvSpPr txBox="1">
            <a:spLocks noChangeArrowheads="1"/>
          </p:cNvSpPr>
          <p:nvPr/>
        </p:nvSpPr>
        <p:spPr bwMode="auto">
          <a:xfrm>
            <a:off x="852636" y="3149749"/>
            <a:ext cx="3944813" cy="1017959"/>
          </a:xfrm>
          <a:prstGeom prst="rect">
            <a:avLst/>
          </a:prstGeom>
          <a:solidFill>
            <a:srgbClr val="20BC20"/>
          </a:solidFill>
        </p:spPr>
        <p:txBody>
          <a:bodyPr>
            <a:normAutofit fontScale="97500"/>
          </a:bodyPr>
          <a:lstStyle>
            <a:lvl1pPr marL="484188" indent="-484188" algn="l" rtl="0" eaLnBrk="0" fontAlgn="base" hangingPunct="0">
              <a:spcBef>
                <a:spcPct val="0"/>
              </a:spcBef>
              <a:spcAft>
                <a:spcPct val="0"/>
              </a:spcAft>
              <a:defRPr sz="4200" kern="1200">
                <a:ln w="6350">
                  <a:solidFill>
                    <a:schemeClr val="accent1">
                      <a:shade val="43000"/>
                    </a:schemeClr>
                  </a:solidFill>
                </a:ln>
                <a:solidFill>
                  <a:srgbClr val="FF5C9C"/>
                </a:solidFill>
                <a:effectLst>
                  <a:outerShdw blurRad="26000" dist="26000" dir="14500000" algn="tl" rotWithShape="0">
                    <a:srgbClr val="000000">
                      <a:alpha val="40000"/>
                    </a:srgbClr>
                  </a:outerShdw>
                </a:effectLst>
                <a:latin typeface="+mj-lt"/>
                <a:ea typeface="+mj-ea"/>
                <a:cs typeface="+mj-cs"/>
              </a:defRPr>
            </a:lvl1pPr>
            <a:lvl2pPr marL="484188" indent="-484188" algn="l" rtl="0" eaLnBrk="0" fontAlgn="base" hangingPunct="0">
              <a:spcBef>
                <a:spcPct val="0"/>
              </a:spcBef>
              <a:spcAft>
                <a:spcPct val="0"/>
              </a:spcAft>
              <a:defRPr sz="4200">
                <a:solidFill>
                  <a:srgbClr val="FF5C9C"/>
                </a:solidFill>
                <a:latin typeface="Century Gothic" pitchFamily="34" charset="0"/>
              </a:defRPr>
            </a:lvl2pPr>
            <a:lvl3pPr marL="484188" indent="-484188" algn="l" rtl="0" eaLnBrk="0" fontAlgn="base" hangingPunct="0">
              <a:spcBef>
                <a:spcPct val="0"/>
              </a:spcBef>
              <a:spcAft>
                <a:spcPct val="0"/>
              </a:spcAft>
              <a:defRPr sz="4200">
                <a:solidFill>
                  <a:srgbClr val="FF5C9C"/>
                </a:solidFill>
                <a:latin typeface="Century Gothic" pitchFamily="34" charset="0"/>
              </a:defRPr>
            </a:lvl3pPr>
            <a:lvl4pPr marL="484188" indent="-484188" algn="l" rtl="0" eaLnBrk="0" fontAlgn="base" hangingPunct="0">
              <a:spcBef>
                <a:spcPct val="0"/>
              </a:spcBef>
              <a:spcAft>
                <a:spcPct val="0"/>
              </a:spcAft>
              <a:defRPr sz="4200">
                <a:solidFill>
                  <a:srgbClr val="FF5C9C"/>
                </a:solidFill>
                <a:latin typeface="Century Gothic" pitchFamily="34" charset="0"/>
              </a:defRPr>
            </a:lvl4pPr>
            <a:lvl5pPr marL="484188" indent="-484188" algn="l" rtl="0" eaLnBrk="0" fontAlgn="base" hangingPunct="0">
              <a:spcBef>
                <a:spcPct val="0"/>
              </a:spcBef>
              <a:spcAft>
                <a:spcPct val="0"/>
              </a:spcAft>
              <a:defRPr sz="4200">
                <a:solidFill>
                  <a:srgbClr val="FF5C9C"/>
                </a:solidFill>
                <a:latin typeface="Century Gothic" pitchFamily="34" charset="0"/>
              </a:defRPr>
            </a:lvl5pPr>
            <a:lvl6pPr marL="941388" indent="-484188" algn="l" rtl="0" fontAlgn="base">
              <a:spcBef>
                <a:spcPct val="0"/>
              </a:spcBef>
              <a:spcAft>
                <a:spcPct val="0"/>
              </a:spcAft>
              <a:defRPr sz="4200">
                <a:solidFill>
                  <a:srgbClr val="FF5C9C"/>
                </a:solidFill>
                <a:latin typeface="Century Gothic" pitchFamily="34" charset="0"/>
              </a:defRPr>
            </a:lvl6pPr>
            <a:lvl7pPr marL="1398588" indent="-484188" algn="l" rtl="0" fontAlgn="base">
              <a:spcBef>
                <a:spcPct val="0"/>
              </a:spcBef>
              <a:spcAft>
                <a:spcPct val="0"/>
              </a:spcAft>
              <a:defRPr sz="4200">
                <a:solidFill>
                  <a:srgbClr val="FF5C9C"/>
                </a:solidFill>
                <a:latin typeface="Century Gothic" pitchFamily="34" charset="0"/>
              </a:defRPr>
            </a:lvl7pPr>
            <a:lvl8pPr marL="1855788" indent="-484188" algn="l" rtl="0" fontAlgn="base">
              <a:spcBef>
                <a:spcPct val="0"/>
              </a:spcBef>
              <a:spcAft>
                <a:spcPct val="0"/>
              </a:spcAft>
              <a:defRPr sz="4200">
                <a:solidFill>
                  <a:srgbClr val="FF5C9C"/>
                </a:solidFill>
                <a:latin typeface="Century Gothic" pitchFamily="34" charset="0"/>
              </a:defRPr>
            </a:lvl8pPr>
            <a:lvl9pPr marL="2312988" indent="-484188" algn="l" rtl="0" fontAlgn="base">
              <a:spcBef>
                <a:spcPct val="0"/>
              </a:spcBef>
              <a:spcAft>
                <a:spcPct val="0"/>
              </a:spcAft>
              <a:defRPr sz="4200">
                <a:solidFill>
                  <a:srgbClr val="FF5C9C"/>
                </a:solidFill>
                <a:latin typeface="Century Gothic" pitchFamily="34" charset="0"/>
              </a:defRPr>
            </a:lvl9pPr>
          </a:lstStyle>
          <a:p>
            <a:pPr marL="484632" indent="0" algn="ctr" eaLnBrk="1" fontAlgn="auto" hangingPunct="1">
              <a:spcAft>
                <a:spcPts val="0"/>
              </a:spcAft>
              <a:defRPr/>
            </a:pPr>
            <a:r>
              <a:rPr lang="en-US" sz="2000" b="1" dirty="0">
                <a:solidFill>
                  <a:schemeClr val="accent1">
                    <a:tint val="83000"/>
                    <a:satMod val="150000"/>
                  </a:schemeClr>
                </a:solidFill>
              </a:rPr>
              <a:t>IEDD</a:t>
            </a:r>
            <a:r>
              <a:rPr lang="bg-BG" sz="2000" b="1" dirty="0">
                <a:solidFill>
                  <a:schemeClr val="accent1">
                    <a:tint val="83000"/>
                    <a:satMod val="150000"/>
                  </a:schemeClr>
                </a:solidFill>
              </a:rPr>
              <a:t> </a:t>
            </a:r>
            <a:r>
              <a:rPr lang="bg-BG" sz="2000" dirty="0">
                <a:solidFill>
                  <a:schemeClr val="accent1">
                    <a:tint val="83000"/>
                    <a:satMod val="150000"/>
                  </a:schemeClr>
                </a:solidFill>
              </a:rPr>
              <a:t/>
            </a:r>
            <a:br>
              <a:rPr lang="bg-BG" sz="2000" dirty="0">
                <a:solidFill>
                  <a:schemeClr val="accent1">
                    <a:tint val="83000"/>
                    <a:satMod val="150000"/>
                  </a:schemeClr>
                </a:solidFill>
              </a:rPr>
            </a:br>
            <a:r>
              <a:rPr lang="bg-BG" sz="2000" dirty="0">
                <a:solidFill>
                  <a:schemeClr val="accent1">
                    <a:tint val="83000"/>
                    <a:satMod val="150000"/>
                  </a:schemeClr>
                </a:solidFill>
              </a:rPr>
              <a:t>(</a:t>
            </a:r>
            <a:r>
              <a:rPr lang="en-US" sz="2000" dirty="0">
                <a:solidFill>
                  <a:schemeClr val="accent1">
                    <a:tint val="83000"/>
                    <a:satMod val="150000"/>
                  </a:schemeClr>
                </a:solidFill>
              </a:rPr>
              <a:t>Improvised Explosive Device Disposal</a:t>
            </a:r>
            <a:r>
              <a:rPr lang="bg-BG" sz="2000" dirty="0">
                <a:solidFill>
                  <a:schemeClr val="accent1">
                    <a:tint val="83000"/>
                    <a:satMod val="150000"/>
                  </a:schemeClr>
                </a:solidFill>
              </a:rPr>
              <a:t>)</a:t>
            </a:r>
          </a:p>
        </p:txBody>
      </p:sp>
      <p:pic>
        <p:nvPicPr>
          <p:cNvPr id="14" name="Picture 7" descr="240px_O2003-12-12-17-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0160" y="4212007"/>
            <a:ext cx="3072384" cy="2051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oup 6"/>
          <p:cNvGrpSpPr>
            <a:grpSpLocks/>
          </p:cNvGrpSpPr>
          <p:nvPr/>
        </p:nvGrpSpPr>
        <p:grpSpPr bwMode="auto">
          <a:xfrm rot="10800000" flipV="1">
            <a:off x="5022273" y="3673670"/>
            <a:ext cx="557783" cy="215367"/>
            <a:chOff x="2633" y="1481"/>
            <a:chExt cx="320" cy="192"/>
          </a:xfrm>
        </p:grpSpPr>
        <p:sp>
          <p:nvSpPr>
            <p:cNvPr id="16" name="Line 7"/>
            <p:cNvSpPr>
              <a:spLocks noChangeShapeType="1"/>
            </p:cNvSpPr>
            <p:nvPr/>
          </p:nvSpPr>
          <p:spPr bwMode="auto">
            <a:xfrm>
              <a:off x="2633" y="1481"/>
              <a:ext cx="320" cy="0"/>
            </a:xfrm>
            <a:prstGeom prst="line">
              <a:avLst/>
            </a:prstGeom>
            <a:noFill/>
            <a:ln w="76200">
              <a:solidFill>
                <a:srgbClr val="FF0000"/>
              </a:solidFill>
              <a:round/>
              <a:headEnd/>
              <a:tailEnd/>
            </a:ln>
            <a:effectLst/>
          </p:spPr>
          <p:txBody>
            <a:bodyPr>
              <a:spAutoFit/>
            </a:bodyPr>
            <a:lstStyle/>
            <a:p>
              <a:pPr fontAlgn="auto">
                <a:spcBef>
                  <a:spcPts val="0"/>
                </a:spcBef>
                <a:spcAft>
                  <a:spcPts val="0"/>
                </a:spcAft>
                <a:defRPr/>
              </a:pPr>
              <a:endParaRPr lang="bg-BG" sz="1400">
                <a:effectLst>
                  <a:outerShdw blurRad="38100" dist="38100" dir="2700000" algn="tl">
                    <a:srgbClr val="000000">
                      <a:alpha val="43137"/>
                    </a:srgbClr>
                  </a:outerShdw>
                </a:effectLst>
                <a:latin typeface="+mn-lt"/>
              </a:endParaRPr>
            </a:p>
          </p:txBody>
        </p:sp>
        <p:sp>
          <p:nvSpPr>
            <p:cNvPr id="17" name="Line 8"/>
            <p:cNvSpPr>
              <a:spLocks noChangeShapeType="1"/>
            </p:cNvSpPr>
            <p:nvPr/>
          </p:nvSpPr>
          <p:spPr bwMode="auto">
            <a:xfrm flipV="1">
              <a:off x="2633" y="1665"/>
              <a:ext cx="320" cy="8"/>
            </a:xfrm>
            <a:prstGeom prst="line">
              <a:avLst/>
            </a:prstGeom>
            <a:noFill/>
            <a:ln w="76200">
              <a:solidFill>
                <a:srgbClr val="FF0000"/>
              </a:solidFill>
              <a:round/>
              <a:headEnd/>
              <a:tailEnd/>
            </a:ln>
            <a:effectLst/>
          </p:spPr>
          <p:txBody>
            <a:bodyPr wrap="square">
              <a:spAutoFit/>
            </a:bodyPr>
            <a:lstStyle/>
            <a:p>
              <a:pPr fontAlgn="auto">
                <a:spcBef>
                  <a:spcPts val="0"/>
                </a:spcBef>
                <a:spcAft>
                  <a:spcPts val="0"/>
                </a:spcAft>
                <a:defRPr/>
              </a:pPr>
              <a:endParaRPr lang="bg-BG" sz="1400">
                <a:effectLst>
                  <a:outerShdw blurRad="38100" dist="38100" dir="2700000" algn="tl">
                    <a:srgbClr val="000000">
                      <a:alpha val="43137"/>
                    </a:srgbClr>
                  </a:outerShdw>
                </a:effectLst>
                <a:latin typeface="+mn-lt"/>
              </a:endParaRPr>
            </a:p>
          </p:txBody>
        </p:sp>
      </p:grpSp>
      <p:sp>
        <p:nvSpPr>
          <p:cNvPr id="18" name="Rectangle 9"/>
          <p:cNvSpPr>
            <a:spLocks noChangeArrowheads="1"/>
          </p:cNvSpPr>
          <p:nvPr/>
        </p:nvSpPr>
        <p:spPr bwMode="auto">
          <a:xfrm>
            <a:off x="5804878" y="3149750"/>
            <a:ext cx="3636963" cy="1147930"/>
          </a:xfrm>
          <a:prstGeom prst="rect">
            <a:avLst/>
          </a:prstGeom>
          <a:solidFill>
            <a:srgbClr val="20BC20"/>
          </a:solidFill>
          <a:ln>
            <a:noFill/>
          </a:ln>
          <a:effectLst/>
        </p:spPr>
        <p:txBody>
          <a:bodyPr/>
          <a:lstStyle/>
          <a:p>
            <a:pPr algn="ctr" fontAlgn="auto">
              <a:spcAft>
                <a:spcPts val="0"/>
              </a:spcAft>
              <a:defRPr/>
            </a:pPr>
            <a:r>
              <a:rPr lang="bg-BG" sz="2400" dirty="0">
                <a:solidFill>
                  <a:schemeClr val="tx2"/>
                </a:solidFill>
                <a:effectLst>
                  <a:outerShdw blurRad="38100" dist="38100" dir="2700000" algn="tl">
                    <a:srgbClr val="000000"/>
                  </a:outerShdw>
                </a:effectLst>
              </a:rPr>
              <a:t>Неутрализиране на импровизирани взривни устройства</a:t>
            </a:r>
          </a:p>
        </p:txBody>
      </p:sp>
      <p:sp>
        <p:nvSpPr>
          <p:cNvPr id="19" name="Rectangle 3"/>
          <p:cNvSpPr txBox="1">
            <a:spLocks noChangeArrowheads="1"/>
          </p:cNvSpPr>
          <p:nvPr/>
        </p:nvSpPr>
        <p:spPr bwMode="auto">
          <a:xfrm>
            <a:off x="5221224" y="4286556"/>
            <a:ext cx="4220617" cy="1999644"/>
          </a:xfrm>
          <a:prstGeom prst="rect">
            <a:avLst/>
          </a:prstGeom>
          <a:noFill/>
          <a:ln>
            <a:noFill/>
          </a:ln>
        </p:spPr>
        <p:txBody>
          <a:bodyPr>
            <a:normAutofit fontScale="25000" lnSpcReduction="20000"/>
          </a:bodyPr>
          <a:lstStyle>
            <a:lvl1pPr marL="447675" indent="-382588" algn="l" rtl="0" eaLnBrk="0" fontAlgn="base" hangingPunct="0">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itchFamily="34" charset="0"/>
              <a:buChar char="›"/>
              <a:defRPr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18" charset="2"/>
              <a:buChar char=""/>
              <a:defRPr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18" charset="2"/>
              <a:buChar char=""/>
              <a:defRPr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FF90B2"/>
              </a:buClr>
              <a:buFont typeface="Wingdings 2" pitchFamily="18" charset="2"/>
              <a:buChar char=""/>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a:lstStyle>
          <a:p>
            <a:pPr marL="448056" indent="-384048" algn="just" eaLnBrk="1" fontAlgn="auto" hangingPunct="1">
              <a:lnSpc>
                <a:spcPct val="120000"/>
              </a:lnSpc>
              <a:spcAft>
                <a:spcPts val="0"/>
              </a:spcAft>
              <a:buFont typeface="Wingdings" pitchFamily="2" charset="2"/>
              <a:buNone/>
              <a:defRPr/>
            </a:pPr>
            <a:r>
              <a:rPr lang="bg-BG" sz="800" dirty="0"/>
              <a:t>	</a:t>
            </a:r>
            <a:r>
              <a:rPr lang="bg-BG" sz="4900" dirty="0"/>
              <a:t> </a:t>
            </a:r>
            <a:r>
              <a:rPr lang="bg-BG" sz="6400" b="1" dirty="0">
                <a:solidFill>
                  <a:srgbClr val="002060"/>
                </a:solidFill>
              </a:rPr>
              <a:t>Откриване, идентифициране, оценка на място, обезвреждане, безопасно транспортиране за последяващо унищожаване и унищожаване на импровизирани взривни устройства, които представляват потенциална опасност за нанасяне на вреда и разрушения</a:t>
            </a:r>
          </a:p>
        </p:txBody>
      </p:sp>
    </p:spTree>
    <p:extLst>
      <p:ext uri="{BB962C8B-B14F-4D97-AF65-F5344CB8AC3E}">
        <p14:creationId xmlns:p14="http://schemas.microsoft.com/office/powerpoint/2010/main" val="3655694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6" presetClass="emph" presetSubtype="0" fill="hold" nodeType="afterEffect">
                                  <p:stCondLst>
                                    <p:cond delay="0"/>
                                  </p:stCondLst>
                                  <p:childTnLst>
                                    <p:animScale>
                                      <p:cBhvr>
                                        <p:cTn id="18" dur="1000" fill="hold"/>
                                        <p:tgtEl>
                                          <p:spTgt spid="6"/>
                                        </p:tgtEl>
                                      </p:cBhvr>
                                      <p:by x="150000" y="150000"/>
                                    </p:animScale>
                                  </p:childTnLst>
                                </p:cTn>
                              </p:par>
                            </p:childTnLst>
                          </p:cTn>
                        </p:par>
                        <p:par>
                          <p:cTn id="19" fill="hold">
                            <p:stCondLst>
                              <p:cond delay="3000"/>
                            </p:stCondLst>
                            <p:childTnLst>
                              <p:par>
                                <p:cTn id="20" presetID="51" presetClass="entr" presetSubtype="0" fill="hold" grpId="0" nodeType="afterEffect">
                                  <p:stCondLst>
                                    <p:cond delay="10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770" decel="100000"/>
                                        <p:tgtEl>
                                          <p:spTgt spid="9"/>
                                        </p:tgtEl>
                                      </p:cBhvr>
                                    </p:animEffect>
                                    <p:animScale>
                                      <p:cBhvr>
                                        <p:cTn id="23" dur="770" decel="100000"/>
                                        <p:tgtEl>
                                          <p:spTgt spid="9"/>
                                        </p:tgtEl>
                                      </p:cBhvr>
                                      <p:from x="10000" y="10000"/>
                                      <p:to x="200000" y="450000"/>
                                    </p:animScale>
                                    <p:animScale>
                                      <p:cBhvr>
                                        <p:cTn id="24" dur="1230" accel="100000" fill="hold">
                                          <p:stCondLst>
                                            <p:cond delay="770"/>
                                          </p:stCondLst>
                                        </p:cTn>
                                        <p:tgtEl>
                                          <p:spTgt spid="9"/>
                                        </p:tgtEl>
                                      </p:cBhvr>
                                      <p:from x="200000" y="450000"/>
                                      <p:to x="100000" y="100000"/>
                                    </p:animScale>
                                    <p:set>
                                      <p:cBhvr>
                                        <p:cTn id="25" dur="770" fill="hold"/>
                                        <p:tgtEl>
                                          <p:spTgt spid="9"/>
                                        </p:tgtEl>
                                        <p:attrNameLst>
                                          <p:attrName>ppt_x</p:attrName>
                                        </p:attrNameLst>
                                      </p:cBhvr>
                                      <p:to>
                                        <p:strVal val="(0.5)"/>
                                      </p:to>
                                    </p:set>
                                    <p:anim from="(0.5)" to="(#ppt_x)" calcmode="lin" valueType="num">
                                      <p:cBhvr>
                                        <p:cTn id="26" dur="1230" accel="100000" fill="hold">
                                          <p:stCondLst>
                                            <p:cond delay="770"/>
                                          </p:stCondLst>
                                        </p:cTn>
                                        <p:tgtEl>
                                          <p:spTgt spid="9"/>
                                        </p:tgtEl>
                                        <p:attrNameLst>
                                          <p:attrName>ppt_x</p:attrName>
                                        </p:attrNameLst>
                                      </p:cBhvr>
                                    </p:anim>
                                    <p:set>
                                      <p:cBhvr>
                                        <p:cTn id="27" dur="770" fill="hold"/>
                                        <p:tgtEl>
                                          <p:spTgt spid="9"/>
                                        </p:tgtEl>
                                        <p:attrNameLst>
                                          <p:attrName>ppt_y</p:attrName>
                                        </p:attrNameLst>
                                      </p:cBhvr>
                                      <p:to>
                                        <p:strVal val="(#ppt_y+0.4)"/>
                                      </p:to>
                                    </p:set>
                                    <p:anim from="(#ppt_y+0.4)" to="(#ppt_y)" calcmode="lin" valueType="num">
                                      <p:cBhvr>
                                        <p:cTn id="28" dur="1230" accel="100000" fill="hold">
                                          <p:stCondLst>
                                            <p:cond delay="770"/>
                                          </p:stCondLst>
                                        </p:cTn>
                                        <p:tgtEl>
                                          <p:spTgt spid="9"/>
                                        </p:tgtEl>
                                        <p:attrNameLst>
                                          <p:attrName>ppt_y</p:attrName>
                                        </p:attrNameLst>
                                      </p:cBhvr>
                                    </p:anim>
                                  </p:childTnLst>
                                </p:cTn>
                              </p:par>
                            </p:childTnLst>
                          </p:cTn>
                        </p:par>
                        <p:par>
                          <p:cTn id="29" fill="hold">
                            <p:stCondLst>
                              <p:cond delay="6000"/>
                            </p:stCondLst>
                            <p:childTnLst>
                              <p:par>
                                <p:cTn id="30" presetID="42" presetClass="entr" presetSubtype="0" fill="hold" grpId="0" nodeType="afterEffect">
                                  <p:stCondLst>
                                    <p:cond delay="200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fade">
                                      <p:cBhvr>
                                        <p:cTn id="32" dur="1000"/>
                                        <p:tgtEl>
                                          <p:spTgt spid="10">
                                            <p:txEl>
                                              <p:pRg st="0" end="0"/>
                                            </p:txEl>
                                          </p:spTgt>
                                        </p:tgtEl>
                                      </p:cBhvr>
                                    </p:animEffect>
                                    <p:anim calcmode="lin" valueType="num">
                                      <p:cBhvr>
                                        <p:cTn id="33"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5" fill="hold">
                            <p:stCondLst>
                              <p:cond delay="9000"/>
                            </p:stCondLst>
                            <p:childTnLst>
                              <p:par>
                                <p:cTn id="36" presetID="1" presetClass="entr" presetSubtype="0" fill="hold" nodeType="afterEffect">
                                  <p:stCondLst>
                                    <p:cond delay="0"/>
                                  </p:stCondLst>
                                  <p:childTnLst>
                                    <p:set>
                                      <p:cBhvr>
                                        <p:cTn id="37" dur="1" fill="hold">
                                          <p:stCondLst>
                                            <p:cond delay="499"/>
                                          </p:stCondLst>
                                        </p:cTn>
                                        <p:tgtEl>
                                          <p:spTgt spid="13"/>
                                        </p:tgtEl>
                                        <p:attrNameLst>
                                          <p:attrName>style.visibility</p:attrName>
                                        </p:attrNameLst>
                                      </p:cBhvr>
                                      <p:to>
                                        <p:strVal val="visible"/>
                                      </p:to>
                                    </p:set>
                                  </p:childTnLst>
                                </p:cTn>
                              </p:par>
                            </p:childTnLst>
                          </p:cTn>
                        </p:par>
                        <p:par>
                          <p:cTn id="38" fill="hold">
                            <p:stCondLst>
                              <p:cond delay="9500"/>
                            </p:stCondLst>
                            <p:childTnLst>
                              <p:par>
                                <p:cTn id="39" presetID="42" presetClass="entr" presetSubtype="0" fill="hold"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1000"/>
                                        <p:tgtEl>
                                          <p:spTgt spid="15"/>
                                        </p:tgtEl>
                                      </p:cBhvr>
                                    </p:animEffect>
                                    <p:anim calcmode="lin" valueType="num">
                                      <p:cBhvr>
                                        <p:cTn id="42" dur="1000" fill="hold"/>
                                        <p:tgtEl>
                                          <p:spTgt spid="15"/>
                                        </p:tgtEl>
                                        <p:attrNameLst>
                                          <p:attrName>ppt_x</p:attrName>
                                        </p:attrNameLst>
                                      </p:cBhvr>
                                      <p:tavLst>
                                        <p:tav tm="0">
                                          <p:val>
                                            <p:strVal val="#ppt_x"/>
                                          </p:val>
                                        </p:tav>
                                        <p:tav tm="100000">
                                          <p:val>
                                            <p:strVal val="#ppt_x"/>
                                          </p:val>
                                        </p:tav>
                                      </p:tavLst>
                                    </p:anim>
                                    <p:anim calcmode="lin" valueType="num">
                                      <p:cBhvr>
                                        <p:cTn id="43" dur="1000" fill="hold"/>
                                        <p:tgtEl>
                                          <p:spTgt spid="15"/>
                                        </p:tgtEl>
                                        <p:attrNameLst>
                                          <p:attrName>ppt_y</p:attrName>
                                        </p:attrNameLst>
                                      </p:cBhvr>
                                      <p:tavLst>
                                        <p:tav tm="0">
                                          <p:val>
                                            <p:strVal val="#ppt_y+.1"/>
                                          </p:val>
                                        </p:tav>
                                        <p:tav tm="100000">
                                          <p:val>
                                            <p:strVal val="#ppt_y"/>
                                          </p:val>
                                        </p:tav>
                                      </p:tavLst>
                                    </p:anim>
                                  </p:childTnLst>
                                </p:cTn>
                              </p:par>
                            </p:childTnLst>
                          </p:cTn>
                        </p:par>
                        <p:par>
                          <p:cTn id="44" fill="hold">
                            <p:stCondLst>
                              <p:cond delay="10500"/>
                            </p:stCondLst>
                            <p:childTnLst>
                              <p:par>
                                <p:cTn id="45" presetID="6" presetClass="emph" presetSubtype="0" fill="hold" nodeType="afterEffect">
                                  <p:stCondLst>
                                    <p:cond delay="0"/>
                                  </p:stCondLst>
                                  <p:childTnLst>
                                    <p:animScale>
                                      <p:cBhvr>
                                        <p:cTn id="46" dur="1000" fill="hold"/>
                                        <p:tgtEl>
                                          <p:spTgt spid="15"/>
                                        </p:tgtEl>
                                      </p:cBhvr>
                                      <p:by x="150000" y="150000"/>
                                    </p:animScale>
                                  </p:childTnLst>
                                </p:cTn>
                              </p:par>
                            </p:childTnLst>
                          </p:cTn>
                        </p:par>
                        <p:par>
                          <p:cTn id="47" fill="hold">
                            <p:stCondLst>
                              <p:cond delay="11500"/>
                            </p:stCondLst>
                            <p:childTnLst>
                              <p:par>
                                <p:cTn id="48" presetID="1" presetClass="entr" presetSubtype="0" fill="hold" grpId="0" nodeType="afterEffect">
                                  <p:stCondLst>
                                    <p:cond delay="1000"/>
                                  </p:stCondLst>
                                  <p:childTnLst>
                                    <p:set>
                                      <p:cBhvr>
                                        <p:cTn id="49" dur="1" fill="hold">
                                          <p:stCondLst>
                                            <p:cond delay="499"/>
                                          </p:stCondLst>
                                        </p:cTn>
                                        <p:tgtEl>
                                          <p:spTgt spid="18"/>
                                        </p:tgtEl>
                                        <p:attrNameLst>
                                          <p:attrName>style.visibility</p:attrName>
                                        </p:attrNameLst>
                                      </p:cBhvr>
                                      <p:to>
                                        <p:strVal val="visible"/>
                                      </p:to>
                                    </p:set>
                                  </p:childTnLst>
                                </p:cTn>
                              </p:par>
                            </p:childTnLst>
                          </p:cTn>
                        </p:par>
                        <p:par>
                          <p:cTn id="50" fill="hold">
                            <p:stCondLst>
                              <p:cond delay="13000"/>
                            </p:stCondLst>
                            <p:childTnLst>
                              <p:par>
                                <p:cTn id="51" presetID="1" presetClass="entr" presetSubtype="0" fill="hold" grpId="0" nodeType="afterEffect">
                                  <p:stCondLst>
                                    <p:cond delay="2000"/>
                                  </p:stCondLst>
                                  <p:childTnLst>
                                    <p:set>
                                      <p:cBhvr>
                                        <p:cTn id="52" dur="1" fill="hold">
                                          <p:stCondLst>
                                            <p:cond delay="499"/>
                                          </p:stCondLst>
                                        </p:cTn>
                                        <p:tgtEl>
                                          <p:spTgt spid="1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build="p"/>
      <p:bldP spid="18" grpId="0" animBg="1" autoUpdateAnimBg="0"/>
      <p:bldP spid="19" grpId="0" build="p" autoUpdateAnimBg="0" advAuto="200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Контейнер за долния колонтитул 2"/>
          <p:cNvSpPr>
            <a:spLocks noGrp="1"/>
          </p:cNvSpPr>
          <p:nvPr>
            <p:ph type="ftr" sz="quarter" idx="11"/>
          </p:nvPr>
        </p:nvSpPr>
        <p:spPr/>
        <p:txBody>
          <a:bodyPr/>
          <a:lstStyle/>
          <a:p>
            <a:r>
              <a:rPr lang="ru-RU" dirty="0"/>
              <a:t>Национален </a:t>
            </a:r>
            <a:r>
              <a:rPr lang="ru-RU" dirty="0" err="1"/>
              <a:t>военен</a:t>
            </a:r>
            <a:r>
              <a:rPr lang="ru-RU"/>
              <a:t> университет „Васил Левски“ Некласифицирана информация</a:t>
            </a:r>
            <a:endParaRPr lang="bg-BG" dirty="0"/>
          </a:p>
        </p:txBody>
      </p:sp>
      <p:sp>
        <p:nvSpPr>
          <p:cNvPr id="4" name="Контейнер за номер на слайда 3"/>
          <p:cNvSpPr>
            <a:spLocks noGrp="1"/>
          </p:cNvSpPr>
          <p:nvPr>
            <p:ph type="sldNum" sz="quarter" idx="12"/>
          </p:nvPr>
        </p:nvSpPr>
        <p:spPr/>
        <p:txBody>
          <a:bodyPr/>
          <a:lstStyle/>
          <a:p>
            <a:fld id="{309220AF-99D2-4088-BF11-A2536404386D}" type="slidenum">
              <a:rPr lang="en-GB" smtClean="0"/>
              <a:pPr/>
              <a:t>18</a:t>
            </a:fld>
            <a:endParaRPr lang="en-GB" dirty="0"/>
          </a:p>
        </p:txBody>
      </p:sp>
      <p:sp>
        <p:nvSpPr>
          <p:cNvPr id="6" name="Text Box 24">
            <a:extLst>
              <a:ext uri="{FF2B5EF4-FFF2-40B4-BE49-F238E27FC236}">
                <a16:creationId xmlns:a16="http://schemas.microsoft.com/office/drawing/2014/main" xmlns="" id="{F352E8A9-E434-65C0-CE9E-CDD3A52F9B34}"/>
              </a:ext>
            </a:extLst>
          </p:cNvPr>
          <p:cNvSpPr txBox="1">
            <a:spLocks noChangeArrowheads="1"/>
          </p:cNvSpPr>
          <p:nvPr/>
        </p:nvSpPr>
        <p:spPr bwMode="auto">
          <a:xfrm>
            <a:off x="1581912" y="899891"/>
            <a:ext cx="9619488"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rPr>
              <a:t>2. </a:t>
            </a:r>
            <a:r>
              <a:rPr lang="bg-BG" altLang="bg-BG" b="1" dirty="0">
                <a:effectLst>
                  <a:outerShdw blurRad="38100" dist="38100" dir="2700000" algn="tl">
                    <a:srgbClr val="C0C0C0"/>
                  </a:outerShdw>
                </a:effectLst>
                <a:latin typeface="Arial" panose="020B0604020202020204" pitchFamily="34" charset="0"/>
                <a:cs typeface="Arial" panose="020B0604020202020204" pitchFamily="34" charset="0"/>
              </a:rPr>
              <a:t>ДЕЙСТВИЕ </a:t>
            </a:r>
            <a:r>
              <a:rPr lang="bg-BG" altLang="en-US" b="1" dirty="0">
                <a:effectLst>
                  <a:outerShdw blurRad="38100" dist="38100" dir="2700000" algn="tl">
                    <a:srgbClr val="C0C0C0"/>
                  </a:outerShdw>
                </a:effectLst>
                <a:latin typeface="Arial" panose="020B0604020202020204" pitchFamily="34" charset="0"/>
                <a:cs typeface="Arial" panose="020B0604020202020204" pitchFamily="34" charset="0"/>
              </a:rPr>
              <a:t> ПРИ ОТКРИВАНЕ НА ИМПРОВИЗИРАНИ ВЗРИВНИ УСТРОЙСТВА</a:t>
            </a:r>
            <a:endPar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2" name="Правоъгълник 1"/>
          <p:cNvSpPr/>
          <p:nvPr/>
        </p:nvSpPr>
        <p:spPr>
          <a:xfrm>
            <a:off x="480060" y="1269223"/>
            <a:ext cx="11029950" cy="4770537"/>
          </a:xfrm>
          <a:prstGeom prst="rect">
            <a:avLst/>
          </a:prstGeom>
        </p:spPr>
        <p:txBody>
          <a:bodyPr wrap="square">
            <a:spAutoFit/>
          </a:bodyPr>
          <a:lstStyle/>
          <a:p>
            <a:r>
              <a:rPr lang="bg-BG" sz="1600" b="1" dirty="0">
                <a:latin typeface="Arial" panose="020B0604020202020204" pitchFamily="34" charset="0"/>
                <a:cs typeface="Arial" panose="020B0604020202020204" pitchFamily="34" charset="0"/>
              </a:rPr>
              <a:t>       Признаци за наличие на ИВУ:</a:t>
            </a:r>
            <a:endParaRPr lang="bg-BG" sz="1600" dirty="0">
              <a:latin typeface="Arial" panose="020B0604020202020204" pitchFamily="34" charset="0"/>
              <a:cs typeface="Arial" panose="020B0604020202020204" pitchFamily="34" charset="0"/>
            </a:endParaRPr>
          </a:p>
          <a:p>
            <a:r>
              <a:rPr lang="bg-BG" sz="1600" dirty="0">
                <a:latin typeface="Arial" panose="020B0604020202020204" pitchFamily="34" charset="0"/>
                <a:cs typeface="Arial" panose="020B0604020202020204" pitchFamily="34" charset="0"/>
              </a:rPr>
              <a:t>       - Следи от изкопни дейности на повърхността на земята, наличие на проводници, детониращ шнур или част от ИВУ;</a:t>
            </a:r>
          </a:p>
          <a:p>
            <a:r>
              <a:rPr lang="bg-BG" sz="1600" dirty="0">
                <a:latin typeface="Arial" panose="020B0604020202020204" pitchFamily="34" charset="0"/>
                <a:cs typeface="Arial" panose="020B0604020202020204" pitchFamily="34" charset="0"/>
              </a:rPr>
              <a:t>       - Следи от човешко присъствие (изоставени опаковки от различни продукти);</a:t>
            </a:r>
          </a:p>
          <a:p>
            <a:r>
              <a:rPr lang="bg-BG" sz="1600" dirty="0">
                <a:latin typeface="Arial" panose="020B0604020202020204" pitchFamily="34" charset="0"/>
                <a:cs typeface="Arial" panose="020B0604020202020204" pitchFamily="34" charset="0"/>
              </a:rPr>
              <a:t>       - Липса на местно население  на места където обикновено те пребивават;</a:t>
            </a:r>
          </a:p>
          <a:p>
            <a:r>
              <a:rPr lang="bg-BG" sz="1600" dirty="0">
                <a:latin typeface="Arial" panose="020B0604020202020204" pitchFamily="34" charset="0"/>
                <a:cs typeface="Arial" panose="020B0604020202020204" pitchFamily="34" charset="0"/>
              </a:rPr>
              <a:t>       - Наличие на линии неестествени за терена;</a:t>
            </a:r>
          </a:p>
          <a:p>
            <a:r>
              <a:rPr lang="bg-BG" sz="1600" dirty="0">
                <a:latin typeface="Arial" panose="020B0604020202020204" pitchFamily="34" charset="0"/>
                <a:cs typeface="Arial" panose="020B0604020202020204" pitchFamily="34" charset="0"/>
              </a:rPr>
              <a:t>       - Различно оцветяване на повърхността на почвата;</a:t>
            </a:r>
          </a:p>
          <a:p>
            <a:r>
              <a:rPr lang="bg-BG" sz="1600" dirty="0">
                <a:latin typeface="Arial" panose="020B0604020202020204" pitchFamily="34" charset="0"/>
                <a:cs typeface="Arial" panose="020B0604020202020204" pitchFamily="34" charset="0"/>
              </a:rPr>
              <a:t>       - Наличие на вдлъбнаитини на повърхността на почвата;</a:t>
            </a:r>
          </a:p>
          <a:p>
            <a:r>
              <a:rPr lang="bg-BG" sz="1600" dirty="0">
                <a:latin typeface="Arial" panose="020B0604020202020204" pitchFamily="34" charset="0"/>
                <a:cs typeface="Arial" panose="020B0604020202020204" pitchFamily="34" charset="0"/>
              </a:rPr>
              <a:t>       - Наличие на неествествени предмети и обекти на местността (средата);</a:t>
            </a:r>
          </a:p>
          <a:p>
            <a:r>
              <a:rPr lang="bg-BG" sz="1600" dirty="0">
                <a:latin typeface="Arial" panose="020B0604020202020204" pitchFamily="34" charset="0"/>
                <a:cs typeface="Arial" panose="020B0604020202020204" pitchFamily="34" charset="0"/>
              </a:rPr>
              <a:t>       - Наличие на маркери, надписи и знаци  предупреждаващи местното население за наличие на ИВУ или маркети за ориентиране кога ИВУ да бъде задействано.</a:t>
            </a:r>
          </a:p>
          <a:p>
            <a:r>
              <a:rPr lang="bg-BG" sz="1600" b="1" dirty="0">
                <a:latin typeface="Arial" panose="020B0604020202020204" pitchFamily="34" charset="0"/>
                <a:cs typeface="Arial" panose="020B0604020202020204" pitchFamily="34" charset="0"/>
              </a:rPr>
              <a:t>       Мерки за предпазване от ИВУ.</a:t>
            </a:r>
            <a:endParaRPr lang="bg-BG" sz="1600" dirty="0">
              <a:latin typeface="Arial" panose="020B0604020202020204" pitchFamily="34" charset="0"/>
              <a:cs typeface="Arial" panose="020B0604020202020204" pitchFamily="34" charset="0"/>
            </a:endParaRPr>
          </a:p>
          <a:p>
            <a:r>
              <a:rPr lang="bg-BG" sz="1600" b="1" dirty="0">
                <a:solidFill>
                  <a:srgbClr val="FF0000"/>
                </a:solidFill>
                <a:latin typeface="Arial" panose="020B0604020202020204" pitchFamily="34" charset="0"/>
                <a:cs typeface="Arial" panose="020B0604020202020204" pitchFamily="34" charset="0"/>
              </a:rPr>
              <a:t>       Ако твърдо сте се убедили, че намереното устройство е ИВУ:</a:t>
            </a:r>
            <a:endParaRPr lang="bg-BG" sz="1600" dirty="0">
              <a:solidFill>
                <a:srgbClr val="FF0000"/>
              </a:solidFill>
              <a:latin typeface="Arial" panose="020B0604020202020204" pitchFamily="34" charset="0"/>
              <a:cs typeface="Arial" panose="020B0604020202020204" pitchFamily="34" charset="0"/>
            </a:endParaRPr>
          </a:p>
          <a:p>
            <a:r>
              <a:rPr lang="bg-BG" sz="1600" dirty="0">
                <a:latin typeface="Arial" panose="020B0604020202020204" pitchFamily="34" charset="0"/>
                <a:cs typeface="Arial" panose="020B0604020202020204" pitchFamily="34" charset="0"/>
              </a:rPr>
              <a:t>       </a:t>
            </a:r>
            <a:r>
              <a:rPr lang="bg-BG" sz="1600" dirty="0">
                <a:solidFill>
                  <a:srgbClr val="FF0000"/>
                </a:solidFill>
                <a:latin typeface="Arial" panose="020B0604020202020204" pitchFamily="34" charset="0"/>
                <a:cs typeface="Arial" panose="020B0604020202020204" pitchFamily="34" charset="0"/>
              </a:rPr>
              <a:t>- Не се паникьосвайте, придвижете се до безопасна зона!</a:t>
            </a:r>
          </a:p>
          <a:p>
            <a:r>
              <a:rPr lang="bg-BG" sz="1600" dirty="0">
                <a:solidFill>
                  <a:srgbClr val="FF0000"/>
                </a:solidFill>
                <a:latin typeface="Arial" panose="020B0604020202020204" pitchFamily="34" charset="0"/>
                <a:cs typeface="Arial" panose="020B0604020202020204" pitchFamily="34" charset="0"/>
              </a:rPr>
              <a:t>       - Не го докосвайте и не се опитвайте да го разглобявате дори от разстояние!</a:t>
            </a:r>
          </a:p>
          <a:p>
            <a:r>
              <a:rPr lang="bg-BG" sz="1600" dirty="0">
                <a:solidFill>
                  <a:srgbClr val="FF0000"/>
                </a:solidFill>
                <a:latin typeface="Arial" panose="020B0604020202020204" pitchFamily="34" charset="0"/>
                <a:cs typeface="Arial" panose="020B0604020202020204" pitchFamily="34" charset="0"/>
              </a:rPr>
              <a:t>       - Не го покривайте и не поставяйте неща за предпазване (щитове) до него!</a:t>
            </a:r>
          </a:p>
          <a:p>
            <a:r>
              <a:rPr lang="bg-BG" sz="1600" dirty="0">
                <a:solidFill>
                  <a:srgbClr val="FF0000"/>
                </a:solidFill>
                <a:latin typeface="Arial" panose="020B0604020202020204" pitchFamily="34" charset="0"/>
                <a:cs typeface="Arial" panose="020B0604020202020204" pitchFamily="34" charset="0"/>
              </a:rPr>
              <a:t>       - Не стреляйте по ИВУ-то!!! – с цел да го взривите (задействате)! </a:t>
            </a:r>
          </a:p>
          <a:p>
            <a:r>
              <a:rPr lang="bg-BG" sz="1600" dirty="0">
                <a:solidFill>
                  <a:srgbClr val="FF0000"/>
                </a:solidFill>
                <a:latin typeface="Arial" panose="020B0604020202020204" pitchFamily="34" charset="0"/>
                <a:cs typeface="Arial" panose="020B0604020202020204" pitchFamily="34" charset="0"/>
              </a:rPr>
              <a:t>       - Спазвайте определените предварително правила !!!</a:t>
            </a:r>
          </a:p>
          <a:p>
            <a:r>
              <a:rPr lang="bg-BG" sz="1600" dirty="0">
                <a:solidFill>
                  <a:srgbClr val="FF0000"/>
                </a:solidFill>
                <a:latin typeface="Arial" panose="020B0604020202020204" pitchFamily="34" charset="0"/>
                <a:cs typeface="Arial" panose="020B0604020202020204" pitchFamily="34" charset="0"/>
              </a:rPr>
              <a:t>       - Не предлагайте на ваши приятели да го разглеждат!</a:t>
            </a:r>
          </a:p>
        </p:txBody>
      </p:sp>
    </p:spTree>
    <p:extLst>
      <p:ext uri="{BB962C8B-B14F-4D97-AF65-F5344CB8AC3E}">
        <p14:creationId xmlns:p14="http://schemas.microsoft.com/office/powerpoint/2010/main" val="106043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Контейнер за долния колонтитул 2">
            <a:extLst>
              <a:ext uri="{FF2B5EF4-FFF2-40B4-BE49-F238E27FC236}">
                <a16:creationId xmlns:a16="http://schemas.microsoft.com/office/drawing/2014/main" xmlns="" id="{CB4C7768-B4D1-16D2-3EE8-F3F71609E363}"/>
              </a:ext>
            </a:extLst>
          </p:cNvPr>
          <p:cNvSpPr>
            <a:spLocks noGrp="1"/>
          </p:cNvSpPr>
          <p:nvPr>
            <p:ph type="ftr" sz="quarter" idx="11"/>
          </p:nvPr>
        </p:nvSpPr>
        <p:spPr/>
        <p:txBody>
          <a:bodyPr/>
          <a:lstStyle/>
          <a:p>
            <a:r>
              <a:rPr lang="ru-RU">
                <a:solidFill>
                  <a:prstClr val="black"/>
                </a:solidFill>
              </a:rPr>
              <a:t>Национален военен университет „Васил Левски“ Некласифицирана информация</a:t>
            </a:r>
            <a:endParaRPr lang="bg-BG" dirty="0">
              <a:solidFill>
                <a:prstClr val="black"/>
              </a:solidFill>
            </a:endParaRPr>
          </a:p>
        </p:txBody>
      </p:sp>
      <p:sp>
        <p:nvSpPr>
          <p:cNvPr id="4" name="Контейнер за номер на слайда 3">
            <a:extLst>
              <a:ext uri="{FF2B5EF4-FFF2-40B4-BE49-F238E27FC236}">
                <a16:creationId xmlns:a16="http://schemas.microsoft.com/office/drawing/2014/main" xmlns="" id="{25E8D820-6A8F-541D-BB78-0E530BCD6DB8}"/>
              </a:ext>
            </a:extLst>
          </p:cNvPr>
          <p:cNvSpPr>
            <a:spLocks noGrp="1"/>
          </p:cNvSpPr>
          <p:nvPr>
            <p:ph type="sldNum" sz="quarter" idx="12"/>
          </p:nvPr>
        </p:nvSpPr>
        <p:spPr/>
        <p:txBody>
          <a:bodyPr/>
          <a:lstStyle/>
          <a:p>
            <a:fld id="{309220AF-99D2-4088-BF11-A2536404386D}" type="slidenum">
              <a:rPr lang="en-GB" smtClean="0">
                <a:solidFill>
                  <a:prstClr val="black"/>
                </a:solidFill>
              </a:rPr>
              <a:pPr/>
              <a:t>19</a:t>
            </a:fld>
            <a:endParaRPr lang="en-GB" dirty="0">
              <a:solidFill>
                <a:prstClr val="black"/>
              </a:solidFill>
            </a:endParaRPr>
          </a:p>
        </p:txBody>
      </p:sp>
      <p:sp>
        <p:nvSpPr>
          <p:cNvPr id="5" name="Text Box 7">
            <a:extLst>
              <a:ext uri="{FF2B5EF4-FFF2-40B4-BE49-F238E27FC236}">
                <a16:creationId xmlns:a16="http://schemas.microsoft.com/office/drawing/2014/main" xmlns="" id="{CEA5CF8E-925D-3EFC-3470-E3F8856CF073}"/>
              </a:ext>
            </a:extLst>
          </p:cNvPr>
          <p:cNvSpPr txBox="1">
            <a:spLocks noChangeArrowheads="1"/>
          </p:cNvSpPr>
          <p:nvPr/>
        </p:nvSpPr>
        <p:spPr bwMode="auto">
          <a:xfrm>
            <a:off x="179388" y="1661219"/>
            <a:ext cx="12012612" cy="369332"/>
          </a:xfrm>
          <a:prstGeom prst="rect">
            <a:avLst/>
          </a:prstGeom>
          <a:solidFill>
            <a:schemeClr val="bg1"/>
          </a:solidFill>
          <a:ln>
            <a:noFill/>
          </a:ln>
          <a:effectLst/>
        </p:spPr>
        <p:txBody>
          <a:bodyPr wrap="square">
            <a:spAutoFit/>
          </a:bodyPr>
          <a:lstStyle/>
          <a:p>
            <a:pPr algn="just"/>
            <a:endParaRPr lang="bg-BG" altLang="bg-BG" dirty="0">
              <a:solidFill>
                <a:prstClr val="black"/>
              </a:solidFill>
              <a:latin typeface="Arial" panose="020B0604020202020204" pitchFamily="34" charset="0"/>
              <a:cs typeface="Arial" panose="020B0604020202020204" pitchFamily="34" charset="0"/>
            </a:endParaRPr>
          </a:p>
        </p:txBody>
      </p:sp>
      <p:sp>
        <p:nvSpPr>
          <p:cNvPr id="9" name="Text Box 24">
            <a:extLst>
              <a:ext uri="{FF2B5EF4-FFF2-40B4-BE49-F238E27FC236}">
                <a16:creationId xmlns:a16="http://schemas.microsoft.com/office/drawing/2014/main" xmlns="" id="{7C1EA5B2-688D-9EDB-AE7F-6D2815B4AAC3}"/>
              </a:ext>
            </a:extLst>
          </p:cNvPr>
          <p:cNvSpPr txBox="1">
            <a:spLocks noChangeArrowheads="1"/>
          </p:cNvSpPr>
          <p:nvPr/>
        </p:nvSpPr>
        <p:spPr bwMode="auto">
          <a:xfrm>
            <a:off x="492370" y="953333"/>
            <a:ext cx="10128738" cy="707886"/>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a:t>
            </a:r>
            <a:r>
              <a:rPr lang="en-US"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a:t>
            </a: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 Участие на ВС при провеждане на спасителни и неотложни аварийно-възстановителни работи при бедствия</a:t>
            </a:r>
          </a:p>
        </p:txBody>
      </p:sp>
      <p:sp>
        <p:nvSpPr>
          <p:cNvPr id="8" name="Text Box 24">
            <a:extLst>
              <a:ext uri="{FF2B5EF4-FFF2-40B4-BE49-F238E27FC236}">
                <a16:creationId xmlns:a16="http://schemas.microsoft.com/office/drawing/2014/main" xmlns="" id="{CAACC0E7-E14F-08BE-3FD2-7CC4EEEACB9C}"/>
              </a:ext>
            </a:extLst>
          </p:cNvPr>
          <p:cNvSpPr txBox="1">
            <a:spLocks noChangeArrowheads="1"/>
          </p:cNvSpPr>
          <p:nvPr/>
        </p:nvSpPr>
        <p:spPr bwMode="auto">
          <a:xfrm>
            <a:off x="492370" y="1661219"/>
            <a:ext cx="10128738" cy="400110"/>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a:t>
            </a:r>
            <a:r>
              <a:rPr lang="en-US"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a:t>
            </a: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1. Земетресения  </a:t>
            </a:r>
          </a:p>
        </p:txBody>
      </p:sp>
      <p:sp>
        <p:nvSpPr>
          <p:cNvPr id="11" name="Текстово поле 10">
            <a:extLst>
              <a:ext uri="{FF2B5EF4-FFF2-40B4-BE49-F238E27FC236}">
                <a16:creationId xmlns:a16="http://schemas.microsoft.com/office/drawing/2014/main" xmlns="" id="{95C3DE6B-89A9-8DD9-E807-F1482B9CE8B1}"/>
              </a:ext>
            </a:extLst>
          </p:cNvPr>
          <p:cNvSpPr txBox="1"/>
          <p:nvPr/>
        </p:nvSpPr>
        <p:spPr>
          <a:xfrm>
            <a:off x="492370" y="2122884"/>
            <a:ext cx="10128738" cy="1200329"/>
          </a:xfrm>
          <a:prstGeom prst="rect">
            <a:avLst/>
          </a:prstGeom>
          <a:noFill/>
        </p:spPr>
        <p:txBody>
          <a:bodyPr wrap="square">
            <a:spAutoFit/>
          </a:bodyPr>
          <a:lstStyle/>
          <a:p>
            <a:pPr algn="just"/>
            <a:r>
              <a:rPr lang="bg-BG" altLang="bg-BG" dirty="0">
                <a:latin typeface="Arial" panose="020B0604020202020204" pitchFamily="34" charset="0"/>
                <a:cs typeface="Arial" panose="020B0604020202020204" pitchFamily="34" charset="0"/>
              </a:rPr>
              <a:t>	</a:t>
            </a:r>
            <a:r>
              <a:rPr lang="bg-BG" altLang="bg-BG" b="1" dirty="0">
                <a:latin typeface="Arial" panose="020B0604020202020204" pitchFamily="34" charset="0"/>
                <a:cs typeface="Arial" panose="020B0604020202020204" pitchFamily="34" charset="0"/>
              </a:rPr>
              <a:t>Спасителните и неотложните аварийно-възстановителни работи</a:t>
            </a:r>
            <a:r>
              <a:rPr lang="ru-RU" dirty="0">
                <a:latin typeface="Arial" panose="020B0604020202020204" pitchFamily="34" charset="0"/>
                <a:cs typeface="Arial" panose="020B0604020202020204" pitchFamily="34" charset="0"/>
              </a:rPr>
              <a:t> при </a:t>
            </a:r>
            <a:r>
              <a:rPr lang="ru-RU" dirty="0" err="1">
                <a:latin typeface="Arial" panose="020B0604020202020204" pitchFamily="34" charset="0"/>
                <a:cs typeface="Arial" panose="020B0604020202020204" pitchFamily="34" charset="0"/>
              </a:rPr>
              <a:t>земетресения</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изискват</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специално</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подготвени</a:t>
            </a:r>
            <a:r>
              <a:rPr lang="ru-RU" dirty="0">
                <a:latin typeface="Arial" panose="020B0604020202020204" pitchFamily="34" charset="0"/>
                <a:cs typeface="Arial" panose="020B0604020202020204" pitchFamily="34" charset="0"/>
              </a:rPr>
              <a:t> и </a:t>
            </a:r>
            <a:r>
              <a:rPr lang="ru-RU" dirty="0" err="1">
                <a:latin typeface="Arial" panose="020B0604020202020204" pitchFamily="34" charset="0"/>
                <a:cs typeface="Arial" panose="020B0604020202020204" pitchFamily="34" charset="0"/>
              </a:rPr>
              <a:t>окомплектовани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със</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специална</a:t>
            </a:r>
            <a:r>
              <a:rPr lang="ru-RU" dirty="0">
                <a:latin typeface="Arial" panose="020B0604020202020204" pitchFamily="34" charset="0"/>
                <a:cs typeface="Arial" panose="020B0604020202020204" pitchFamily="34" charset="0"/>
              </a:rPr>
              <a:t> техника формирования, </a:t>
            </a:r>
            <a:r>
              <a:rPr lang="ru-RU" dirty="0" err="1">
                <a:latin typeface="Arial" panose="020B0604020202020204" pitchFamily="34" charset="0"/>
                <a:cs typeface="Arial" panose="020B0604020202020204" pitchFamily="34" charset="0"/>
              </a:rPr>
              <a:t>чийто</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личен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състав</a:t>
            </a:r>
            <a:r>
              <a:rPr lang="ru-RU" dirty="0">
                <a:latin typeface="Arial" panose="020B0604020202020204" pitchFamily="34" charset="0"/>
                <a:cs typeface="Arial" panose="020B0604020202020204" pitchFamily="34" charset="0"/>
              </a:rPr>
              <a:t> е обучен за действия по </a:t>
            </a:r>
            <a:r>
              <a:rPr lang="ru-RU" dirty="0" err="1">
                <a:latin typeface="Arial" panose="020B0604020202020204" pitchFamily="34" charset="0"/>
                <a:cs typeface="Arial" panose="020B0604020202020204" pitchFamily="34" charset="0"/>
              </a:rPr>
              <a:t>ликвидиране</a:t>
            </a:r>
            <a:r>
              <a:rPr lang="ru-RU" dirty="0">
                <a:latin typeface="Arial" panose="020B0604020202020204" pitchFamily="34" charset="0"/>
                <a:cs typeface="Arial" panose="020B0604020202020204" pitchFamily="34" charset="0"/>
              </a:rPr>
              <a:t> на </a:t>
            </a:r>
            <a:r>
              <a:rPr lang="ru-RU" dirty="0" err="1">
                <a:latin typeface="Arial" panose="020B0604020202020204" pitchFamily="34" charset="0"/>
                <a:cs typeface="Arial" panose="020B0604020202020204" pitchFamily="34" charset="0"/>
              </a:rPr>
              <a:t>последствията</a:t>
            </a:r>
            <a:r>
              <a:rPr lang="ru-RU" dirty="0">
                <a:latin typeface="Arial" panose="020B0604020202020204" pitchFamily="34" charset="0"/>
                <a:cs typeface="Arial" panose="020B0604020202020204" pitchFamily="34" charset="0"/>
              </a:rPr>
              <a:t> от </a:t>
            </a:r>
            <a:r>
              <a:rPr lang="ru-RU" dirty="0" err="1">
                <a:latin typeface="Arial" panose="020B0604020202020204" pitchFamily="34" charset="0"/>
                <a:cs typeface="Arial" panose="020B0604020202020204" pitchFamily="34" charset="0"/>
              </a:rPr>
              <a:t>земетресението</a:t>
            </a:r>
            <a:r>
              <a:rPr lang="ru-RU" dirty="0">
                <a:latin typeface="Arial" panose="020B0604020202020204" pitchFamily="34" charset="0"/>
                <a:cs typeface="Arial" panose="020B0604020202020204" pitchFamily="34" charset="0"/>
              </a:rPr>
              <a:t>.</a:t>
            </a:r>
          </a:p>
        </p:txBody>
      </p:sp>
      <p:pic>
        <p:nvPicPr>
          <p:cNvPr id="12" name="Picture 1">
            <a:extLst>
              <a:ext uri="{FF2B5EF4-FFF2-40B4-BE49-F238E27FC236}">
                <a16:creationId xmlns:a16="http://schemas.microsoft.com/office/drawing/2014/main" xmlns="" id="{44F7B4C3-2C75-B474-8806-5FDEF6D0EF8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0618" y="3751193"/>
            <a:ext cx="3636962" cy="222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a:extLst>
              <a:ext uri="{FF2B5EF4-FFF2-40B4-BE49-F238E27FC236}">
                <a16:creationId xmlns:a16="http://schemas.microsoft.com/office/drawing/2014/main" xmlns="" id="{AAC2F363-5D8C-E066-DB0F-B5AA3054C75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21145" y="3771118"/>
            <a:ext cx="3697288" cy="223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1904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Контейнер за долния колонтитул 2"/>
          <p:cNvSpPr>
            <a:spLocks noGrp="1"/>
          </p:cNvSpPr>
          <p:nvPr>
            <p:ph type="ftr" sz="quarter" idx="11"/>
          </p:nvPr>
        </p:nvSpPr>
        <p:spPr/>
        <p:txBody>
          <a:bodyPr/>
          <a:lstStyle/>
          <a:p>
            <a:r>
              <a:rPr lang="ru-RU" dirty="0"/>
              <a:t>Национален </a:t>
            </a:r>
            <a:r>
              <a:rPr lang="ru-RU" dirty="0" err="1"/>
              <a:t>военен</a:t>
            </a:r>
            <a:r>
              <a:rPr lang="ru-RU"/>
              <a:t> университет „Васил Левски“ Некласифицирана информация</a:t>
            </a:r>
            <a:endParaRPr lang="bg-BG" dirty="0"/>
          </a:p>
        </p:txBody>
      </p:sp>
      <p:sp>
        <p:nvSpPr>
          <p:cNvPr id="4" name="Контейнер за номер на слайда 3"/>
          <p:cNvSpPr>
            <a:spLocks noGrp="1"/>
          </p:cNvSpPr>
          <p:nvPr>
            <p:ph type="sldNum" sz="quarter" idx="12"/>
          </p:nvPr>
        </p:nvSpPr>
        <p:spPr/>
        <p:txBody>
          <a:bodyPr/>
          <a:lstStyle/>
          <a:p>
            <a:fld id="{309220AF-99D2-4088-BF11-A2536404386D}" type="slidenum">
              <a:rPr lang="en-GB" smtClean="0"/>
              <a:pPr/>
              <a:t>2</a:t>
            </a:fld>
            <a:endParaRPr lang="en-GB" dirty="0"/>
          </a:p>
        </p:txBody>
      </p:sp>
      <p:sp>
        <p:nvSpPr>
          <p:cNvPr id="6" name="Text Box 24">
            <a:extLst>
              <a:ext uri="{FF2B5EF4-FFF2-40B4-BE49-F238E27FC236}">
                <a16:creationId xmlns:a16="http://schemas.microsoft.com/office/drawing/2014/main" xmlns="" id="{F352E8A9-E434-65C0-CE9E-CDD3A52F9B34}"/>
              </a:ext>
            </a:extLst>
          </p:cNvPr>
          <p:cNvSpPr txBox="1">
            <a:spLocks noChangeArrowheads="1"/>
          </p:cNvSpPr>
          <p:nvPr/>
        </p:nvSpPr>
        <p:spPr bwMode="auto">
          <a:xfrm>
            <a:off x="2091690" y="899891"/>
            <a:ext cx="7852410"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bg-BG" b="1" dirty="0">
                <a:effectLst>
                  <a:outerShdw blurRad="38100" dist="38100" dir="2700000" algn="tl">
                    <a:srgbClr val="FFFFFF"/>
                  </a:outerShdw>
                </a:effectLst>
                <a:latin typeface="Arial" panose="020B0604020202020204" pitchFamily="34" charset="0"/>
                <a:cs typeface="Arial" panose="020B0604020202020204" pitchFamily="34" charset="0"/>
              </a:rPr>
              <a:t>1</a:t>
            </a:r>
            <a:r>
              <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rPr>
              <a:t>. </a:t>
            </a:r>
            <a:r>
              <a:rPr lang="bg-BG" altLang="bg-BG" b="1" dirty="0">
                <a:effectLst>
                  <a:outerShdw blurRad="38100" dist="38100" dir="2700000" algn="tl">
                    <a:srgbClr val="C0C0C0"/>
                  </a:outerShdw>
                </a:effectLst>
                <a:latin typeface="Arial" panose="020B0604020202020204" pitchFamily="34" charset="0"/>
                <a:cs typeface="Arial" panose="020B0604020202020204" pitchFamily="34" charset="0"/>
              </a:rPr>
              <a:t>ДЕЙСТВИЕ </a:t>
            </a:r>
            <a:r>
              <a:rPr lang="bg-BG" altLang="en-US" b="1" dirty="0">
                <a:effectLst>
                  <a:outerShdw blurRad="38100" dist="38100" dir="2700000" algn="tl">
                    <a:srgbClr val="C0C0C0"/>
                  </a:outerShdw>
                </a:effectLst>
                <a:latin typeface="Arial" panose="020B0604020202020204" pitchFamily="34" charset="0"/>
                <a:cs typeface="Arial" panose="020B0604020202020204" pitchFamily="34" charset="0"/>
              </a:rPr>
              <a:t> ПРИ ОТКРИВАНЕ НА НЕВЗРИВЕНИ БОЕПРИПАСИ</a:t>
            </a:r>
            <a:endPar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2" name="Правоъгълник 1"/>
          <p:cNvSpPr/>
          <p:nvPr/>
        </p:nvSpPr>
        <p:spPr>
          <a:xfrm>
            <a:off x="525780" y="1269223"/>
            <a:ext cx="11029950" cy="4801314"/>
          </a:xfrm>
          <a:prstGeom prst="rect">
            <a:avLst/>
          </a:prstGeom>
        </p:spPr>
        <p:txBody>
          <a:bodyPr wrap="square">
            <a:spAutoFit/>
          </a:bodyPr>
          <a:lstStyle/>
          <a:p>
            <a:pPr algn="just">
              <a:spcBef>
                <a:spcPct val="0"/>
              </a:spcBef>
              <a:buFontTx/>
              <a:buNone/>
            </a:pPr>
            <a:r>
              <a:rPr lang="bg-BG" altLang="bg-BG" dirty="0">
                <a:latin typeface="Arial" pitchFamily="34" charset="0"/>
              </a:rPr>
              <a:t>      Наличието на невзривени боеприпаси в определена страна е следствие от водените на нейна територия военни конфликти. Много от използваните боеприпаси при срещата си със земната повърхност не се взривяват поради причини от различно естество (конструктивни, технологични, експлоатационни, атмосферни и др.). Те се самовкопават дълбоко под земната повърхност, попадат в основите на разрушени здания, на дъното на водни басейни и водни пътища. Те продължават да бъдат голяма опасност в течение на годините, поради деструктивното влияние, което оказват върху тях земните, водните и атмосферните условия.</a:t>
            </a:r>
            <a:r>
              <a:rPr lang="bg-BG" altLang="bg-BG" b="1" dirty="0">
                <a:latin typeface="Arial" pitchFamily="34" charset="0"/>
              </a:rPr>
              <a:t> </a:t>
            </a:r>
            <a:r>
              <a:rPr lang="bg-BG" altLang="bg-BG" dirty="0">
                <a:latin typeface="Arial" pitchFamily="34" charset="0"/>
              </a:rPr>
              <a:t>Откритите и неутрализираните на територията на нашата страна боеприпаси са най-вече от </a:t>
            </a:r>
            <a:r>
              <a:rPr lang="en-US" altLang="bg-BG" dirty="0">
                <a:latin typeface="Arial" pitchFamily="34" charset="0"/>
              </a:rPr>
              <a:t>I</a:t>
            </a:r>
            <a:r>
              <a:rPr lang="bg-BG" altLang="bg-BG" dirty="0">
                <a:latin typeface="Arial" pitchFamily="34" charset="0"/>
              </a:rPr>
              <a:t>-та, </a:t>
            </a:r>
            <a:r>
              <a:rPr lang="en-US" altLang="bg-BG" dirty="0">
                <a:latin typeface="Arial" pitchFamily="34" charset="0"/>
              </a:rPr>
              <a:t>II</a:t>
            </a:r>
            <a:r>
              <a:rPr lang="bg-BG" altLang="bg-BG" dirty="0">
                <a:latin typeface="Arial" pitchFamily="34" charset="0"/>
              </a:rPr>
              <a:t>-та Световни войни и от ежедневната тренировъчна войскова дейност.</a:t>
            </a:r>
          </a:p>
          <a:p>
            <a:pPr algn="just">
              <a:spcBef>
                <a:spcPct val="0"/>
              </a:spcBef>
              <a:buFontTx/>
              <a:buNone/>
            </a:pPr>
            <a:r>
              <a:rPr lang="bg-BG" altLang="bg-BG" dirty="0">
                <a:latin typeface="Arial" pitchFamily="34" charset="0"/>
              </a:rPr>
              <a:t>     Невзривените боеприпаси (Unexploded Ordnance – UXO) и изоставените взривни боеприпаси (Abandoned Explosive Ordnance – AXO) са известни на международната общност под общото наименование взривни военни остатъци (Explosive Remnants of War – ERW), поради това, че оказват изключително вредно въздействие върху околната среда, пост-конфликтната възстановителна човешка дейност и хората в рамките на десетилетия след приключване на военния конфликт.</a:t>
            </a:r>
          </a:p>
          <a:p>
            <a:pPr algn="just">
              <a:spcBef>
                <a:spcPct val="0"/>
              </a:spcBef>
              <a:buFontTx/>
              <a:buNone/>
            </a:pPr>
            <a:r>
              <a:rPr lang="bg-BG" altLang="bg-BG" dirty="0">
                <a:latin typeface="Arial" pitchFamily="34" charset="0"/>
              </a:rPr>
              <a:t>    Всички страни-членки на НАТО и повечето от страните по света са изградили в състава на армиите си специализирани органи и формирования (екипи, групи), които изпълняват дейности, свързани с неутрализирането на споменатите невзривени и изоставени взривни боеприпаси.</a:t>
            </a:r>
          </a:p>
        </p:txBody>
      </p:sp>
    </p:spTree>
    <p:extLst>
      <p:ext uri="{BB962C8B-B14F-4D97-AF65-F5344CB8AC3E}">
        <p14:creationId xmlns:p14="http://schemas.microsoft.com/office/powerpoint/2010/main" val="23021404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73EB38B-A988-F1D0-3E53-23EA157996B5}"/>
            </a:ext>
          </a:extLst>
        </p:cNvPr>
        <p:cNvGrpSpPr/>
        <p:nvPr/>
      </p:nvGrpSpPr>
      <p:grpSpPr>
        <a:xfrm>
          <a:off x="0" y="0"/>
          <a:ext cx="0" cy="0"/>
          <a:chOff x="0" y="0"/>
          <a:chExt cx="0" cy="0"/>
        </a:xfrm>
      </p:grpSpPr>
      <p:sp>
        <p:nvSpPr>
          <p:cNvPr id="3" name="Контейнер за долния колонтитул 2">
            <a:extLst>
              <a:ext uri="{FF2B5EF4-FFF2-40B4-BE49-F238E27FC236}">
                <a16:creationId xmlns:a16="http://schemas.microsoft.com/office/drawing/2014/main" xmlns="" id="{26903E14-9398-5DF4-6795-35C96BF5F5C5}"/>
              </a:ext>
            </a:extLst>
          </p:cNvPr>
          <p:cNvSpPr>
            <a:spLocks noGrp="1"/>
          </p:cNvSpPr>
          <p:nvPr>
            <p:ph type="ftr" sz="quarter" idx="11"/>
          </p:nvPr>
        </p:nvSpPr>
        <p:spPr/>
        <p:txBody>
          <a:bodyPr/>
          <a:lstStyle/>
          <a:p>
            <a:r>
              <a:rPr lang="ru-RU">
                <a:solidFill>
                  <a:prstClr val="black"/>
                </a:solidFill>
              </a:rPr>
              <a:t>Национален военен университет „Васил Левски“ Некласифицирана информация</a:t>
            </a:r>
            <a:endParaRPr lang="bg-BG" dirty="0">
              <a:solidFill>
                <a:prstClr val="black"/>
              </a:solidFill>
            </a:endParaRPr>
          </a:p>
        </p:txBody>
      </p:sp>
      <p:sp>
        <p:nvSpPr>
          <p:cNvPr id="4" name="Контейнер за номер на слайда 3">
            <a:extLst>
              <a:ext uri="{FF2B5EF4-FFF2-40B4-BE49-F238E27FC236}">
                <a16:creationId xmlns:a16="http://schemas.microsoft.com/office/drawing/2014/main" xmlns="" id="{B6A2F2D7-C9A8-6227-705F-E76946EA301B}"/>
              </a:ext>
            </a:extLst>
          </p:cNvPr>
          <p:cNvSpPr>
            <a:spLocks noGrp="1"/>
          </p:cNvSpPr>
          <p:nvPr>
            <p:ph type="sldNum" sz="quarter" idx="12"/>
          </p:nvPr>
        </p:nvSpPr>
        <p:spPr/>
        <p:txBody>
          <a:bodyPr/>
          <a:lstStyle/>
          <a:p>
            <a:fld id="{309220AF-99D2-4088-BF11-A2536404386D}" type="slidenum">
              <a:rPr lang="en-GB" smtClean="0">
                <a:solidFill>
                  <a:prstClr val="black"/>
                </a:solidFill>
              </a:rPr>
              <a:pPr/>
              <a:t>20</a:t>
            </a:fld>
            <a:endParaRPr lang="en-GB" dirty="0">
              <a:solidFill>
                <a:prstClr val="black"/>
              </a:solidFill>
            </a:endParaRPr>
          </a:p>
        </p:txBody>
      </p:sp>
      <p:sp>
        <p:nvSpPr>
          <p:cNvPr id="5" name="Text Box 7">
            <a:extLst>
              <a:ext uri="{FF2B5EF4-FFF2-40B4-BE49-F238E27FC236}">
                <a16:creationId xmlns:a16="http://schemas.microsoft.com/office/drawing/2014/main" xmlns="" id="{39846D03-DB96-8C13-D6E0-A351FF5811F0}"/>
              </a:ext>
            </a:extLst>
          </p:cNvPr>
          <p:cNvSpPr txBox="1">
            <a:spLocks noChangeArrowheads="1"/>
          </p:cNvSpPr>
          <p:nvPr/>
        </p:nvSpPr>
        <p:spPr bwMode="auto">
          <a:xfrm>
            <a:off x="179388" y="1661219"/>
            <a:ext cx="12012612" cy="369332"/>
          </a:xfrm>
          <a:prstGeom prst="rect">
            <a:avLst/>
          </a:prstGeom>
          <a:solidFill>
            <a:schemeClr val="bg1"/>
          </a:solidFill>
          <a:ln>
            <a:noFill/>
          </a:ln>
          <a:effectLst/>
        </p:spPr>
        <p:txBody>
          <a:bodyPr wrap="square">
            <a:spAutoFit/>
          </a:bodyPr>
          <a:lstStyle/>
          <a:p>
            <a:pPr algn="just"/>
            <a:endParaRPr lang="bg-BG" altLang="bg-BG" dirty="0">
              <a:solidFill>
                <a:prstClr val="black"/>
              </a:solidFill>
              <a:latin typeface="Arial" panose="020B0604020202020204" pitchFamily="34" charset="0"/>
              <a:cs typeface="Arial" panose="020B0604020202020204" pitchFamily="34" charset="0"/>
            </a:endParaRPr>
          </a:p>
        </p:txBody>
      </p:sp>
      <p:sp>
        <p:nvSpPr>
          <p:cNvPr id="9" name="Text Box 24">
            <a:extLst>
              <a:ext uri="{FF2B5EF4-FFF2-40B4-BE49-F238E27FC236}">
                <a16:creationId xmlns:a16="http://schemas.microsoft.com/office/drawing/2014/main" xmlns="" id="{3ECA0EC1-74D1-F2C5-D06B-17BBB11C3EC0}"/>
              </a:ext>
            </a:extLst>
          </p:cNvPr>
          <p:cNvSpPr txBox="1">
            <a:spLocks noChangeArrowheads="1"/>
          </p:cNvSpPr>
          <p:nvPr/>
        </p:nvSpPr>
        <p:spPr bwMode="auto">
          <a:xfrm>
            <a:off x="492370" y="953333"/>
            <a:ext cx="10128738" cy="707886"/>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a:t>
            </a:r>
            <a:r>
              <a:rPr lang="en-US"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a:t>
            </a: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 Участие на ВС при провеждане на спасителни и неотложни аварийно-възстановителни работи при бедствия</a:t>
            </a:r>
          </a:p>
        </p:txBody>
      </p:sp>
      <p:sp>
        <p:nvSpPr>
          <p:cNvPr id="8" name="Text Box 24">
            <a:extLst>
              <a:ext uri="{FF2B5EF4-FFF2-40B4-BE49-F238E27FC236}">
                <a16:creationId xmlns:a16="http://schemas.microsoft.com/office/drawing/2014/main" xmlns="" id="{0D1F29C7-224C-884C-2231-C8455A4E6610}"/>
              </a:ext>
            </a:extLst>
          </p:cNvPr>
          <p:cNvSpPr txBox="1">
            <a:spLocks noChangeArrowheads="1"/>
          </p:cNvSpPr>
          <p:nvPr/>
        </p:nvSpPr>
        <p:spPr bwMode="auto">
          <a:xfrm>
            <a:off x="492370" y="1661219"/>
            <a:ext cx="10128738" cy="400110"/>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a:t>
            </a:r>
            <a:r>
              <a:rPr lang="en-US"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a:t>
            </a: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1. Земетресения  </a:t>
            </a:r>
          </a:p>
        </p:txBody>
      </p:sp>
      <p:sp>
        <p:nvSpPr>
          <p:cNvPr id="11" name="Текстово поле 10">
            <a:extLst>
              <a:ext uri="{FF2B5EF4-FFF2-40B4-BE49-F238E27FC236}">
                <a16:creationId xmlns:a16="http://schemas.microsoft.com/office/drawing/2014/main" xmlns="" id="{0FB0A1F9-F87A-93E7-08F1-5047C5B9260D}"/>
              </a:ext>
            </a:extLst>
          </p:cNvPr>
          <p:cNvSpPr txBox="1"/>
          <p:nvPr/>
        </p:nvSpPr>
        <p:spPr>
          <a:xfrm>
            <a:off x="492370" y="2122884"/>
            <a:ext cx="10128738" cy="3693319"/>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bg-BG" altLang="bg-BG" dirty="0">
                <a:latin typeface="Arial" panose="020B0604020202020204" pitchFamily="34" charset="0"/>
                <a:cs typeface="Arial" panose="020B0604020202020204" pitchFamily="34" charset="0"/>
              </a:rPr>
              <a:t>	</a:t>
            </a:r>
            <a:r>
              <a:rPr kumimoji="0" lang="bg-BG"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При ликвидиране на последствията от земетресението неотложните аварийно-спасителни работи се провеждат в следната последователност:</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bg-BG"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bg-BG"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извличат се и се спасяват пострадалите хора изпод затрупванията и намиращите се в полуразрушените и горящи сгради;</a:t>
            </a: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bg-BG"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устройват се проходи за осигуряване на достъп към обектите за работа на военните и гражданските формирования и евакуация на хората и животните;</a:t>
            </a: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bg-BG"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локализират се и се отстраняват авариите в комунално-енергийните инсталации и в технологичните линии;</a:t>
            </a: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bg-BG"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укрепват се конструкциите на здания и съоръжения, намиращи се в аварийно състояние;</a:t>
            </a: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bg-BG"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оборудват се пунктовете за медицинска помощ на пострадалите;</a:t>
            </a: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bg-BG"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организира се водоснабдяване и електроснабдяване в зоната на земетресението.</a:t>
            </a:r>
          </a:p>
          <a:p>
            <a:pPr algn="just"/>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06355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FA2E312-5893-8140-DD3E-F8EFBC930D1C}"/>
            </a:ext>
          </a:extLst>
        </p:cNvPr>
        <p:cNvGrpSpPr/>
        <p:nvPr/>
      </p:nvGrpSpPr>
      <p:grpSpPr>
        <a:xfrm>
          <a:off x="0" y="0"/>
          <a:ext cx="0" cy="0"/>
          <a:chOff x="0" y="0"/>
          <a:chExt cx="0" cy="0"/>
        </a:xfrm>
      </p:grpSpPr>
      <p:sp>
        <p:nvSpPr>
          <p:cNvPr id="3" name="Контейнер за долния колонтитул 2">
            <a:extLst>
              <a:ext uri="{FF2B5EF4-FFF2-40B4-BE49-F238E27FC236}">
                <a16:creationId xmlns:a16="http://schemas.microsoft.com/office/drawing/2014/main" xmlns="" id="{B0540EC8-CC81-00A1-FC35-D134FAE5613A}"/>
              </a:ext>
            </a:extLst>
          </p:cNvPr>
          <p:cNvSpPr>
            <a:spLocks noGrp="1"/>
          </p:cNvSpPr>
          <p:nvPr>
            <p:ph type="ftr" sz="quarter" idx="11"/>
          </p:nvPr>
        </p:nvSpPr>
        <p:spPr/>
        <p:txBody>
          <a:bodyPr/>
          <a:lstStyle/>
          <a:p>
            <a:r>
              <a:rPr lang="ru-RU">
                <a:solidFill>
                  <a:prstClr val="black"/>
                </a:solidFill>
              </a:rPr>
              <a:t>Национален военен университет „Васил Левски“ Некласифицирана информация</a:t>
            </a:r>
            <a:endParaRPr lang="bg-BG" dirty="0">
              <a:solidFill>
                <a:prstClr val="black"/>
              </a:solidFill>
            </a:endParaRPr>
          </a:p>
        </p:txBody>
      </p:sp>
      <p:sp>
        <p:nvSpPr>
          <p:cNvPr id="4" name="Контейнер за номер на слайда 3">
            <a:extLst>
              <a:ext uri="{FF2B5EF4-FFF2-40B4-BE49-F238E27FC236}">
                <a16:creationId xmlns:a16="http://schemas.microsoft.com/office/drawing/2014/main" xmlns="" id="{9EC3D3D4-7A77-15FE-33D9-55DBE06F1763}"/>
              </a:ext>
            </a:extLst>
          </p:cNvPr>
          <p:cNvSpPr>
            <a:spLocks noGrp="1"/>
          </p:cNvSpPr>
          <p:nvPr>
            <p:ph type="sldNum" sz="quarter" idx="12"/>
          </p:nvPr>
        </p:nvSpPr>
        <p:spPr/>
        <p:txBody>
          <a:bodyPr/>
          <a:lstStyle/>
          <a:p>
            <a:fld id="{309220AF-99D2-4088-BF11-A2536404386D}" type="slidenum">
              <a:rPr lang="en-GB" smtClean="0">
                <a:solidFill>
                  <a:prstClr val="black"/>
                </a:solidFill>
              </a:rPr>
              <a:pPr/>
              <a:t>21</a:t>
            </a:fld>
            <a:endParaRPr lang="en-GB" dirty="0">
              <a:solidFill>
                <a:prstClr val="black"/>
              </a:solidFill>
            </a:endParaRPr>
          </a:p>
        </p:txBody>
      </p:sp>
      <p:sp>
        <p:nvSpPr>
          <p:cNvPr id="5" name="Text Box 7">
            <a:extLst>
              <a:ext uri="{FF2B5EF4-FFF2-40B4-BE49-F238E27FC236}">
                <a16:creationId xmlns:a16="http://schemas.microsoft.com/office/drawing/2014/main" xmlns="" id="{446EC45A-BC53-6A4E-0DEC-D6DFF30FA805}"/>
              </a:ext>
            </a:extLst>
          </p:cNvPr>
          <p:cNvSpPr txBox="1">
            <a:spLocks noChangeArrowheads="1"/>
          </p:cNvSpPr>
          <p:nvPr/>
        </p:nvSpPr>
        <p:spPr bwMode="auto">
          <a:xfrm>
            <a:off x="179388" y="1661219"/>
            <a:ext cx="12012612" cy="369332"/>
          </a:xfrm>
          <a:prstGeom prst="rect">
            <a:avLst/>
          </a:prstGeom>
          <a:solidFill>
            <a:schemeClr val="bg1"/>
          </a:solidFill>
          <a:ln>
            <a:noFill/>
          </a:ln>
          <a:effectLst/>
        </p:spPr>
        <p:txBody>
          <a:bodyPr wrap="square">
            <a:spAutoFit/>
          </a:bodyPr>
          <a:lstStyle/>
          <a:p>
            <a:pPr algn="just"/>
            <a:endParaRPr lang="bg-BG" altLang="bg-BG" dirty="0">
              <a:solidFill>
                <a:prstClr val="black"/>
              </a:solidFill>
              <a:latin typeface="Arial" panose="020B0604020202020204" pitchFamily="34" charset="0"/>
              <a:cs typeface="Arial" panose="020B0604020202020204" pitchFamily="34" charset="0"/>
            </a:endParaRPr>
          </a:p>
        </p:txBody>
      </p:sp>
      <p:sp>
        <p:nvSpPr>
          <p:cNvPr id="9" name="Text Box 24">
            <a:extLst>
              <a:ext uri="{FF2B5EF4-FFF2-40B4-BE49-F238E27FC236}">
                <a16:creationId xmlns:a16="http://schemas.microsoft.com/office/drawing/2014/main" xmlns="" id="{893DE00A-61C3-8F14-5CF8-9AFC663BC62C}"/>
              </a:ext>
            </a:extLst>
          </p:cNvPr>
          <p:cNvSpPr txBox="1">
            <a:spLocks noChangeArrowheads="1"/>
          </p:cNvSpPr>
          <p:nvPr/>
        </p:nvSpPr>
        <p:spPr bwMode="auto">
          <a:xfrm>
            <a:off x="492370" y="953333"/>
            <a:ext cx="10128738" cy="707886"/>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a:t>
            </a:r>
            <a:r>
              <a:rPr lang="en-US"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a:t>
            </a: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 Участие на ВС при провеждане на спасителни и неотложни аварийно-възстановителни работи при бедствия</a:t>
            </a:r>
          </a:p>
        </p:txBody>
      </p:sp>
      <p:sp>
        <p:nvSpPr>
          <p:cNvPr id="8" name="Text Box 24">
            <a:extLst>
              <a:ext uri="{FF2B5EF4-FFF2-40B4-BE49-F238E27FC236}">
                <a16:creationId xmlns:a16="http://schemas.microsoft.com/office/drawing/2014/main" xmlns="" id="{EADFCFEF-4209-2F74-5574-004569EBEB8D}"/>
              </a:ext>
            </a:extLst>
          </p:cNvPr>
          <p:cNvSpPr txBox="1">
            <a:spLocks noChangeArrowheads="1"/>
          </p:cNvSpPr>
          <p:nvPr/>
        </p:nvSpPr>
        <p:spPr bwMode="auto">
          <a:xfrm>
            <a:off x="492370" y="1661219"/>
            <a:ext cx="10128738" cy="400110"/>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a:t>
            </a:r>
            <a:r>
              <a:rPr lang="en-US"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a:t>
            </a: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1. Земетресения  </a:t>
            </a:r>
          </a:p>
        </p:txBody>
      </p:sp>
      <p:sp>
        <p:nvSpPr>
          <p:cNvPr id="11" name="Текстово поле 10">
            <a:extLst>
              <a:ext uri="{FF2B5EF4-FFF2-40B4-BE49-F238E27FC236}">
                <a16:creationId xmlns:a16="http://schemas.microsoft.com/office/drawing/2014/main" xmlns="" id="{33D50F2C-95B8-DCBB-7E41-F0923D2AEA8B}"/>
              </a:ext>
            </a:extLst>
          </p:cNvPr>
          <p:cNvSpPr txBox="1"/>
          <p:nvPr/>
        </p:nvSpPr>
        <p:spPr>
          <a:xfrm>
            <a:off x="492370" y="2122884"/>
            <a:ext cx="10128738" cy="3693319"/>
          </a:xfrm>
          <a:prstGeom prst="rect">
            <a:avLst/>
          </a:prstGeom>
          <a:noFill/>
        </p:spPr>
        <p:txBody>
          <a:bodyPr wrap="square">
            <a:spAutoFit/>
          </a:bodyPr>
          <a:lstStyle/>
          <a:p>
            <a:pPr algn="just"/>
            <a:r>
              <a:rPr lang="bg-BG" altLang="bg-BG" dirty="0">
                <a:latin typeface="Arial" panose="020B0604020202020204" pitchFamily="34" charset="0"/>
                <a:cs typeface="Arial" panose="020B0604020202020204" pitchFamily="34" charset="0"/>
              </a:rPr>
              <a:t>        Военните формирования са окомплектовани със земекопна, пътно-строителна и </a:t>
            </a:r>
            <a:r>
              <a:rPr lang="bg-BG" altLang="bg-BG" dirty="0" err="1">
                <a:latin typeface="Arial" panose="020B0604020202020204" pitchFamily="34" charset="0"/>
                <a:cs typeface="Arial" panose="020B0604020202020204" pitchFamily="34" charset="0"/>
              </a:rPr>
              <a:t>мостостроителна</a:t>
            </a:r>
            <a:r>
              <a:rPr lang="bg-BG" altLang="bg-BG" dirty="0">
                <a:latin typeface="Arial" panose="020B0604020202020204" pitchFamily="34" charset="0"/>
                <a:cs typeface="Arial" panose="020B0604020202020204" pitchFamily="34" charset="0"/>
              </a:rPr>
              <a:t> техника, подемно-транспортни, електроосветителни и водоснабдителни машини, както и отделения за взривни работи. Всички тези групи се движат на автомобили с повишена проходимост, бронетранспортьори и верижни влекачи. Те се осигуряват от </a:t>
            </a:r>
            <a:r>
              <a:rPr lang="bg-BG" altLang="bg-BG" dirty="0" err="1">
                <a:latin typeface="Arial" panose="020B0604020202020204" pitchFamily="34" charset="0"/>
                <a:cs typeface="Arial" panose="020B0604020202020204" pitchFamily="34" charset="0"/>
              </a:rPr>
              <a:t>логистини</a:t>
            </a:r>
            <a:r>
              <a:rPr lang="bg-BG" altLang="bg-BG" dirty="0">
                <a:latin typeface="Arial" panose="020B0604020202020204" pitchFamily="34" charset="0"/>
                <a:cs typeface="Arial" panose="020B0604020202020204" pitchFamily="34" charset="0"/>
              </a:rPr>
              <a:t> групи.</a:t>
            </a:r>
          </a:p>
          <a:p>
            <a:pPr algn="just"/>
            <a:r>
              <a:rPr lang="bg-BG" altLang="bg-BG" dirty="0">
                <a:latin typeface="Arial" panose="020B0604020202020204" pitchFamily="34" charset="0"/>
                <a:cs typeface="Arial" panose="020B0604020202020204" pitchFamily="34" charset="0"/>
              </a:rPr>
              <a:t>       При извършване на работите се използват различни начини и средства за разглобяване или събаряне на конструкции: ръчен, механизиран, взривен или комбиниран.</a:t>
            </a:r>
          </a:p>
          <a:p>
            <a:pPr algn="just"/>
            <a:r>
              <a:rPr lang="bg-BG" altLang="bg-BG" dirty="0">
                <a:latin typeface="Arial" panose="020B0604020202020204" pitchFamily="34" charset="0"/>
                <a:cs typeface="Arial" panose="020B0604020202020204" pitchFamily="34" charset="0"/>
              </a:rPr>
              <a:t>       Личният състав трябва да бъде облечен със специални облекла от плътна тъкан, със защитни обувки, брезентови ръкавици, каски и др.</a:t>
            </a:r>
          </a:p>
          <a:p>
            <a:pPr algn="just"/>
            <a:r>
              <a:rPr lang="bg-BG" altLang="bg-BG" dirty="0">
                <a:latin typeface="Arial" panose="020B0604020202020204" pitchFamily="34" charset="0"/>
                <a:cs typeface="Arial" panose="020B0604020202020204" pitchFamily="34" charset="0"/>
              </a:rPr>
              <a:t>      На всяка група трябва да се направи специален инструктаж по техниката за безопасност при работа.</a:t>
            </a:r>
          </a:p>
          <a:p>
            <a:pPr algn="just"/>
            <a:r>
              <a:rPr lang="bg-BG" altLang="bg-BG" dirty="0">
                <a:latin typeface="Arial" panose="020B0604020202020204" pitchFamily="34" charset="0"/>
                <a:cs typeface="Arial" panose="020B0604020202020204" pitchFamily="34" charset="0"/>
              </a:rPr>
              <a:t>      Особено внимание трябва да се обръща на медицинското осигуряване на обектите с пострадали хора.</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7799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C87099D-1B48-47C8-050C-AAB3CE5672BD}"/>
            </a:ext>
          </a:extLst>
        </p:cNvPr>
        <p:cNvGrpSpPr/>
        <p:nvPr/>
      </p:nvGrpSpPr>
      <p:grpSpPr>
        <a:xfrm>
          <a:off x="0" y="0"/>
          <a:ext cx="0" cy="0"/>
          <a:chOff x="0" y="0"/>
          <a:chExt cx="0" cy="0"/>
        </a:xfrm>
      </p:grpSpPr>
      <p:sp>
        <p:nvSpPr>
          <p:cNvPr id="3" name="Контейнер за долния колонтитул 2">
            <a:extLst>
              <a:ext uri="{FF2B5EF4-FFF2-40B4-BE49-F238E27FC236}">
                <a16:creationId xmlns:a16="http://schemas.microsoft.com/office/drawing/2014/main" xmlns="" id="{FBA16215-6C21-794A-CD3F-823DDCE49CC9}"/>
              </a:ext>
            </a:extLst>
          </p:cNvPr>
          <p:cNvSpPr>
            <a:spLocks noGrp="1"/>
          </p:cNvSpPr>
          <p:nvPr>
            <p:ph type="ftr" sz="quarter" idx="11"/>
          </p:nvPr>
        </p:nvSpPr>
        <p:spPr/>
        <p:txBody>
          <a:bodyPr/>
          <a:lstStyle/>
          <a:p>
            <a:r>
              <a:rPr lang="ru-RU">
                <a:solidFill>
                  <a:prstClr val="black"/>
                </a:solidFill>
              </a:rPr>
              <a:t>Национален военен университет „Васил Левски“ Некласифицирана информация</a:t>
            </a:r>
            <a:endParaRPr lang="bg-BG" dirty="0">
              <a:solidFill>
                <a:prstClr val="black"/>
              </a:solidFill>
            </a:endParaRPr>
          </a:p>
        </p:txBody>
      </p:sp>
      <p:sp>
        <p:nvSpPr>
          <p:cNvPr id="4" name="Контейнер за номер на слайда 3">
            <a:extLst>
              <a:ext uri="{FF2B5EF4-FFF2-40B4-BE49-F238E27FC236}">
                <a16:creationId xmlns:a16="http://schemas.microsoft.com/office/drawing/2014/main" xmlns="" id="{BB4E3038-4E2D-B729-507D-DE6667FE7D49}"/>
              </a:ext>
            </a:extLst>
          </p:cNvPr>
          <p:cNvSpPr>
            <a:spLocks noGrp="1"/>
          </p:cNvSpPr>
          <p:nvPr>
            <p:ph type="sldNum" sz="quarter" idx="12"/>
          </p:nvPr>
        </p:nvSpPr>
        <p:spPr/>
        <p:txBody>
          <a:bodyPr/>
          <a:lstStyle/>
          <a:p>
            <a:fld id="{309220AF-99D2-4088-BF11-A2536404386D}" type="slidenum">
              <a:rPr lang="en-GB" smtClean="0">
                <a:solidFill>
                  <a:prstClr val="black"/>
                </a:solidFill>
              </a:rPr>
              <a:pPr/>
              <a:t>22</a:t>
            </a:fld>
            <a:endParaRPr lang="en-GB" dirty="0">
              <a:solidFill>
                <a:prstClr val="black"/>
              </a:solidFill>
            </a:endParaRPr>
          </a:p>
        </p:txBody>
      </p:sp>
      <p:sp>
        <p:nvSpPr>
          <p:cNvPr id="5" name="Text Box 7">
            <a:extLst>
              <a:ext uri="{FF2B5EF4-FFF2-40B4-BE49-F238E27FC236}">
                <a16:creationId xmlns:a16="http://schemas.microsoft.com/office/drawing/2014/main" xmlns="" id="{A87DA330-4E0C-7439-682B-CD655AA9B7DC}"/>
              </a:ext>
            </a:extLst>
          </p:cNvPr>
          <p:cNvSpPr txBox="1">
            <a:spLocks noChangeArrowheads="1"/>
          </p:cNvSpPr>
          <p:nvPr/>
        </p:nvSpPr>
        <p:spPr bwMode="auto">
          <a:xfrm>
            <a:off x="179388" y="1661219"/>
            <a:ext cx="12012612" cy="369332"/>
          </a:xfrm>
          <a:prstGeom prst="rect">
            <a:avLst/>
          </a:prstGeom>
          <a:solidFill>
            <a:schemeClr val="bg1"/>
          </a:solidFill>
          <a:ln>
            <a:noFill/>
          </a:ln>
          <a:effectLst/>
        </p:spPr>
        <p:txBody>
          <a:bodyPr wrap="square">
            <a:spAutoFit/>
          </a:bodyPr>
          <a:lstStyle/>
          <a:p>
            <a:pPr algn="just"/>
            <a:endParaRPr lang="bg-BG" altLang="bg-BG" dirty="0">
              <a:solidFill>
                <a:prstClr val="black"/>
              </a:solidFill>
              <a:latin typeface="Arial" panose="020B0604020202020204" pitchFamily="34" charset="0"/>
              <a:cs typeface="Arial" panose="020B0604020202020204" pitchFamily="34" charset="0"/>
            </a:endParaRPr>
          </a:p>
        </p:txBody>
      </p:sp>
      <p:sp>
        <p:nvSpPr>
          <p:cNvPr id="9" name="Text Box 24">
            <a:extLst>
              <a:ext uri="{FF2B5EF4-FFF2-40B4-BE49-F238E27FC236}">
                <a16:creationId xmlns:a16="http://schemas.microsoft.com/office/drawing/2014/main" xmlns="" id="{20583F42-2B10-E284-ABD0-E2532BFFDB70}"/>
              </a:ext>
            </a:extLst>
          </p:cNvPr>
          <p:cNvSpPr txBox="1">
            <a:spLocks noChangeArrowheads="1"/>
          </p:cNvSpPr>
          <p:nvPr/>
        </p:nvSpPr>
        <p:spPr bwMode="auto">
          <a:xfrm>
            <a:off x="492370" y="953333"/>
            <a:ext cx="10128738" cy="707886"/>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a:t>
            </a:r>
            <a:r>
              <a:rPr lang="en-US"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a:t>
            </a: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 Участие на ВС при провеждане на спасителни и неотложни аварийно-възстановителни работи при бедствия</a:t>
            </a:r>
          </a:p>
        </p:txBody>
      </p:sp>
      <p:sp>
        <p:nvSpPr>
          <p:cNvPr id="8" name="Text Box 24">
            <a:extLst>
              <a:ext uri="{FF2B5EF4-FFF2-40B4-BE49-F238E27FC236}">
                <a16:creationId xmlns:a16="http://schemas.microsoft.com/office/drawing/2014/main" xmlns="" id="{A878FDD7-34AC-5E84-4737-208BEC6C5027}"/>
              </a:ext>
            </a:extLst>
          </p:cNvPr>
          <p:cNvSpPr txBox="1">
            <a:spLocks noChangeArrowheads="1"/>
          </p:cNvSpPr>
          <p:nvPr/>
        </p:nvSpPr>
        <p:spPr bwMode="auto">
          <a:xfrm>
            <a:off x="492370" y="1661219"/>
            <a:ext cx="10128738" cy="400110"/>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a:t>
            </a:r>
            <a:r>
              <a:rPr lang="en-US"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a:t>
            </a: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2. Наводнения</a:t>
            </a:r>
          </a:p>
        </p:txBody>
      </p:sp>
      <p:sp>
        <p:nvSpPr>
          <p:cNvPr id="11" name="Текстово поле 10">
            <a:extLst>
              <a:ext uri="{FF2B5EF4-FFF2-40B4-BE49-F238E27FC236}">
                <a16:creationId xmlns:a16="http://schemas.microsoft.com/office/drawing/2014/main" xmlns="" id="{7052D39E-0232-25E4-38DF-9F0350A9AD9C}"/>
              </a:ext>
            </a:extLst>
          </p:cNvPr>
          <p:cNvSpPr txBox="1"/>
          <p:nvPr/>
        </p:nvSpPr>
        <p:spPr>
          <a:xfrm>
            <a:off x="492370" y="2122884"/>
            <a:ext cx="10128738" cy="3693319"/>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bg-BG"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При ликвидиране на последствията от наводнение неотложните аварийно-спасителни работи се провеждат в следната последователност:</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bg-BG"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bg-BG"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Извеждане на хора, животни и изнасяне на преносими културни ценности от залетите зони;</a:t>
            </a: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bg-BG"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В зависимост от конкретната обстановка се изпълняват следните дейности:</a:t>
            </a:r>
          </a:p>
          <a:p>
            <a:pPr marL="285750" indent="-285750" algn="just" eaLnBrk="0" fontAlgn="base" hangingPunct="0">
              <a:spcBef>
                <a:spcPct val="0"/>
              </a:spcBef>
              <a:spcAft>
                <a:spcPct val="0"/>
              </a:spcAft>
              <a:buFont typeface="Wingdings" panose="05000000000000000000" pitchFamily="2" charset="2"/>
              <a:buChar char="ü"/>
              <a:defRPr/>
            </a:pPr>
            <a:r>
              <a:rPr lang="bg-BG" dirty="0">
                <a:solidFill>
                  <a:prstClr val="black"/>
                </a:solidFill>
                <a:latin typeface="Arial" panose="020B0604020202020204" pitchFamily="34" charset="0"/>
                <a:cs typeface="Arial" panose="020B0604020202020204" pitchFamily="34" charset="0"/>
              </a:rPr>
              <a:t>Наблюдение на водното ниво и състоянието на хидротехническите съоръжения;</a:t>
            </a:r>
          </a:p>
          <a:p>
            <a:pPr marL="285750" indent="-285750" algn="just" eaLnBrk="0" fontAlgn="base" hangingPunct="0">
              <a:spcBef>
                <a:spcPct val="0"/>
              </a:spcBef>
              <a:spcAft>
                <a:spcPct val="0"/>
              </a:spcAft>
              <a:buFont typeface="Wingdings" panose="05000000000000000000" pitchFamily="2" charset="2"/>
              <a:buChar char="ü"/>
              <a:defRPr/>
            </a:pPr>
            <a:r>
              <a:rPr lang="bg-BG" dirty="0">
                <a:solidFill>
                  <a:prstClr val="black"/>
                </a:solidFill>
                <a:latin typeface="Arial" panose="020B0604020202020204" pitchFamily="34" charset="0"/>
                <a:cs typeface="Arial" panose="020B0604020202020204" pitchFamily="34" charset="0"/>
              </a:rPr>
              <a:t>Аварийни дейности по елементи на хидротехнически съоръжения: отваряне или затваряне на изпускатели, </a:t>
            </a:r>
            <a:r>
              <a:rPr lang="bg-BG" dirty="0" err="1">
                <a:solidFill>
                  <a:prstClr val="black"/>
                </a:solidFill>
                <a:latin typeface="Arial" panose="020B0604020202020204" pitchFamily="34" charset="0"/>
                <a:cs typeface="Arial" panose="020B0604020202020204" pitchFamily="34" charset="0"/>
              </a:rPr>
              <a:t>саваци</a:t>
            </a:r>
            <a:r>
              <a:rPr lang="bg-BG" dirty="0">
                <a:solidFill>
                  <a:prstClr val="black"/>
                </a:solidFill>
                <a:latin typeface="Arial" panose="020B0604020202020204" pitchFamily="34" charset="0"/>
                <a:cs typeface="Arial" panose="020B0604020202020204" pitchFamily="34" charset="0"/>
              </a:rPr>
              <a:t> и др., удълбочаване на преливници, тампониране, прорязване и др.</a:t>
            </a:r>
          </a:p>
          <a:p>
            <a:pPr marL="285750" indent="-285750" algn="just" eaLnBrk="0" fontAlgn="base" hangingPunct="0">
              <a:spcBef>
                <a:spcPct val="0"/>
              </a:spcBef>
              <a:spcAft>
                <a:spcPct val="0"/>
              </a:spcAft>
              <a:buFont typeface="Wingdings" panose="05000000000000000000" pitchFamily="2" charset="2"/>
              <a:buChar char="ü"/>
              <a:defRPr/>
            </a:pPr>
            <a:r>
              <a:rPr lang="bg-BG" dirty="0">
                <a:solidFill>
                  <a:prstClr val="black"/>
                </a:solidFill>
                <a:latin typeface="Arial" panose="020B0604020202020204" pitchFamily="34" charset="0"/>
                <a:cs typeface="Arial" panose="020B0604020202020204" pitchFamily="34" charset="0"/>
              </a:rPr>
              <a:t>Отстраняване на </a:t>
            </a:r>
            <a:r>
              <a:rPr lang="bg-BG" dirty="0" smtClean="0">
                <a:solidFill>
                  <a:prstClr val="black"/>
                </a:solidFill>
                <a:latin typeface="Arial" panose="020B0604020202020204" pitchFamily="34" charset="0"/>
                <a:cs typeface="Arial" panose="020B0604020202020204" pitchFamily="34" charset="0"/>
              </a:rPr>
              <a:t>заприщвания</a:t>
            </a:r>
            <a:r>
              <a:rPr lang="bg-BG" dirty="0" smtClean="0">
                <a:solidFill>
                  <a:prstClr val="black"/>
                </a:solidFill>
                <a:latin typeface="Arial" panose="020B0604020202020204" pitchFamily="34" charset="0"/>
                <a:cs typeface="Arial" panose="020B0604020202020204" pitchFamily="34" charset="0"/>
              </a:rPr>
              <a:t> </a:t>
            </a:r>
            <a:r>
              <a:rPr lang="bg-BG" dirty="0">
                <a:solidFill>
                  <a:prstClr val="black"/>
                </a:solidFill>
                <a:latin typeface="Arial" panose="020B0604020202020204" pitchFamily="34" charset="0"/>
                <a:cs typeface="Arial" panose="020B0604020202020204" pitchFamily="34" charset="0"/>
              </a:rPr>
              <a:t>на водни течения;</a:t>
            </a:r>
          </a:p>
          <a:p>
            <a:pPr marL="285750" indent="-285750" algn="just" eaLnBrk="0" fontAlgn="base" hangingPunct="0">
              <a:spcBef>
                <a:spcPct val="0"/>
              </a:spcBef>
              <a:spcAft>
                <a:spcPct val="0"/>
              </a:spcAft>
              <a:buFont typeface="Wingdings" panose="05000000000000000000" pitchFamily="2" charset="2"/>
              <a:buChar char="ü"/>
              <a:defRPr/>
            </a:pPr>
            <a:r>
              <a:rPr lang="bg-BG" dirty="0">
                <a:solidFill>
                  <a:prstClr val="black"/>
                </a:solidFill>
                <a:latin typeface="Arial" panose="020B0604020202020204" pitchFamily="34" charset="0"/>
                <a:cs typeface="Arial" panose="020B0604020202020204" pitchFamily="34" charset="0"/>
              </a:rPr>
              <a:t>Прокопаване на </a:t>
            </a:r>
            <a:r>
              <a:rPr lang="bg-BG" dirty="0" err="1">
                <a:solidFill>
                  <a:prstClr val="black"/>
                </a:solidFill>
                <a:latin typeface="Arial" panose="020B0604020202020204" pitchFamily="34" charset="0"/>
                <a:cs typeface="Arial" panose="020B0604020202020204" pitchFamily="34" charset="0"/>
              </a:rPr>
              <a:t>водоотвеждащи</a:t>
            </a:r>
            <a:r>
              <a:rPr lang="bg-BG" dirty="0">
                <a:solidFill>
                  <a:prstClr val="black"/>
                </a:solidFill>
                <a:latin typeface="Arial" panose="020B0604020202020204" pitchFamily="34" charset="0"/>
                <a:cs typeface="Arial" panose="020B0604020202020204" pitchFamily="34" charset="0"/>
              </a:rPr>
              <a:t> канали;</a:t>
            </a:r>
          </a:p>
          <a:p>
            <a:pPr algn="just" eaLnBrk="0" fontAlgn="base" hangingPunct="0">
              <a:spcBef>
                <a:spcPct val="0"/>
              </a:spcBef>
              <a:spcAft>
                <a:spcPct val="0"/>
              </a:spcAft>
              <a:defRPr/>
            </a:pPr>
            <a:endParaRPr lang="bg-BG"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7628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0B2239C-E450-DF2A-5183-14FEE555C315}"/>
            </a:ext>
          </a:extLst>
        </p:cNvPr>
        <p:cNvGrpSpPr/>
        <p:nvPr/>
      </p:nvGrpSpPr>
      <p:grpSpPr>
        <a:xfrm>
          <a:off x="0" y="0"/>
          <a:ext cx="0" cy="0"/>
          <a:chOff x="0" y="0"/>
          <a:chExt cx="0" cy="0"/>
        </a:xfrm>
      </p:grpSpPr>
      <p:sp>
        <p:nvSpPr>
          <p:cNvPr id="3" name="Контейнер за долния колонтитул 2">
            <a:extLst>
              <a:ext uri="{FF2B5EF4-FFF2-40B4-BE49-F238E27FC236}">
                <a16:creationId xmlns:a16="http://schemas.microsoft.com/office/drawing/2014/main" xmlns="" id="{E136FDB1-1991-A472-4481-F2C4AFBD911F}"/>
              </a:ext>
            </a:extLst>
          </p:cNvPr>
          <p:cNvSpPr>
            <a:spLocks noGrp="1"/>
          </p:cNvSpPr>
          <p:nvPr>
            <p:ph type="ftr" sz="quarter" idx="11"/>
          </p:nvPr>
        </p:nvSpPr>
        <p:spPr/>
        <p:txBody>
          <a:bodyPr/>
          <a:lstStyle/>
          <a:p>
            <a:r>
              <a:rPr lang="ru-RU">
                <a:solidFill>
                  <a:prstClr val="black"/>
                </a:solidFill>
              </a:rPr>
              <a:t>Национален военен университет „Васил Левски“ Некласифицирана информация</a:t>
            </a:r>
            <a:endParaRPr lang="bg-BG" dirty="0">
              <a:solidFill>
                <a:prstClr val="black"/>
              </a:solidFill>
            </a:endParaRPr>
          </a:p>
        </p:txBody>
      </p:sp>
      <p:sp>
        <p:nvSpPr>
          <p:cNvPr id="4" name="Контейнер за номер на слайда 3">
            <a:extLst>
              <a:ext uri="{FF2B5EF4-FFF2-40B4-BE49-F238E27FC236}">
                <a16:creationId xmlns:a16="http://schemas.microsoft.com/office/drawing/2014/main" xmlns="" id="{E8A22B38-7A55-3A83-7E08-2952CC9D49CC}"/>
              </a:ext>
            </a:extLst>
          </p:cNvPr>
          <p:cNvSpPr>
            <a:spLocks noGrp="1"/>
          </p:cNvSpPr>
          <p:nvPr>
            <p:ph type="sldNum" sz="quarter" idx="12"/>
          </p:nvPr>
        </p:nvSpPr>
        <p:spPr/>
        <p:txBody>
          <a:bodyPr/>
          <a:lstStyle/>
          <a:p>
            <a:fld id="{309220AF-99D2-4088-BF11-A2536404386D}" type="slidenum">
              <a:rPr lang="en-GB" smtClean="0">
                <a:solidFill>
                  <a:prstClr val="black"/>
                </a:solidFill>
              </a:rPr>
              <a:pPr/>
              <a:t>23</a:t>
            </a:fld>
            <a:endParaRPr lang="en-GB" dirty="0">
              <a:solidFill>
                <a:prstClr val="black"/>
              </a:solidFill>
            </a:endParaRPr>
          </a:p>
        </p:txBody>
      </p:sp>
      <p:sp>
        <p:nvSpPr>
          <p:cNvPr id="5" name="Text Box 7">
            <a:extLst>
              <a:ext uri="{FF2B5EF4-FFF2-40B4-BE49-F238E27FC236}">
                <a16:creationId xmlns:a16="http://schemas.microsoft.com/office/drawing/2014/main" xmlns="" id="{8F3F9A76-F22B-4C63-229A-1DFE5C9C42B3}"/>
              </a:ext>
            </a:extLst>
          </p:cNvPr>
          <p:cNvSpPr txBox="1">
            <a:spLocks noChangeArrowheads="1"/>
          </p:cNvSpPr>
          <p:nvPr/>
        </p:nvSpPr>
        <p:spPr bwMode="auto">
          <a:xfrm>
            <a:off x="179388" y="1661219"/>
            <a:ext cx="12012612" cy="369332"/>
          </a:xfrm>
          <a:prstGeom prst="rect">
            <a:avLst/>
          </a:prstGeom>
          <a:solidFill>
            <a:schemeClr val="bg1"/>
          </a:solidFill>
          <a:ln>
            <a:noFill/>
          </a:ln>
          <a:effectLst/>
        </p:spPr>
        <p:txBody>
          <a:bodyPr wrap="square">
            <a:spAutoFit/>
          </a:bodyPr>
          <a:lstStyle/>
          <a:p>
            <a:pPr algn="just"/>
            <a:endParaRPr lang="bg-BG" altLang="bg-BG" dirty="0">
              <a:solidFill>
                <a:prstClr val="black"/>
              </a:solidFill>
              <a:latin typeface="Arial" panose="020B0604020202020204" pitchFamily="34" charset="0"/>
              <a:cs typeface="Arial" panose="020B0604020202020204" pitchFamily="34" charset="0"/>
            </a:endParaRPr>
          </a:p>
        </p:txBody>
      </p:sp>
      <p:sp>
        <p:nvSpPr>
          <p:cNvPr id="9" name="Text Box 24">
            <a:extLst>
              <a:ext uri="{FF2B5EF4-FFF2-40B4-BE49-F238E27FC236}">
                <a16:creationId xmlns:a16="http://schemas.microsoft.com/office/drawing/2014/main" xmlns="" id="{70B9E787-371C-9C45-F59E-A08892B3E926}"/>
              </a:ext>
            </a:extLst>
          </p:cNvPr>
          <p:cNvSpPr txBox="1">
            <a:spLocks noChangeArrowheads="1"/>
          </p:cNvSpPr>
          <p:nvPr/>
        </p:nvSpPr>
        <p:spPr bwMode="auto">
          <a:xfrm>
            <a:off x="492370" y="953333"/>
            <a:ext cx="10128738" cy="707886"/>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a:t>
            </a:r>
            <a:r>
              <a:rPr lang="en-US"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a:t>
            </a: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 Участие на ВС при провеждане на спасителни и неотложни аварийно-възстановителни работи при бедствия</a:t>
            </a:r>
          </a:p>
        </p:txBody>
      </p:sp>
      <p:sp>
        <p:nvSpPr>
          <p:cNvPr id="8" name="Text Box 24">
            <a:extLst>
              <a:ext uri="{FF2B5EF4-FFF2-40B4-BE49-F238E27FC236}">
                <a16:creationId xmlns:a16="http://schemas.microsoft.com/office/drawing/2014/main" xmlns="" id="{78600718-94DF-578E-401A-D9D575824370}"/>
              </a:ext>
            </a:extLst>
          </p:cNvPr>
          <p:cNvSpPr txBox="1">
            <a:spLocks noChangeArrowheads="1"/>
          </p:cNvSpPr>
          <p:nvPr/>
        </p:nvSpPr>
        <p:spPr bwMode="auto">
          <a:xfrm>
            <a:off x="492370" y="1661219"/>
            <a:ext cx="10128738" cy="400110"/>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a:t>
            </a:r>
            <a:r>
              <a:rPr lang="en-US"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a:t>
            </a: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2. Наводнения</a:t>
            </a:r>
          </a:p>
        </p:txBody>
      </p:sp>
      <p:sp>
        <p:nvSpPr>
          <p:cNvPr id="11" name="Текстово поле 10">
            <a:extLst>
              <a:ext uri="{FF2B5EF4-FFF2-40B4-BE49-F238E27FC236}">
                <a16:creationId xmlns:a16="http://schemas.microsoft.com/office/drawing/2014/main" xmlns="" id="{3A1D11B9-4FCE-11AC-61AE-3250B4281FA5}"/>
              </a:ext>
            </a:extLst>
          </p:cNvPr>
          <p:cNvSpPr txBox="1"/>
          <p:nvPr/>
        </p:nvSpPr>
        <p:spPr>
          <a:xfrm>
            <a:off x="492370" y="2122884"/>
            <a:ext cx="10128738" cy="1200329"/>
          </a:xfrm>
          <a:prstGeom prst="rect">
            <a:avLst/>
          </a:prstGeom>
          <a:noFill/>
        </p:spPr>
        <p:txBody>
          <a:bodyPr wrap="square">
            <a:spAutoFit/>
          </a:bodyPr>
          <a:lstStyle/>
          <a:p>
            <a:pPr marL="285750" indent="-285750" algn="just" eaLnBrk="0" fontAlgn="base" hangingPunct="0">
              <a:spcBef>
                <a:spcPct val="0"/>
              </a:spcBef>
              <a:spcAft>
                <a:spcPct val="0"/>
              </a:spcAft>
              <a:buFont typeface="Wingdings" panose="05000000000000000000" pitchFamily="2" charset="2"/>
              <a:buChar char="ü"/>
              <a:defRPr/>
            </a:pPr>
            <a:r>
              <a:rPr lang="bg-BG" altLang="bg-BG" dirty="0">
                <a:solidFill>
                  <a:prstClr val="black"/>
                </a:solidFill>
                <a:latin typeface="Arial" panose="020B0604020202020204" pitchFamily="34" charset="0"/>
                <a:cs typeface="Arial" panose="020B0604020202020204" pitchFamily="34" charset="0"/>
              </a:rPr>
              <a:t>Координиране и участие в надграждане на съществуващи диги и изграждане на временни диги чрез: използване на модулни елементи, нареждане на чували с инертни материали и натрупване на инертни материали; </a:t>
            </a:r>
          </a:p>
          <a:p>
            <a:pPr algn="just" eaLnBrk="0" fontAlgn="base" hangingPunct="0">
              <a:spcBef>
                <a:spcPct val="0"/>
              </a:spcBef>
              <a:spcAft>
                <a:spcPct val="0"/>
              </a:spcAft>
              <a:defRPr/>
            </a:pPr>
            <a:endParaRPr lang="bg-BG" dirty="0">
              <a:solidFill>
                <a:prstClr val="black"/>
              </a:solidFill>
              <a:latin typeface="Arial" panose="020B0604020202020204" pitchFamily="34" charset="0"/>
              <a:cs typeface="Arial" panose="020B0604020202020204" pitchFamily="34" charset="0"/>
            </a:endParaRPr>
          </a:p>
        </p:txBody>
      </p:sp>
      <p:pic>
        <p:nvPicPr>
          <p:cNvPr id="6" name="Картина 5">
            <a:extLst>
              <a:ext uri="{FF2B5EF4-FFF2-40B4-BE49-F238E27FC236}">
                <a16:creationId xmlns:a16="http://schemas.microsoft.com/office/drawing/2014/main" xmlns="" id="{49EDC55A-50A2-1F8E-69B9-0B1122BE3E88}"/>
              </a:ext>
            </a:extLst>
          </p:cNvPr>
          <p:cNvPicPr>
            <a:picLocks noChangeAspect="1"/>
          </p:cNvPicPr>
          <p:nvPr/>
        </p:nvPicPr>
        <p:blipFill>
          <a:blip r:embed="rId3"/>
          <a:stretch>
            <a:fillRect/>
          </a:stretch>
        </p:blipFill>
        <p:spPr>
          <a:xfrm>
            <a:off x="3456221" y="3257173"/>
            <a:ext cx="4852837" cy="2462997"/>
          </a:xfrm>
          <a:prstGeom prst="rect">
            <a:avLst/>
          </a:prstGeom>
        </p:spPr>
      </p:pic>
    </p:spTree>
    <p:extLst>
      <p:ext uri="{BB962C8B-B14F-4D97-AF65-F5344CB8AC3E}">
        <p14:creationId xmlns:p14="http://schemas.microsoft.com/office/powerpoint/2010/main" val="14994443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039C1C5-F771-96FE-1D6A-A6F20959B346}"/>
            </a:ext>
          </a:extLst>
        </p:cNvPr>
        <p:cNvGrpSpPr/>
        <p:nvPr/>
      </p:nvGrpSpPr>
      <p:grpSpPr>
        <a:xfrm>
          <a:off x="0" y="0"/>
          <a:ext cx="0" cy="0"/>
          <a:chOff x="0" y="0"/>
          <a:chExt cx="0" cy="0"/>
        </a:xfrm>
      </p:grpSpPr>
      <p:sp>
        <p:nvSpPr>
          <p:cNvPr id="3" name="Контейнер за долния колонтитул 2">
            <a:extLst>
              <a:ext uri="{FF2B5EF4-FFF2-40B4-BE49-F238E27FC236}">
                <a16:creationId xmlns:a16="http://schemas.microsoft.com/office/drawing/2014/main" xmlns="" id="{6198F1D8-855C-AD1A-7438-D593D0BA34C4}"/>
              </a:ext>
            </a:extLst>
          </p:cNvPr>
          <p:cNvSpPr>
            <a:spLocks noGrp="1"/>
          </p:cNvSpPr>
          <p:nvPr>
            <p:ph type="ftr" sz="quarter" idx="11"/>
          </p:nvPr>
        </p:nvSpPr>
        <p:spPr/>
        <p:txBody>
          <a:bodyPr/>
          <a:lstStyle/>
          <a:p>
            <a:r>
              <a:rPr lang="ru-RU">
                <a:solidFill>
                  <a:prstClr val="black"/>
                </a:solidFill>
              </a:rPr>
              <a:t>Национален военен университет „Васил Левски“ Некласифицирана информация</a:t>
            </a:r>
            <a:endParaRPr lang="bg-BG" dirty="0">
              <a:solidFill>
                <a:prstClr val="black"/>
              </a:solidFill>
            </a:endParaRPr>
          </a:p>
        </p:txBody>
      </p:sp>
      <p:sp>
        <p:nvSpPr>
          <p:cNvPr id="4" name="Контейнер за номер на слайда 3">
            <a:extLst>
              <a:ext uri="{FF2B5EF4-FFF2-40B4-BE49-F238E27FC236}">
                <a16:creationId xmlns:a16="http://schemas.microsoft.com/office/drawing/2014/main" xmlns="" id="{AAE29B8C-8B0D-AE7F-E2AE-DEFAC3616F64}"/>
              </a:ext>
            </a:extLst>
          </p:cNvPr>
          <p:cNvSpPr>
            <a:spLocks noGrp="1"/>
          </p:cNvSpPr>
          <p:nvPr>
            <p:ph type="sldNum" sz="quarter" idx="12"/>
          </p:nvPr>
        </p:nvSpPr>
        <p:spPr/>
        <p:txBody>
          <a:bodyPr/>
          <a:lstStyle/>
          <a:p>
            <a:fld id="{309220AF-99D2-4088-BF11-A2536404386D}" type="slidenum">
              <a:rPr lang="en-GB" smtClean="0">
                <a:solidFill>
                  <a:prstClr val="black"/>
                </a:solidFill>
              </a:rPr>
              <a:pPr/>
              <a:t>24</a:t>
            </a:fld>
            <a:endParaRPr lang="en-GB" dirty="0">
              <a:solidFill>
                <a:prstClr val="black"/>
              </a:solidFill>
            </a:endParaRPr>
          </a:p>
        </p:txBody>
      </p:sp>
      <p:sp>
        <p:nvSpPr>
          <p:cNvPr id="5" name="Text Box 7">
            <a:extLst>
              <a:ext uri="{FF2B5EF4-FFF2-40B4-BE49-F238E27FC236}">
                <a16:creationId xmlns:a16="http://schemas.microsoft.com/office/drawing/2014/main" xmlns="" id="{D9808756-A414-6950-9F8C-FA6B4DCA9179}"/>
              </a:ext>
            </a:extLst>
          </p:cNvPr>
          <p:cNvSpPr txBox="1">
            <a:spLocks noChangeArrowheads="1"/>
          </p:cNvSpPr>
          <p:nvPr/>
        </p:nvSpPr>
        <p:spPr bwMode="auto">
          <a:xfrm>
            <a:off x="179388" y="1661219"/>
            <a:ext cx="12012612" cy="369332"/>
          </a:xfrm>
          <a:prstGeom prst="rect">
            <a:avLst/>
          </a:prstGeom>
          <a:solidFill>
            <a:schemeClr val="bg1"/>
          </a:solidFill>
          <a:ln>
            <a:noFill/>
          </a:ln>
          <a:effectLst/>
        </p:spPr>
        <p:txBody>
          <a:bodyPr wrap="square">
            <a:spAutoFit/>
          </a:bodyPr>
          <a:lstStyle/>
          <a:p>
            <a:pPr algn="just"/>
            <a:endParaRPr lang="bg-BG" altLang="bg-BG" dirty="0">
              <a:solidFill>
                <a:prstClr val="black"/>
              </a:solidFill>
              <a:latin typeface="Arial" panose="020B0604020202020204" pitchFamily="34" charset="0"/>
              <a:cs typeface="Arial" panose="020B0604020202020204" pitchFamily="34" charset="0"/>
            </a:endParaRPr>
          </a:p>
        </p:txBody>
      </p:sp>
      <p:sp>
        <p:nvSpPr>
          <p:cNvPr id="9" name="Text Box 24">
            <a:extLst>
              <a:ext uri="{FF2B5EF4-FFF2-40B4-BE49-F238E27FC236}">
                <a16:creationId xmlns:a16="http://schemas.microsoft.com/office/drawing/2014/main" xmlns="" id="{B666D414-496A-FC18-D27E-5E5E97B880AF}"/>
              </a:ext>
            </a:extLst>
          </p:cNvPr>
          <p:cNvSpPr txBox="1">
            <a:spLocks noChangeArrowheads="1"/>
          </p:cNvSpPr>
          <p:nvPr/>
        </p:nvSpPr>
        <p:spPr bwMode="auto">
          <a:xfrm>
            <a:off x="492370" y="953333"/>
            <a:ext cx="10128738" cy="707886"/>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a:t>
            </a:r>
            <a:r>
              <a:rPr lang="en-US"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a:t>
            </a: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 Участие на ВС при провеждане на спасителни и неотложни аварийно-възстановителни работи при бедствия</a:t>
            </a:r>
          </a:p>
        </p:txBody>
      </p:sp>
      <p:sp>
        <p:nvSpPr>
          <p:cNvPr id="8" name="Text Box 24">
            <a:extLst>
              <a:ext uri="{FF2B5EF4-FFF2-40B4-BE49-F238E27FC236}">
                <a16:creationId xmlns:a16="http://schemas.microsoft.com/office/drawing/2014/main" xmlns="" id="{906D5178-036C-1ACE-F3DE-407BBC28A842}"/>
              </a:ext>
            </a:extLst>
          </p:cNvPr>
          <p:cNvSpPr txBox="1">
            <a:spLocks noChangeArrowheads="1"/>
          </p:cNvSpPr>
          <p:nvPr/>
        </p:nvSpPr>
        <p:spPr bwMode="auto">
          <a:xfrm>
            <a:off x="492370" y="1661219"/>
            <a:ext cx="10128738" cy="400110"/>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a:t>
            </a:r>
            <a:r>
              <a:rPr lang="en-US"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a:t>
            </a: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2. Наводнения</a:t>
            </a:r>
          </a:p>
        </p:txBody>
      </p:sp>
      <p:sp>
        <p:nvSpPr>
          <p:cNvPr id="11" name="Текстово поле 10">
            <a:extLst>
              <a:ext uri="{FF2B5EF4-FFF2-40B4-BE49-F238E27FC236}">
                <a16:creationId xmlns:a16="http://schemas.microsoft.com/office/drawing/2014/main" xmlns="" id="{23ADB43E-2E99-D114-EABC-4E3459DF21B4}"/>
              </a:ext>
            </a:extLst>
          </p:cNvPr>
          <p:cNvSpPr txBox="1"/>
          <p:nvPr/>
        </p:nvSpPr>
        <p:spPr>
          <a:xfrm>
            <a:off x="492370" y="2122884"/>
            <a:ext cx="10128738" cy="3139321"/>
          </a:xfrm>
          <a:prstGeom prst="rect">
            <a:avLst/>
          </a:prstGeom>
          <a:noFill/>
        </p:spPr>
        <p:txBody>
          <a:bodyPr wrap="square">
            <a:spAutoFit/>
          </a:bodyPr>
          <a:lstStyle/>
          <a:p>
            <a:pPr algn="just" fontAlgn="base">
              <a:spcBef>
                <a:spcPct val="0"/>
              </a:spcBef>
              <a:spcAft>
                <a:spcPct val="0"/>
              </a:spcAft>
              <a:defRPr/>
            </a:pPr>
            <a:r>
              <a:rPr lang="ru-RU" altLang="bg-BG" dirty="0">
                <a:latin typeface="Arial" panose="020B0604020202020204" pitchFamily="34" charset="0"/>
                <a:cs typeface="Arial" panose="020B0604020202020204" pitchFamily="34" charset="0"/>
              </a:rPr>
              <a:t>    </a:t>
            </a:r>
            <a:r>
              <a:rPr lang="ru-RU" altLang="bg-BG" dirty="0" err="1">
                <a:latin typeface="Arial" panose="020B0604020202020204" pitchFamily="34" charset="0"/>
                <a:cs typeface="Arial" panose="020B0604020202020204" pitchFamily="34" charset="0"/>
              </a:rPr>
              <a:t>Военните</a:t>
            </a:r>
            <a:r>
              <a:rPr lang="ru-RU" altLang="bg-BG" dirty="0">
                <a:latin typeface="Arial" panose="020B0604020202020204" pitchFamily="34" charset="0"/>
                <a:cs typeface="Arial" panose="020B0604020202020204" pitchFamily="34" charset="0"/>
              </a:rPr>
              <a:t> формирования </a:t>
            </a:r>
            <a:r>
              <a:rPr lang="ru-RU" altLang="bg-BG" dirty="0" err="1">
                <a:latin typeface="Arial" panose="020B0604020202020204" pitchFamily="34" charset="0"/>
                <a:cs typeface="Arial" panose="020B0604020202020204" pitchFamily="34" charset="0"/>
              </a:rPr>
              <a:t>са</a:t>
            </a:r>
            <a:r>
              <a:rPr lang="ru-RU" altLang="bg-BG" dirty="0">
                <a:latin typeface="Arial" panose="020B0604020202020204" pitchFamily="34" charset="0"/>
                <a:cs typeface="Arial" panose="020B0604020202020204" pitchFamily="34" charset="0"/>
              </a:rPr>
              <a:t> </a:t>
            </a:r>
            <a:r>
              <a:rPr lang="ru-RU" altLang="bg-BG" dirty="0" err="1">
                <a:latin typeface="Arial" panose="020B0604020202020204" pitchFamily="34" charset="0"/>
                <a:cs typeface="Arial" panose="020B0604020202020204" pitchFamily="34" charset="0"/>
              </a:rPr>
              <a:t>окомплектовани</a:t>
            </a:r>
            <a:r>
              <a:rPr lang="ru-RU" altLang="bg-BG" dirty="0">
                <a:latin typeface="Arial" panose="020B0604020202020204" pitchFamily="34" charset="0"/>
                <a:cs typeface="Arial" panose="020B0604020202020204" pitchFamily="34" charset="0"/>
              </a:rPr>
              <a:t> </a:t>
            </a:r>
            <a:r>
              <a:rPr lang="ru-RU" altLang="bg-BG" dirty="0" err="1">
                <a:latin typeface="Arial" panose="020B0604020202020204" pitchFamily="34" charset="0"/>
                <a:cs typeface="Arial" panose="020B0604020202020204" pitchFamily="34" charset="0"/>
              </a:rPr>
              <a:t>със</a:t>
            </a:r>
            <a:r>
              <a:rPr lang="ru-RU" altLang="bg-BG" dirty="0">
                <a:latin typeface="Arial" panose="020B0604020202020204" pitchFamily="34" charset="0"/>
                <a:cs typeface="Arial" panose="020B0604020202020204" pitchFamily="34" charset="0"/>
              </a:rPr>
              <a:t> </a:t>
            </a:r>
            <a:r>
              <a:rPr lang="ru-RU" altLang="bg-BG" dirty="0" err="1">
                <a:latin typeface="Arial" panose="020B0604020202020204" pitchFamily="34" charset="0"/>
                <a:cs typeface="Arial" panose="020B0604020202020204" pitchFamily="34" charset="0"/>
              </a:rPr>
              <a:t>земекопна</a:t>
            </a:r>
            <a:r>
              <a:rPr lang="ru-RU" altLang="bg-BG" dirty="0">
                <a:latin typeface="Arial" panose="020B0604020202020204" pitchFamily="34" charset="0"/>
                <a:cs typeface="Arial" panose="020B0604020202020204" pitchFamily="34" charset="0"/>
              </a:rPr>
              <a:t>, </a:t>
            </a:r>
            <a:r>
              <a:rPr lang="ru-RU" altLang="bg-BG" dirty="0" err="1">
                <a:latin typeface="Arial" panose="020B0604020202020204" pitchFamily="34" charset="0"/>
                <a:cs typeface="Arial" panose="020B0604020202020204" pitchFamily="34" charset="0"/>
              </a:rPr>
              <a:t>подемно-транспортна</a:t>
            </a:r>
            <a:r>
              <a:rPr lang="ru-RU" altLang="bg-BG" dirty="0">
                <a:latin typeface="Arial" panose="020B0604020202020204" pitchFamily="34" charset="0"/>
                <a:cs typeface="Arial" panose="020B0604020202020204" pitchFamily="34" charset="0"/>
              </a:rPr>
              <a:t>, </a:t>
            </a:r>
            <a:r>
              <a:rPr lang="ru-RU" altLang="bg-BG" dirty="0" err="1">
                <a:latin typeface="Arial" panose="020B0604020202020204" pitchFamily="34" charset="0"/>
                <a:cs typeface="Arial" panose="020B0604020202020204" pitchFamily="34" charset="0"/>
              </a:rPr>
              <a:t>транспортна</a:t>
            </a:r>
            <a:r>
              <a:rPr lang="ru-RU" altLang="bg-BG" dirty="0">
                <a:latin typeface="Arial" panose="020B0604020202020204" pitchFamily="34" charset="0"/>
                <a:cs typeface="Arial" panose="020B0604020202020204" pitchFamily="34" charset="0"/>
              </a:rPr>
              <a:t>, </a:t>
            </a:r>
            <a:r>
              <a:rPr lang="ru-RU" altLang="bg-BG" dirty="0" err="1">
                <a:latin typeface="Arial" panose="020B0604020202020204" pitchFamily="34" charset="0"/>
                <a:cs typeface="Arial" panose="020B0604020202020204" pitchFamily="34" charset="0"/>
              </a:rPr>
              <a:t>високопроходима</a:t>
            </a:r>
            <a:r>
              <a:rPr lang="ru-RU" altLang="bg-BG" dirty="0">
                <a:latin typeface="Arial" panose="020B0604020202020204" pitchFamily="34" charset="0"/>
                <a:cs typeface="Arial" panose="020B0604020202020204" pitchFamily="34" charset="0"/>
              </a:rPr>
              <a:t> техника, лодки и </a:t>
            </a:r>
            <a:r>
              <a:rPr lang="ru-RU" altLang="bg-BG" dirty="0" err="1">
                <a:latin typeface="Arial" panose="020B0604020202020204" pitchFamily="34" charset="0"/>
                <a:cs typeface="Arial" panose="020B0604020202020204" pitchFamily="34" charset="0"/>
              </a:rPr>
              <a:t>въжета</a:t>
            </a:r>
            <a:r>
              <a:rPr lang="ru-RU" altLang="bg-BG" dirty="0">
                <a:latin typeface="Arial" panose="020B0604020202020204" pitchFamily="34" charset="0"/>
                <a:cs typeface="Arial" panose="020B0604020202020204" pitchFamily="34" charset="0"/>
              </a:rPr>
              <a:t>. </a:t>
            </a:r>
            <a:r>
              <a:rPr lang="ru-RU" altLang="bg-BG" dirty="0" err="1">
                <a:latin typeface="Arial" panose="020B0604020202020204" pitchFamily="34" charset="0"/>
                <a:cs typeface="Arial" panose="020B0604020202020204" pitchFamily="34" charset="0"/>
              </a:rPr>
              <a:t>Всички</a:t>
            </a:r>
            <a:r>
              <a:rPr lang="ru-RU" altLang="bg-BG" dirty="0">
                <a:latin typeface="Arial" panose="020B0604020202020204" pitchFamily="34" charset="0"/>
                <a:cs typeface="Arial" panose="020B0604020202020204" pitchFamily="34" charset="0"/>
              </a:rPr>
              <a:t> </a:t>
            </a:r>
            <a:r>
              <a:rPr lang="ru-RU" altLang="bg-BG" dirty="0" err="1">
                <a:latin typeface="Arial" panose="020B0604020202020204" pitchFamily="34" charset="0"/>
                <a:cs typeface="Arial" panose="020B0604020202020204" pitchFamily="34" charset="0"/>
              </a:rPr>
              <a:t>тези</a:t>
            </a:r>
            <a:r>
              <a:rPr lang="ru-RU" altLang="bg-BG" dirty="0">
                <a:latin typeface="Arial" panose="020B0604020202020204" pitchFamily="34" charset="0"/>
                <a:cs typeface="Arial" panose="020B0604020202020204" pitchFamily="34" charset="0"/>
              </a:rPr>
              <a:t> групи се </a:t>
            </a:r>
            <a:r>
              <a:rPr lang="ru-RU" altLang="bg-BG" dirty="0" err="1">
                <a:latin typeface="Arial" panose="020B0604020202020204" pitchFamily="34" charset="0"/>
                <a:cs typeface="Arial" panose="020B0604020202020204" pitchFamily="34" charset="0"/>
              </a:rPr>
              <a:t>движат</a:t>
            </a:r>
            <a:r>
              <a:rPr lang="ru-RU" altLang="bg-BG" dirty="0">
                <a:latin typeface="Arial" panose="020B0604020202020204" pitchFamily="34" charset="0"/>
                <a:cs typeface="Arial" panose="020B0604020202020204" pitchFamily="34" charset="0"/>
              </a:rPr>
              <a:t> на автомобили с </a:t>
            </a:r>
            <a:r>
              <a:rPr lang="ru-RU" altLang="bg-BG" dirty="0" err="1">
                <a:latin typeface="Arial" panose="020B0604020202020204" pitchFamily="34" charset="0"/>
                <a:cs typeface="Arial" panose="020B0604020202020204" pitchFamily="34" charset="0"/>
              </a:rPr>
              <a:t>повишена</a:t>
            </a:r>
            <a:r>
              <a:rPr lang="ru-RU" altLang="bg-BG" dirty="0">
                <a:latin typeface="Arial" panose="020B0604020202020204" pitchFamily="34" charset="0"/>
                <a:cs typeface="Arial" panose="020B0604020202020204" pitchFamily="34" charset="0"/>
              </a:rPr>
              <a:t> </a:t>
            </a:r>
            <a:r>
              <a:rPr lang="ru-RU" altLang="bg-BG" dirty="0" err="1">
                <a:latin typeface="Arial" panose="020B0604020202020204" pitchFamily="34" charset="0"/>
                <a:cs typeface="Arial" panose="020B0604020202020204" pitchFamily="34" charset="0"/>
              </a:rPr>
              <a:t>проходимост</a:t>
            </a:r>
            <a:r>
              <a:rPr lang="ru-RU" altLang="bg-BG" dirty="0">
                <a:latin typeface="Arial" panose="020B0604020202020204" pitchFamily="34" charset="0"/>
                <a:cs typeface="Arial" panose="020B0604020202020204" pitchFamily="34" charset="0"/>
              </a:rPr>
              <a:t> и </a:t>
            </a:r>
            <a:r>
              <a:rPr lang="ru-RU" altLang="bg-BG" dirty="0" err="1">
                <a:latin typeface="Arial" panose="020B0604020202020204" pitchFamily="34" charset="0"/>
                <a:cs typeface="Arial" panose="020B0604020202020204" pitchFamily="34" charset="0"/>
              </a:rPr>
              <a:t>бронетранспортьори</a:t>
            </a:r>
            <a:r>
              <a:rPr lang="ru-RU" altLang="bg-BG" dirty="0">
                <a:latin typeface="Arial" panose="020B0604020202020204" pitchFamily="34" charset="0"/>
                <a:cs typeface="Arial" panose="020B0604020202020204" pitchFamily="34" charset="0"/>
              </a:rPr>
              <a:t>. Те се </a:t>
            </a:r>
            <a:r>
              <a:rPr lang="ru-RU" altLang="bg-BG" dirty="0" err="1">
                <a:latin typeface="Arial" panose="020B0604020202020204" pitchFamily="34" charset="0"/>
                <a:cs typeface="Arial" panose="020B0604020202020204" pitchFamily="34" charset="0"/>
              </a:rPr>
              <a:t>осигуряват</a:t>
            </a:r>
            <a:r>
              <a:rPr lang="ru-RU" altLang="bg-BG" dirty="0">
                <a:latin typeface="Arial" panose="020B0604020202020204" pitchFamily="34" charset="0"/>
                <a:cs typeface="Arial" panose="020B0604020202020204" pitchFamily="34" charset="0"/>
              </a:rPr>
              <a:t> от </a:t>
            </a:r>
            <a:r>
              <a:rPr lang="ru-RU" altLang="bg-BG" dirty="0" err="1">
                <a:latin typeface="Arial" panose="020B0604020202020204" pitchFamily="34" charset="0"/>
                <a:cs typeface="Arial" panose="020B0604020202020204" pitchFamily="34" charset="0"/>
              </a:rPr>
              <a:t>логистични</a:t>
            </a:r>
            <a:r>
              <a:rPr lang="ru-RU" altLang="bg-BG" dirty="0">
                <a:latin typeface="Arial" panose="020B0604020202020204" pitchFamily="34" charset="0"/>
                <a:cs typeface="Arial" panose="020B0604020202020204" pitchFamily="34" charset="0"/>
              </a:rPr>
              <a:t> групи.</a:t>
            </a:r>
          </a:p>
          <a:p>
            <a:pPr algn="just" fontAlgn="base">
              <a:spcBef>
                <a:spcPct val="0"/>
              </a:spcBef>
              <a:spcAft>
                <a:spcPct val="0"/>
              </a:spcAft>
              <a:defRPr/>
            </a:pPr>
            <a:r>
              <a:rPr lang="ru-RU" altLang="bg-BG" dirty="0">
                <a:latin typeface="Arial" panose="020B0604020202020204" pitchFamily="34" charset="0"/>
                <a:cs typeface="Arial" panose="020B0604020202020204" pitchFamily="34" charset="0"/>
              </a:rPr>
              <a:t>    </a:t>
            </a:r>
            <a:r>
              <a:rPr lang="ru-RU" altLang="bg-BG" dirty="0" err="1">
                <a:latin typeface="Arial" panose="020B0604020202020204" pitchFamily="34" charset="0"/>
                <a:cs typeface="Arial" panose="020B0604020202020204" pitchFamily="34" charset="0"/>
              </a:rPr>
              <a:t>Личният</a:t>
            </a:r>
            <a:r>
              <a:rPr lang="ru-RU" altLang="bg-BG" dirty="0">
                <a:latin typeface="Arial" panose="020B0604020202020204" pitchFamily="34" charset="0"/>
                <a:cs typeface="Arial" panose="020B0604020202020204" pitchFamily="34" charset="0"/>
              </a:rPr>
              <a:t> </a:t>
            </a:r>
            <a:r>
              <a:rPr lang="ru-RU" altLang="bg-BG" dirty="0" err="1">
                <a:latin typeface="Arial" panose="020B0604020202020204" pitchFamily="34" charset="0"/>
                <a:cs typeface="Arial" panose="020B0604020202020204" pitchFamily="34" charset="0"/>
              </a:rPr>
              <a:t>състав</a:t>
            </a:r>
            <a:r>
              <a:rPr lang="ru-RU" altLang="bg-BG" dirty="0">
                <a:latin typeface="Arial" panose="020B0604020202020204" pitchFamily="34" charset="0"/>
                <a:cs typeface="Arial" panose="020B0604020202020204" pitchFamily="34" charset="0"/>
              </a:rPr>
              <a:t> </a:t>
            </a:r>
            <a:r>
              <a:rPr lang="ru-RU" altLang="bg-BG" dirty="0" err="1">
                <a:latin typeface="Arial" panose="020B0604020202020204" pitchFamily="34" charset="0"/>
                <a:cs typeface="Arial" panose="020B0604020202020204" pitchFamily="34" charset="0"/>
              </a:rPr>
              <a:t>трябва</a:t>
            </a:r>
            <a:r>
              <a:rPr lang="ru-RU" altLang="bg-BG" dirty="0">
                <a:latin typeface="Arial" panose="020B0604020202020204" pitchFamily="34" charset="0"/>
                <a:cs typeface="Arial" panose="020B0604020202020204" pitchFamily="34" charset="0"/>
              </a:rPr>
              <a:t> да </a:t>
            </a:r>
            <a:r>
              <a:rPr lang="ru-RU" altLang="bg-BG" dirty="0" err="1">
                <a:latin typeface="Arial" panose="020B0604020202020204" pitchFamily="34" charset="0"/>
                <a:cs typeface="Arial" panose="020B0604020202020204" pitchFamily="34" charset="0"/>
              </a:rPr>
              <a:t>бъде</a:t>
            </a:r>
            <a:r>
              <a:rPr lang="ru-RU" altLang="bg-BG" dirty="0">
                <a:latin typeface="Arial" panose="020B0604020202020204" pitchFamily="34" charset="0"/>
                <a:cs typeface="Arial" panose="020B0604020202020204" pitchFamily="34" charset="0"/>
              </a:rPr>
              <a:t> облечен </a:t>
            </a:r>
            <a:r>
              <a:rPr lang="ru-RU" altLang="bg-BG" dirty="0" err="1">
                <a:latin typeface="Arial" panose="020B0604020202020204" pitchFamily="34" charset="0"/>
                <a:cs typeface="Arial" panose="020B0604020202020204" pitchFamily="34" charset="0"/>
              </a:rPr>
              <a:t>със</a:t>
            </a:r>
            <a:r>
              <a:rPr lang="ru-RU" altLang="bg-BG" dirty="0">
                <a:latin typeface="Arial" panose="020B0604020202020204" pitchFamily="34" charset="0"/>
                <a:cs typeface="Arial" panose="020B0604020202020204" pitchFamily="34" charset="0"/>
              </a:rPr>
              <a:t> </a:t>
            </a:r>
            <a:r>
              <a:rPr lang="ru-RU" altLang="bg-BG" dirty="0" err="1">
                <a:latin typeface="Arial" panose="020B0604020202020204" pitchFamily="34" charset="0"/>
                <a:cs typeface="Arial" panose="020B0604020202020204" pitchFamily="34" charset="0"/>
              </a:rPr>
              <a:t>светлоотразителни</a:t>
            </a:r>
            <a:r>
              <a:rPr lang="ru-RU" altLang="bg-BG" dirty="0">
                <a:latin typeface="Arial" panose="020B0604020202020204" pitchFamily="34" charset="0"/>
                <a:cs typeface="Arial" panose="020B0604020202020204" pitchFamily="34" charset="0"/>
              </a:rPr>
              <a:t> жилетки, </a:t>
            </a:r>
            <a:r>
              <a:rPr lang="ru-RU" altLang="bg-BG" dirty="0" err="1">
                <a:latin typeface="Arial" panose="020B0604020202020204" pitchFamily="34" charset="0"/>
                <a:cs typeface="Arial" panose="020B0604020202020204" pitchFamily="34" charset="0"/>
              </a:rPr>
              <a:t>спасителни</a:t>
            </a:r>
            <a:r>
              <a:rPr lang="ru-RU" altLang="bg-BG" dirty="0">
                <a:latin typeface="Arial" panose="020B0604020202020204" pitchFamily="34" charset="0"/>
                <a:cs typeface="Arial" panose="020B0604020202020204" pitchFamily="34" charset="0"/>
              </a:rPr>
              <a:t> </a:t>
            </a:r>
            <a:r>
              <a:rPr lang="ru-RU" altLang="bg-BG" dirty="0" err="1">
                <a:latin typeface="Arial" panose="020B0604020202020204" pitchFamily="34" charset="0"/>
                <a:cs typeface="Arial" panose="020B0604020202020204" pitchFamily="34" charset="0"/>
              </a:rPr>
              <a:t>елечета</a:t>
            </a:r>
            <a:r>
              <a:rPr lang="ru-RU" altLang="bg-BG" dirty="0">
                <a:latin typeface="Arial" panose="020B0604020202020204" pitchFamily="34" charset="0"/>
                <a:cs typeface="Arial" panose="020B0604020202020204" pitchFamily="34" charset="0"/>
              </a:rPr>
              <a:t>, </a:t>
            </a:r>
            <a:r>
              <a:rPr lang="ru-RU" altLang="bg-BG" dirty="0" err="1">
                <a:latin typeface="Arial" panose="020B0604020202020204" pitchFamily="34" charset="0"/>
                <a:cs typeface="Arial" panose="020B0604020202020204" pitchFamily="34" charset="0"/>
              </a:rPr>
              <a:t>защитни</a:t>
            </a:r>
            <a:r>
              <a:rPr lang="ru-RU" altLang="bg-BG" dirty="0">
                <a:latin typeface="Arial" panose="020B0604020202020204" pitchFamily="34" charset="0"/>
                <a:cs typeface="Arial" panose="020B0604020202020204" pitchFamily="34" charset="0"/>
              </a:rPr>
              <a:t> обувки, </a:t>
            </a:r>
            <a:r>
              <a:rPr lang="ru-RU" altLang="bg-BG" dirty="0" err="1">
                <a:latin typeface="Arial" panose="020B0604020202020204" pitchFamily="34" charset="0"/>
                <a:cs typeface="Arial" panose="020B0604020202020204" pitchFamily="34" charset="0"/>
              </a:rPr>
              <a:t>ръкавици</a:t>
            </a:r>
            <a:r>
              <a:rPr lang="ru-RU" altLang="bg-BG" dirty="0">
                <a:latin typeface="Arial" panose="020B0604020202020204" pitchFamily="34" charset="0"/>
                <a:cs typeface="Arial" panose="020B0604020202020204" pitchFamily="34" charset="0"/>
              </a:rPr>
              <a:t> и др.</a:t>
            </a:r>
          </a:p>
          <a:p>
            <a:pPr algn="just" fontAlgn="base">
              <a:spcBef>
                <a:spcPct val="0"/>
              </a:spcBef>
              <a:spcAft>
                <a:spcPct val="0"/>
              </a:spcAft>
              <a:defRPr/>
            </a:pPr>
            <a:r>
              <a:rPr lang="ru-RU" altLang="bg-BG" dirty="0">
                <a:latin typeface="Arial" panose="020B0604020202020204" pitchFamily="34" charset="0"/>
                <a:cs typeface="Arial" panose="020B0604020202020204" pitchFamily="34" charset="0"/>
              </a:rPr>
              <a:t>    На всяка </a:t>
            </a:r>
            <a:r>
              <a:rPr lang="ru-RU" altLang="bg-BG" dirty="0" err="1">
                <a:latin typeface="Arial" panose="020B0604020202020204" pitchFamily="34" charset="0"/>
                <a:cs typeface="Arial" panose="020B0604020202020204" pitchFamily="34" charset="0"/>
              </a:rPr>
              <a:t>група</a:t>
            </a:r>
            <a:r>
              <a:rPr lang="ru-RU" altLang="bg-BG" dirty="0">
                <a:latin typeface="Arial" panose="020B0604020202020204" pitchFamily="34" charset="0"/>
                <a:cs typeface="Arial" panose="020B0604020202020204" pitchFamily="34" charset="0"/>
              </a:rPr>
              <a:t> </a:t>
            </a:r>
            <a:r>
              <a:rPr lang="ru-RU" altLang="bg-BG" dirty="0" err="1">
                <a:latin typeface="Arial" panose="020B0604020202020204" pitchFamily="34" charset="0"/>
                <a:cs typeface="Arial" panose="020B0604020202020204" pitchFamily="34" charset="0"/>
              </a:rPr>
              <a:t>трябва</a:t>
            </a:r>
            <a:r>
              <a:rPr lang="ru-RU" altLang="bg-BG" dirty="0">
                <a:latin typeface="Arial" panose="020B0604020202020204" pitchFamily="34" charset="0"/>
                <a:cs typeface="Arial" panose="020B0604020202020204" pitchFamily="34" charset="0"/>
              </a:rPr>
              <a:t> да се </a:t>
            </a:r>
            <a:r>
              <a:rPr lang="ru-RU" altLang="bg-BG" dirty="0" err="1">
                <a:latin typeface="Arial" panose="020B0604020202020204" pitchFamily="34" charset="0"/>
                <a:cs typeface="Arial" panose="020B0604020202020204" pitchFamily="34" charset="0"/>
              </a:rPr>
              <a:t>направи</a:t>
            </a:r>
            <a:r>
              <a:rPr lang="ru-RU" altLang="bg-BG" dirty="0">
                <a:latin typeface="Arial" panose="020B0604020202020204" pitchFamily="34" charset="0"/>
                <a:cs typeface="Arial" panose="020B0604020202020204" pitchFamily="34" charset="0"/>
              </a:rPr>
              <a:t> </a:t>
            </a:r>
            <a:r>
              <a:rPr lang="ru-RU" altLang="bg-BG" dirty="0" err="1">
                <a:latin typeface="Arial" panose="020B0604020202020204" pitchFamily="34" charset="0"/>
                <a:cs typeface="Arial" panose="020B0604020202020204" pitchFamily="34" charset="0"/>
              </a:rPr>
              <a:t>специален</a:t>
            </a:r>
            <a:r>
              <a:rPr lang="ru-RU" altLang="bg-BG" dirty="0">
                <a:latin typeface="Arial" panose="020B0604020202020204" pitchFamily="34" charset="0"/>
                <a:cs typeface="Arial" panose="020B0604020202020204" pitchFamily="34" charset="0"/>
              </a:rPr>
              <a:t> инструктаж по </a:t>
            </a:r>
            <a:r>
              <a:rPr lang="ru-RU" altLang="bg-BG" dirty="0" err="1">
                <a:latin typeface="Arial" panose="020B0604020202020204" pitchFamily="34" charset="0"/>
                <a:cs typeface="Arial" panose="020B0604020202020204" pitchFamily="34" charset="0"/>
              </a:rPr>
              <a:t>техниката</a:t>
            </a:r>
            <a:r>
              <a:rPr lang="ru-RU" altLang="bg-BG" dirty="0">
                <a:latin typeface="Arial" panose="020B0604020202020204" pitchFamily="34" charset="0"/>
                <a:cs typeface="Arial" panose="020B0604020202020204" pitchFamily="34" charset="0"/>
              </a:rPr>
              <a:t> за </a:t>
            </a:r>
            <a:r>
              <a:rPr lang="ru-RU" altLang="bg-BG" dirty="0" err="1">
                <a:latin typeface="Arial" panose="020B0604020202020204" pitchFamily="34" charset="0"/>
                <a:cs typeface="Arial" panose="020B0604020202020204" pitchFamily="34" charset="0"/>
              </a:rPr>
              <a:t>безопасност</a:t>
            </a:r>
            <a:r>
              <a:rPr lang="ru-RU" altLang="bg-BG" dirty="0">
                <a:latin typeface="Arial" panose="020B0604020202020204" pitchFamily="34" charset="0"/>
                <a:cs typeface="Arial" panose="020B0604020202020204" pitchFamily="34" charset="0"/>
              </a:rPr>
              <a:t> при работа.</a:t>
            </a:r>
          </a:p>
          <a:p>
            <a:pPr algn="just" fontAlgn="base">
              <a:spcBef>
                <a:spcPct val="0"/>
              </a:spcBef>
              <a:spcAft>
                <a:spcPct val="0"/>
              </a:spcAft>
              <a:defRPr/>
            </a:pPr>
            <a:r>
              <a:rPr lang="ru-RU" altLang="bg-BG" dirty="0">
                <a:latin typeface="Arial" panose="020B0604020202020204" pitchFamily="34" charset="0"/>
                <a:cs typeface="Arial" panose="020B0604020202020204" pitchFamily="34" charset="0"/>
              </a:rPr>
              <a:t>    </a:t>
            </a:r>
            <a:r>
              <a:rPr lang="ru-RU" altLang="bg-BG" dirty="0" err="1">
                <a:latin typeface="Arial" panose="020B0604020202020204" pitchFamily="34" charset="0"/>
                <a:cs typeface="Arial" panose="020B0604020202020204" pitchFamily="34" charset="0"/>
              </a:rPr>
              <a:t>Особено</a:t>
            </a:r>
            <a:r>
              <a:rPr lang="ru-RU" altLang="bg-BG" dirty="0">
                <a:latin typeface="Arial" panose="020B0604020202020204" pitchFamily="34" charset="0"/>
                <a:cs typeface="Arial" panose="020B0604020202020204" pitchFamily="34" charset="0"/>
              </a:rPr>
              <a:t> внимание </a:t>
            </a:r>
            <a:r>
              <a:rPr lang="ru-RU" altLang="bg-BG" dirty="0" err="1">
                <a:latin typeface="Arial" panose="020B0604020202020204" pitchFamily="34" charset="0"/>
                <a:cs typeface="Arial" panose="020B0604020202020204" pitchFamily="34" charset="0"/>
              </a:rPr>
              <a:t>трябва</a:t>
            </a:r>
            <a:r>
              <a:rPr lang="ru-RU" altLang="bg-BG" dirty="0">
                <a:latin typeface="Arial" panose="020B0604020202020204" pitchFamily="34" charset="0"/>
                <a:cs typeface="Arial" panose="020B0604020202020204" pitchFamily="34" charset="0"/>
              </a:rPr>
              <a:t> да се </a:t>
            </a:r>
            <a:r>
              <a:rPr lang="ru-RU" altLang="bg-BG" dirty="0" err="1">
                <a:latin typeface="Arial" panose="020B0604020202020204" pitchFamily="34" charset="0"/>
                <a:cs typeface="Arial" panose="020B0604020202020204" pitchFamily="34" charset="0"/>
              </a:rPr>
              <a:t>обръща</a:t>
            </a:r>
            <a:r>
              <a:rPr lang="ru-RU" altLang="bg-BG" dirty="0">
                <a:latin typeface="Arial" panose="020B0604020202020204" pitchFamily="34" charset="0"/>
                <a:cs typeface="Arial" panose="020B0604020202020204" pitchFamily="34" charset="0"/>
              </a:rPr>
              <a:t> на </a:t>
            </a:r>
            <a:r>
              <a:rPr lang="ru-RU" altLang="bg-BG" dirty="0" err="1">
                <a:latin typeface="Arial" panose="020B0604020202020204" pitchFamily="34" charset="0"/>
                <a:cs typeface="Arial" panose="020B0604020202020204" pitchFamily="34" charset="0"/>
              </a:rPr>
              <a:t>медицинското</a:t>
            </a:r>
            <a:r>
              <a:rPr lang="ru-RU" altLang="bg-BG" dirty="0">
                <a:latin typeface="Arial" panose="020B0604020202020204" pitchFamily="34" charset="0"/>
                <a:cs typeface="Arial" panose="020B0604020202020204" pitchFamily="34" charset="0"/>
              </a:rPr>
              <a:t> </a:t>
            </a:r>
            <a:r>
              <a:rPr lang="ru-RU" altLang="bg-BG" dirty="0" err="1">
                <a:latin typeface="Arial" panose="020B0604020202020204" pitchFamily="34" charset="0"/>
                <a:cs typeface="Arial" panose="020B0604020202020204" pitchFamily="34" charset="0"/>
              </a:rPr>
              <a:t>осигуряване</a:t>
            </a:r>
            <a:r>
              <a:rPr lang="ru-RU" altLang="bg-BG" dirty="0">
                <a:latin typeface="Arial" panose="020B0604020202020204" pitchFamily="34" charset="0"/>
                <a:cs typeface="Arial" panose="020B0604020202020204" pitchFamily="34" charset="0"/>
              </a:rPr>
              <a:t> и на </a:t>
            </a:r>
            <a:r>
              <a:rPr lang="ru-RU" altLang="bg-BG" dirty="0" err="1">
                <a:latin typeface="Arial" panose="020B0604020202020204" pitchFamily="34" charset="0"/>
                <a:cs typeface="Arial" panose="020B0604020202020204" pitchFamily="34" charset="0"/>
              </a:rPr>
              <a:t>спасяването</a:t>
            </a:r>
            <a:r>
              <a:rPr lang="ru-RU" altLang="bg-BG" dirty="0">
                <a:latin typeface="Arial" panose="020B0604020202020204" pitchFamily="34" charset="0"/>
                <a:cs typeface="Arial" panose="020B0604020202020204" pitchFamily="34" charset="0"/>
              </a:rPr>
              <a:t> на </a:t>
            </a:r>
            <a:r>
              <a:rPr lang="ru-RU" altLang="bg-BG" dirty="0" err="1">
                <a:latin typeface="Arial" panose="020B0604020202020204" pitchFamily="34" charset="0"/>
                <a:cs typeface="Arial" panose="020B0604020202020204" pitchFamily="34" charset="0"/>
              </a:rPr>
              <a:t>пострадалите</a:t>
            </a:r>
            <a:r>
              <a:rPr lang="ru-RU" altLang="bg-BG" dirty="0">
                <a:latin typeface="Arial" panose="020B0604020202020204" pitchFamily="34" charset="0"/>
                <a:cs typeface="Arial" panose="020B0604020202020204" pitchFamily="34" charset="0"/>
              </a:rPr>
              <a:t> хора.</a:t>
            </a:r>
          </a:p>
          <a:p>
            <a:pPr algn="just" eaLnBrk="0" fontAlgn="base" hangingPunct="0">
              <a:spcBef>
                <a:spcPct val="0"/>
              </a:spcBef>
              <a:spcAft>
                <a:spcPct val="0"/>
              </a:spcAft>
              <a:defRPr/>
            </a:pPr>
            <a:endParaRPr lang="bg-BG"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60271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820C067-24D6-D39D-87B5-4BF4513A56CC}"/>
            </a:ext>
          </a:extLst>
        </p:cNvPr>
        <p:cNvGrpSpPr/>
        <p:nvPr/>
      </p:nvGrpSpPr>
      <p:grpSpPr>
        <a:xfrm>
          <a:off x="0" y="0"/>
          <a:ext cx="0" cy="0"/>
          <a:chOff x="0" y="0"/>
          <a:chExt cx="0" cy="0"/>
        </a:xfrm>
      </p:grpSpPr>
      <p:sp>
        <p:nvSpPr>
          <p:cNvPr id="3" name="Контейнер за долния колонтитул 2">
            <a:extLst>
              <a:ext uri="{FF2B5EF4-FFF2-40B4-BE49-F238E27FC236}">
                <a16:creationId xmlns:a16="http://schemas.microsoft.com/office/drawing/2014/main" xmlns="" id="{9584C97E-E937-B360-5521-75E1EFBE66D6}"/>
              </a:ext>
            </a:extLst>
          </p:cNvPr>
          <p:cNvSpPr>
            <a:spLocks noGrp="1"/>
          </p:cNvSpPr>
          <p:nvPr>
            <p:ph type="ftr" sz="quarter" idx="11"/>
          </p:nvPr>
        </p:nvSpPr>
        <p:spPr/>
        <p:txBody>
          <a:bodyPr/>
          <a:lstStyle/>
          <a:p>
            <a:r>
              <a:rPr lang="ru-RU">
                <a:solidFill>
                  <a:prstClr val="black"/>
                </a:solidFill>
              </a:rPr>
              <a:t>Национален военен университет „Васил Левски“ Некласифицирана информация</a:t>
            </a:r>
            <a:endParaRPr lang="bg-BG" dirty="0">
              <a:solidFill>
                <a:prstClr val="black"/>
              </a:solidFill>
            </a:endParaRPr>
          </a:p>
        </p:txBody>
      </p:sp>
      <p:sp>
        <p:nvSpPr>
          <p:cNvPr id="4" name="Контейнер за номер на слайда 3">
            <a:extLst>
              <a:ext uri="{FF2B5EF4-FFF2-40B4-BE49-F238E27FC236}">
                <a16:creationId xmlns:a16="http://schemas.microsoft.com/office/drawing/2014/main" xmlns="" id="{C97ED360-ADBE-A7F2-B07D-CA3F5404F4B6}"/>
              </a:ext>
            </a:extLst>
          </p:cNvPr>
          <p:cNvSpPr>
            <a:spLocks noGrp="1"/>
          </p:cNvSpPr>
          <p:nvPr>
            <p:ph type="sldNum" sz="quarter" idx="12"/>
          </p:nvPr>
        </p:nvSpPr>
        <p:spPr/>
        <p:txBody>
          <a:bodyPr/>
          <a:lstStyle/>
          <a:p>
            <a:fld id="{309220AF-99D2-4088-BF11-A2536404386D}" type="slidenum">
              <a:rPr lang="en-GB" smtClean="0">
                <a:solidFill>
                  <a:prstClr val="black"/>
                </a:solidFill>
              </a:rPr>
              <a:pPr/>
              <a:t>25</a:t>
            </a:fld>
            <a:endParaRPr lang="en-GB" dirty="0">
              <a:solidFill>
                <a:prstClr val="black"/>
              </a:solidFill>
            </a:endParaRPr>
          </a:p>
        </p:txBody>
      </p:sp>
      <p:sp>
        <p:nvSpPr>
          <p:cNvPr id="5" name="Text Box 7">
            <a:extLst>
              <a:ext uri="{FF2B5EF4-FFF2-40B4-BE49-F238E27FC236}">
                <a16:creationId xmlns:a16="http://schemas.microsoft.com/office/drawing/2014/main" xmlns="" id="{C981683F-AD7C-E350-24EC-BBD93C9554F4}"/>
              </a:ext>
            </a:extLst>
          </p:cNvPr>
          <p:cNvSpPr txBox="1">
            <a:spLocks noChangeArrowheads="1"/>
          </p:cNvSpPr>
          <p:nvPr/>
        </p:nvSpPr>
        <p:spPr bwMode="auto">
          <a:xfrm>
            <a:off x="179388" y="1661219"/>
            <a:ext cx="12012612" cy="369332"/>
          </a:xfrm>
          <a:prstGeom prst="rect">
            <a:avLst/>
          </a:prstGeom>
          <a:solidFill>
            <a:schemeClr val="bg1"/>
          </a:solidFill>
          <a:ln>
            <a:noFill/>
          </a:ln>
          <a:effectLst/>
        </p:spPr>
        <p:txBody>
          <a:bodyPr wrap="square">
            <a:spAutoFit/>
          </a:bodyPr>
          <a:lstStyle/>
          <a:p>
            <a:pPr algn="just"/>
            <a:endParaRPr lang="bg-BG" altLang="bg-BG" dirty="0">
              <a:solidFill>
                <a:prstClr val="black"/>
              </a:solidFill>
              <a:latin typeface="Arial" panose="020B0604020202020204" pitchFamily="34" charset="0"/>
              <a:cs typeface="Arial" panose="020B0604020202020204" pitchFamily="34" charset="0"/>
            </a:endParaRPr>
          </a:p>
        </p:txBody>
      </p:sp>
      <p:sp>
        <p:nvSpPr>
          <p:cNvPr id="9" name="Text Box 24">
            <a:extLst>
              <a:ext uri="{FF2B5EF4-FFF2-40B4-BE49-F238E27FC236}">
                <a16:creationId xmlns:a16="http://schemas.microsoft.com/office/drawing/2014/main" xmlns="" id="{8882E146-F7C4-F01C-74A5-C19927C7CB31}"/>
              </a:ext>
            </a:extLst>
          </p:cNvPr>
          <p:cNvSpPr txBox="1">
            <a:spLocks noChangeArrowheads="1"/>
          </p:cNvSpPr>
          <p:nvPr/>
        </p:nvSpPr>
        <p:spPr bwMode="auto">
          <a:xfrm>
            <a:off x="492370" y="953333"/>
            <a:ext cx="10128738" cy="707886"/>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a:t>
            </a:r>
            <a:r>
              <a:rPr lang="en-US"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a:t>
            </a: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 Участие на ВС при провеждане на спасителни и неотложни аварийно-възстановителни работи при бедствия</a:t>
            </a:r>
          </a:p>
        </p:txBody>
      </p:sp>
      <p:sp>
        <p:nvSpPr>
          <p:cNvPr id="8" name="Text Box 24">
            <a:extLst>
              <a:ext uri="{FF2B5EF4-FFF2-40B4-BE49-F238E27FC236}">
                <a16:creationId xmlns:a16="http://schemas.microsoft.com/office/drawing/2014/main" xmlns="" id="{3ABA65D5-0669-6A4C-6ED5-7804A9EE8364}"/>
              </a:ext>
            </a:extLst>
          </p:cNvPr>
          <p:cNvSpPr txBox="1">
            <a:spLocks noChangeArrowheads="1"/>
          </p:cNvSpPr>
          <p:nvPr/>
        </p:nvSpPr>
        <p:spPr bwMode="auto">
          <a:xfrm>
            <a:off x="492370" y="1661219"/>
            <a:ext cx="10128738" cy="400110"/>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a:t>
            </a:r>
            <a:r>
              <a:rPr lang="en-US"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a:t>
            </a: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 Пожари</a:t>
            </a:r>
          </a:p>
        </p:txBody>
      </p:sp>
      <p:sp>
        <p:nvSpPr>
          <p:cNvPr id="6" name="Текстово поле 5">
            <a:extLst>
              <a:ext uri="{FF2B5EF4-FFF2-40B4-BE49-F238E27FC236}">
                <a16:creationId xmlns:a16="http://schemas.microsoft.com/office/drawing/2014/main" xmlns="" id="{0DE3EEA5-BFCC-260E-231E-D510AEB78DDC}"/>
              </a:ext>
            </a:extLst>
          </p:cNvPr>
          <p:cNvSpPr txBox="1"/>
          <p:nvPr/>
        </p:nvSpPr>
        <p:spPr>
          <a:xfrm>
            <a:off x="492370" y="2369105"/>
            <a:ext cx="10128738" cy="3693319"/>
          </a:xfrm>
          <a:prstGeom prst="rect">
            <a:avLst/>
          </a:prstGeom>
          <a:noFill/>
        </p:spPr>
        <p:txBody>
          <a:bodyPr wrap="square">
            <a:spAutoFit/>
          </a:bodyPr>
          <a:lstStyle/>
          <a:p>
            <a:pPr algn="ctr" fontAlgn="base">
              <a:spcBef>
                <a:spcPct val="0"/>
              </a:spcBef>
              <a:spcAft>
                <a:spcPct val="0"/>
              </a:spcAft>
              <a:buNone/>
              <a:defRPr/>
            </a:pPr>
            <a:r>
              <a:rPr lang="ru-RU" dirty="0" err="1">
                <a:latin typeface="Arial" panose="020B0604020202020204" pitchFamily="34" charset="0"/>
                <a:cs typeface="Arial" panose="020B0604020202020204" pitchFamily="34" charset="0"/>
              </a:rPr>
              <a:t>Какво</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представляват</a:t>
            </a:r>
            <a:r>
              <a:rPr lang="ru-RU" dirty="0">
                <a:latin typeface="Arial" panose="020B0604020202020204" pitchFamily="34" charset="0"/>
                <a:cs typeface="Arial" panose="020B0604020202020204" pitchFamily="34" charset="0"/>
              </a:rPr>
              <a:t> пожарите?</a:t>
            </a:r>
          </a:p>
          <a:p>
            <a:pPr algn="ctr" fontAlgn="base">
              <a:spcBef>
                <a:spcPct val="0"/>
              </a:spcBef>
              <a:spcAft>
                <a:spcPct val="0"/>
              </a:spcAft>
              <a:buNone/>
              <a:defRPr/>
            </a:pPr>
            <a:endParaRPr lang="ru-RU" dirty="0">
              <a:latin typeface="Arial" panose="020B0604020202020204" pitchFamily="34" charset="0"/>
              <a:cs typeface="Arial" panose="020B0604020202020204" pitchFamily="34" charset="0"/>
            </a:endParaRPr>
          </a:p>
          <a:p>
            <a:pPr algn="just" fontAlgn="base">
              <a:spcBef>
                <a:spcPct val="0"/>
              </a:spcBef>
              <a:spcAft>
                <a:spcPct val="0"/>
              </a:spcAft>
              <a:buNone/>
              <a:defRPr/>
            </a:pPr>
            <a:r>
              <a:rPr lang="ru-RU" b="1" dirty="0" err="1">
                <a:latin typeface="Arial" panose="020B0604020202020204" pitchFamily="34" charset="0"/>
                <a:cs typeface="Arial" panose="020B0604020202020204" pitchFamily="34" charset="0"/>
              </a:rPr>
              <a:t>Пожарът</a:t>
            </a:r>
            <a:r>
              <a:rPr lang="ru-RU" b="1" dirty="0">
                <a:latin typeface="Arial" panose="020B0604020202020204" pitchFamily="34" charset="0"/>
                <a:cs typeface="Arial" panose="020B0604020202020204" pitchFamily="34" charset="0"/>
              </a:rPr>
              <a:t> е неконтролируем </a:t>
            </a:r>
            <a:r>
              <a:rPr lang="ru-RU" b="1" dirty="0" err="1">
                <a:latin typeface="Arial" panose="020B0604020202020204" pitchFamily="34" charset="0"/>
                <a:cs typeface="Arial" panose="020B0604020202020204" pitchFamily="34" charset="0"/>
              </a:rPr>
              <a:t>горивен</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процес</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който</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застрашава</a:t>
            </a:r>
            <a:r>
              <a:rPr lang="ru-RU" b="1" dirty="0">
                <a:latin typeface="Arial" panose="020B0604020202020204" pitchFamily="34" charset="0"/>
                <a:cs typeface="Arial" panose="020B0604020202020204" pitchFamily="34" charset="0"/>
              </a:rPr>
              <a:t>:</a:t>
            </a:r>
          </a:p>
          <a:p>
            <a:pPr algn="just" fontAlgn="base">
              <a:spcBef>
                <a:spcPct val="0"/>
              </a:spcBef>
              <a:spcAft>
                <a:spcPct val="0"/>
              </a:spcAft>
              <a:buFont typeface="Arial" panose="020B0604020202020204" pitchFamily="34" charset="0"/>
              <a:buChar char="•"/>
              <a:defRPr/>
            </a:pPr>
            <a:r>
              <a:rPr lang="ru-RU" dirty="0">
                <a:latin typeface="Arial" panose="020B0604020202020204" pitchFamily="34" charset="0"/>
                <a:cs typeface="Arial" panose="020B0604020202020204" pitchFamily="34" charset="0"/>
              </a:rPr>
              <a:t>живота и </a:t>
            </a:r>
            <a:r>
              <a:rPr lang="ru-RU" dirty="0" err="1">
                <a:latin typeface="Arial" panose="020B0604020202020204" pitchFamily="34" charset="0"/>
                <a:cs typeface="Arial" panose="020B0604020202020204" pitchFamily="34" charset="0"/>
              </a:rPr>
              <a:t>здравето</a:t>
            </a:r>
            <a:r>
              <a:rPr lang="ru-RU" dirty="0">
                <a:latin typeface="Arial" panose="020B0604020202020204" pitchFamily="34" charset="0"/>
                <a:cs typeface="Arial" panose="020B0604020202020204" pitchFamily="34" charset="0"/>
              </a:rPr>
              <a:t> на </a:t>
            </a:r>
            <a:r>
              <a:rPr lang="ru-RU" dirty="0" err="1">
                <a:latin typeface="Arial" panose="020B0604020202020204" pitchFamily="34" charset="0"/>
                <a:cs typeface="Arial" panose="020B0604020202020204" pitchFamily="34" charset="0"/>
              </a:rPr>
              <a:t>хората</a:t>
            </a:r>
            <a:r>
              <a:rPr lang="ru-RU" dirty="0">
                <a:latin typeface="Arial" panose="020B0604020202020204" pitchFamily="34" charset="0"/>
                <a:cs typeface="Arial" panose="020B0604020202020204" pitchFamily="34" charset="0"/>
              </a:rPr>
              <a:t>; </a:t>
            </a:r>
          </a:p>
          <a:p>
            <a:pPr algn="just" fontAlgn="base">
              <a:spcBef>
                <a:spcPct val="0"/>
              </a:spcBef>
              <a:spcAft>
                <a:spcPct val="0"/>
              </a:spcAft>
              <a:buFont typeface="Arial" panose="020B0604020202020204" pitchFamily="34" charset="0"/>
              <a:buChar char="•"/>
              <a:defRPr/>
            </a:pPr>
            <a:r>
              <a:rPr lang="ru-RU" dirty="0" err="1">
                <a:latin typeface="Arial" panose="020B0604020202020204" pitchFamily="34" charset="0"/>
                <a:cs typeface="Arial" panose="020B0604020202020204" pitchFamily="34" charset="0"/>
              </a:rPr>
              <a:t>инфраструктурата</a:t>
            </a:r>
            <a:r>
              <a:rPr lang="ru-RU" dirty="0">
                <a:latin typeface="Arial" panose="020B0604020202020204" pitchFamily="34" charset="0"/>
                <a:cs typeface="Arial" panose="020B0604020202020204" pitchFamily="34" charset="0"/>
              </a:rPr>
              <a:t> и </a:t>
            </a:r>
            <a:r>
              <a:rPr lang="ru-RU" dirty="0" err="1">
                <a:latin typeface="Arial" panose="020B0604020202020204" pitchFamily="34" charset="0"/>
                <a:cs typeface="Arial" panose="020B0604020202020204" pitchFamily="34" charset="0"/>
              </a:rPr>
              <a:t>критични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обекти</a:t>
            </a:r>
            <a:r>
              <a:rPr lang="ru-RU" dirty="0">
                <a:latin typeface="Arial" panose="020B0604020202020204" pitchFamily="34" charset="0"/>
                <a:cs typeface="Arial" panose="020B0604020202020204" pitchFamily="34" charset="0"/>
              </a:rPr>
              <a:t>; </a:t>
            </a:r>
          </a:p>
          <a:p>
            <a:pPr algn="just" fontAlgn="base">
              <a:spcBef>
                <a:spcPct val="0"/>
              </a:spcBef>
              <a:spcAft>
                <a:spcPct val="0"/>
              </a:spcAft>
              <a:buFont typeface="Arial" panose="020B0604020202020204" pitchFamily="34" charset="0"/>
              <a:buChar char="•"/>
              <a:defRPr/>
            </a:pPr>
            <a:r>
              <a:rPr lang="ru-RU" dirty="0" err="1">
                <a:latin typeface="Arial" panose="020B0604020202020204" pitchFamily="34" charset="0"/>
                <a:cs typeface="Arial" panose="020B0604020202020204" pitchFamily="34" charset="0"/>
              </a:rPr>
              <a:t>околната</a:t>
            </a:r>
            <a:r>
              <a:rPr lang="ru-RU" dirty="0">
                <a:latin typeface="Arial" panose="020B0604020202020204" pitchFamily="34" charset="0"/>
                <a:cs typeface="Arial" panose="020B0604020202020204" pitchFamily="34" charset="0"/>
              </a:rPr>
              <a:t> среда; </a:t>
            </a:r>
          </a:p>
          <a:p>
            <a:pPr algn="just" fontAlgn="base">
              <a:spcBef>
                <a:spcPct val="0"/>
              </a:spcBef>
              <a:spcAft>
                <a:spcPct val="0"/>
              </a:spcAft>
              <a:buFont typeface="Arial" panose="020B0604020202020204" pitchFamily="34" charset="0"/>
              <a:buChar char="•"/>
              <a:defRPr/>
            </a:pPr>
            <a:r>
              <a:rPr lang="ru-RU" dirty="0" err="1">
                <a:latin typeface="Arial" panose="020B0604020202020204" pitchFamily="34" charset="0"/>
                <a:cs typeface="Arial" panose="020B0604020202020204" pitchFamily="34" charset="0"/>
              </a:rPr>
              <a:t>националната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сигурност</a:t>
            </a:r>
            <a:r>
              <a:rPr lang="ru-RU" dirty="0">
                <a:latin typeface="Arial" panose="020B0604020202020204" pitchFamily="34" charset="0"/>
                <a:cs typeface="Arial" panose="020B0604020202020204" pitchFamily="34" charset="0"/>
              </a:rPr>
              <a:t>. </a:t>
            </a:r>
          </a:p>
          <a:p>
            <a:pPr algn="just" fontAlgn="base">
              <a:spcBef>
                <a:spcPct val="0"/>
              </a:spcBef>
              <a:spcAft>
                <a:spcPct val="0"/>
              </a:spcAft>
              <a:defRPr/>
            </a:pPr>
            <a:endParaRPr lang="ru-RU" dirty="0">
              <a:latin typeface="Arial" panose="020B0604020202020204" pitchFamily="34" charset="0"/>
              <a:cs typeface="Arial" panose="020B0604020202020204" pitchFamily="34" charset="0"/>
            </a:endParaRPr>
          </a:p>
          <a:p>
            <a:pPr algn="just" fontAlgn="base">
              <a:spcBef>
                <a:spcPct val="0"/>
              </a:spcBef>
              <a:spcAft>
                <a:spcPct val="0"/>
              </a:spcAft>
              <a:buNone/>
              <a:defRPr/>
            </a:pPr>
            <a:r>
              <a:rPr lang="ru-RU" b="1" dirty="0" err="1">
                <a:latin typeface="Arial" panose="020B0604020202020204" pitchFamily="34" charset="0"/>
                <a:cs typeface="Arial" panose="020B0604020202020204" pitchFamily="34" charset="0"/>
              </a:rPr>
              <a:t>Основни</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видове</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пожари</a:t>
            </a:r>
            <a:r>
              <a:rPr lang="ru-RU" b="1" dirty="0">
                <a:latin typeface="Arial" panose="020B0604020202020204" pitchFamily="34" charset="0"/>
                <a:cs typeface="Arial" panose="020B0604020202020204" pitchFamily="34" charset="0"/>
              </a:rPr>
              <a:t>:</a:t>
            </a:r>
          </a:p>
          <a:p>
            <a:pPr algn="just" fontAlgn="base">
              <a:spcBef>
                <a:spcPct val="0"/>
              </a:spcBef>
              <a:spcAft>
                <a:spcPct val="0"/>
              </a:spcAft>
              <a:buFont typeface="Arial" panose="020B0604020202020204" pitchFamily="34" charset="0"/>
              <a:buChar char="•"/>
              <a:defRPr/>
            </a:pPr>
            <a:r>
              <a:rPr lang="ru-RU" dirty="0">
                <a:latin typeface="Arial" panose="020B0604020202020204" pitchFamily="34" charset="0"/>
                <a:cs typeface="Arial" panose="020B0604020202020204" pitchFamily="34" charset="0"/>
              </a:rPr>
              <a:t>Горски и </a:t>
            </a:r>
            <a:r>
              <a:rPr lang="ru-RU" dirty="0" err="1">
                <a:latin typeface="Arial" panose="020B0604020202020204" pitchFamily="34" charset="0"/>
                <a:cs typeface="Arial" panose="020B0604020202020204" pitchFamily="34" charset="0"/>
              </a:rPr>
              <a:t>полски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пожари</a:t>
            </a:r>
            <a:r>
              <a:rPr lang="ru-RU" dirty="0">
                <a:latin typeface="Arial" panose="020B0604020202020204" pitchFamily="34" charset="0"/>
                <a:cs typeface="Arial" panose="020B0604020202020204" pitchFamily="34" charset="0"/>
              </a:rPr>
              <a:t>; </a:t>
            </a:r>
          </a:p>
          <a:p>
            <a:pPr algn="just" fontAlgn="base">
              <a:spcBef>
                <a:spcPct val="0"/>
              </a:spcBef>
              <a:spcAft>
                <a:spcPct val="0"/>
              </a:spcAft>
              <a:buFont typeface="Arial" panose="020B0604020202020204" pitchFamily="34" charset="0"/>
              <a:buChar char="•"/>
              <a:defRPr/>
            </a:pPr>
            <a:r>
              <a:rPr lang="ru-RU" dirty="0" err="1">
                <a:latin typeface="Arial" panose="020B0604020202020204" pitchFamily="34" charset="0"/>
                <a:cs typeface="Arial" panose="020B0604020202020204" pitchFamily="34" charset="0"/>
              </a:rPr>
              <a:t>Пожари</a:t>
            </a:r>
            <a:r>
              <a:rPr lang="ru-RU" dirty="0">
                <a:latin typeface="Arial" panose="020B0604020202020204" pitchFamily="34" charset="0"/>
                <a:cs typeface="Arial" panose="020B0604020202020204" pitchFamily="34" charset="0"/>
              </a:rPr>
              <a:t> в </a:t>
            </a:r>
            <a:r>
              <a:rPr lang="ru-RU" dirty="0" err="1">
                <a:latin typeface="Arial" panose="020B0604020202020204" pitchFamily="34" charset="0"/>
                <a:cs typeface="Arial" panose="020B0604020202020204" pitchFamily="34" charset="0"/>
              </a:rPr>
              <a:t>населени</a:t>
            </a:r>
            <a:r>
              <a:rPr lang="ru-RU" dirty="0">
                <a:latin typeface="Arial" panose="020B0604020202020204" pitchFamily="34" charset="0"/>
                <a:cs typeface="Arial" panose="020B0604020202020204" pitchFamily="34" charset="0"/>
              </a:rPr>
              <a:t> места; </a:t>
            </a:r>
          </a:p>
          <a:p>
            <a:pPr algn="just" fontAlgn="base">
              <a:spcBef>
                <a:spcPct val="0"/>
              </a:spcBef>
              <a:spcAft>
                <a:spcPct val="0"/>
              </a:spcAft>
              <a:buFont typeface="Arial" panose="020B0604020202020204" pitchFamily="34" charset="0"/>
              <a:buChar char="•"/>
              <a:defRPr/>
            </a:pPr>
            <a:r>
              <a:rPr lang="ru-RU" dirty="0" err="1">
                <a:latin typeface="Arial" panose="020B0604020202020204" pitchFamily="34" charset="0"/>
                <a:cs typeface="Arial" panose="020B0604020202020204" pitchFamily="34" charset="0"/>
              </a:rPr>
              <a:t>Промишлени</a:t>
            </a:r>
            <a:r>
              <a:rPr lang="ru-RU" dirty="0">
                <a:latin typeface="Arial" panose="020B0604020202020204" pitchFamily="34" charset="0"/>
                <a:cs typeface="Arial" panose="020B0604020202020204" pitchFamily="34" charset="0"/>
              </a:rPr>
              <a:t> и </a:t>
            </a:r>
            <a:r>
              <a:rPr lang="ru-RU" dirty="0" err="1">
                <a:latin typeface="Arial" panose="020B0604020202020204" pitchFamily="34" charset="0"/>
                <a:cs typeface="Arial" panose="020B0604020202020204" pitchFamily="34" charset="0"/>
              </a:rPr>
              <a:t>складови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пожари</a:t>
            </a:r>
            <a:r>
              <a:rPr lang="ru-RU" dirty="0">
                <a:latin typeface="Arial" panose="020B0604020202020204" pitchFamily="34" charset="0"/>
                <a:cs typeface="Arial" panose="020B0604020202020204" pitchFamily="34" charset="0"/>
              </a:rPr>
              <a:t>; </a:t>
            </a:r>
          </a:p>
          <a:p>
            <a:pPr algn="just" fontAlgn="base">
              <a:spcBef>
                <a:spcPct val="0"/>
              </a:spcBef>
              <a:spcAft>
                <a:spcPct val="0"/>
              </a:spcAft>
              <a:buFont typeface="Arial" panose="020B0604020202020204" pitchFamily="34" charset="0"/>
              <a:buChar char="•"/>
              <a:defRPr/>
            </a:pPr>
            <a:r>
              <a:rPr lang="ru-RU" dirty="0" err="1">
                <a:latin typeface="Arial" panose="020B0604020202020204" pitchFamily="34" charset="0"/>
                <a:cs typeface="Arial" panose="020B0604020202020204" pitchFamily="34" charset="0"/>
              </a:rPr>
              <a:t>Пожари</a:t>
            </a:r>
            <a:r>
              <a:rPr lang="ru-RU" dirty="0">
                <a:latin typeface="Arial" panose="020B0604020202020204" pitchFamily="34" charset="0"/>
                <a:cs typeface="Arial" panose="020B0604020202020204" pitchFamily="34" charset="0"/>
              </a:rPr>
              <a:t> в </a:t>
            </a:r>
            <a:r>
              <a:rPr lang="ru-RU" dirty="0" err="1">
                <a:latin typeface="Arial" panose="020B0604020202020204" pitchFamily="34" charset="0"/>
                <a:cs typeface="Arial" panose="020B0604020202020204" pitchFamily="34" charset="0"/>
              </a:rPr>
              <a:t>опасни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обекти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горива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химикали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боеприпаси</a:t>
            </a:r>
            <a:r>
              <a:rPr lang="ru-RU" dirty="0">
                <a:latin typeface="Arial" panose="020B0604020202020204" pitchFamily="34" charset="0"/>
                <a:cs typeface="Arial" panose="020B0604020202020204" pitchFamily="34" charset="0"/>
              </a:rPr>
              <a:t>).</a:t>
            </a:r>
          </a:p>
        </p:txBody>
      </p:sp>
      <p:pic>
        <p:nvPicPr>
          <p:cNvPr id="10" name="Картина 9">
            <a:extLst>
              <a:ext uri="{FF2B5EF4-FFF2-40B4-BE49-F238E27FC236}">
                <a16:creationId xmlns:a16="http://schemas.microsoft.com/office/drawing/2014/main" xmlns="" id="{32754B02-98CD-181B-D348-52534B9CEE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4929" y="3342640"/>
            <a:ext cx="3041721" cy="2161223"/>
          </a:xfrm>
          <a:prstGeom prst="rect">
            <a:avLst/>
          </a:prstGeom>
        </p:spPr>
      </p:pic>
    </p:spTree>
    <p:extLst>
      <p:ext uri="{BB962C8B-B14F-4D97-AF65-F5344CB8AC3E}">
        <p14:creationId xmlns:p14="http://schemas.microsoft.com/office/powerpoint/2010/main" val="28731843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9CC83DA-D7A4-EC87-026E-41F09776BDC8}"/>
            </a:ext>
          </a:extLst>
        </p:cNvPr>
        <p:cNvGrpSpPr/>
        <p:nvPr/>
      </p:nvGrpSpPr>
      <p:grpSpPr>
        <a:xfrm>
          <a:off x="0" y="0"/>
          <a:ext cx="0" cy="0"/>
          <a:chOff x="0" y="0"/>
          <a:chExt cx="0" cy="0"/>
        </a:xfrm>
      </p:grpSpPr>
      <p:sp>
        <p:nvSpPr>
          <p:cNvPr id="3" name="Контейнер за долния колонтитул 2">
            <a:extLst>
              <a:ext uri="{FF2B5EF4-FFF2-40B4-BE49-F238E27FC236}">
                <a16:creationId xmlns:a16="http://schemas.microsoft.com/office/drawing/2014/main" xmlns="" id="{77DBBF8A-435F-9564-9F13-9CA56E994A4F}"/>
              </a:ext>
            </a:extLst>
          </p:cNvPr>
          <p:cNvSpPr>
            <a:spLocks noGrp="1"/>
          </p:cNvSpPr>
          <p:nvPr>
            <p:ph type="ftr" sz="quarter" idx="11"/>
          </p:nvPr>
        </p:nvSpPr>
        <p:spPr/>
        <p:txBody>
          <a:bodyPr/>
          <a:lstStyle/>
          <a:p>
            <a:r>
              <a:rPr lang="ru-RU">
                <a:solidFill>
                  <a:prstClr val="black"/>
                </a:solidFill>
              </a:rPr>
              <a:t>Национален военен университет „Васил Левски“ Некласифицирана информация</a:t>
            </a:r>
            <a:endParaRPr lang="bg-BG" dirty="0">
              <a:solidFill>
                <a:prstClr val="black"/>
              </a:solidFill>
            </a:endParaRPr>
          </a:p>
        </p:txBody>
      </p:sp>
      <p:sp>
        <p:nvSpPr>
          <p:cNvPr id="4" name="Контейнер за номер на слайда 3">
            <a:extLst>
              <a:ext uri="{FF2B5EF4-FFF2-40B4-BE49-F238E27FC236}">
                <a16:creationId xmlns:a16="http://schemas.microsoft.com/office/drawing/2014/main" xmlns="" id="{1D800FF0-BD87-69AD-0D0C-7886F6834366}"/>
              </a:ext>
            </a:extLst>
          </p:cNvPr>
          <p:cNvSpPr>
            <a:spLocks noGrp="1"/>
          </p:cNvSpPr>
          <p:nvPr>
            <p:ph type="sldNum" sz="quarter" idx="12"/>
          </p:nvPr>
        </p:nvSpPr>
        <p:spPr/>
        <p:txBody>
          <a:bodyPr/>
          <a:lstStyle/>
          <a:p>
            <a:fld id="{309220AF-99D2-4088-BF11-A2536404386D}" type="slidenum">
              <a:rPr lang="en-GB" smtClean="0">
                <a:solidFill>
                  <a:prstClr val="black"/>
                </a:solidFill>
              </a:rPr>
              <a:pPr/>
              <a:t>26</a:t>
            </a:fld>
            <a:endParaRPr lang="en-GB" dirty="0">
              <a:solidFill>
                <a:prstClr val="black"/>
              </a:solidFill>
            </a:endParaRPr>
          </a:p>
        </p:txBody>
      </p:sp>
      <p:sp>
        <p:nvSpPr>
          <p:cNvPr id="5" name="Text Box 7">
            <a:extLst>
              <a:ext uri="{FF2B5EF4-FFF2-40B4-BE49-F238E27FC236}">
                <a16:creationId xmlns:a16="http://schemas.microsoft.com/office/drawing/2014/main" xmlns="" id="{6D53ED3A-E2A5-C89F-7676-86B22F21E83A}"/>
              </a:ext>
            </a:extLst>
          </p:cNvPr>
          <p:cNvSpPr txBox="1">
            <a:spLocks noChangeArrowheads="1"/>
          </p:cNvSpPr>
          <p:nvPr/>
        </p:nvSpPr>
        <p:spPr bwMode="auto">
          <a:xfrm>
            <a:off x="179388" y="1661219"/>
            <a:ext cx="12012612" cy="369332"/>
          </a:xfrm>
          <a:prstGeom prst="rect">
            <a:avLst/>
          </a:prstGeom>
          <a:solidFill>
            <a:schemeClr val="bg1"/>
          </a:solidFill>
          <a:ln>
            <a:noFill/>
          </a:ln>
          <a:effectLst/>
        </p:spPr>
        <p:txBody>
          <a:bodyPr wrap="square">
            <a:spAutoFit/>
          </a:bodyPr>
          <a:lstStyle/>
          <a:p>
            <a:pPr algn="just"/>
            <a:endParaRPr lang="bg-BG" altLang="bg-BG" dirty="0">
              <a:solidFill>
                <a:prstClr val="black"/>
              </a:solidFill>
              <a:latin typeface="Arial" panose="020B0604020202020204" pitchFamily="34" charset="0"/>
              <a:cs typeface="Arial" panose="020B0604020202020204" pitchFamily="34" charset="0"/>
            </a:endParaRPr>
          </a:p>
        </p:txBody>
      </p:sp>
      <p:sp>
        <p:nvSpPr>
          <p:cNvPr id="9" name="Text Box 24">
            <a:extLst>
              <a:ext uri="{FF2B5EF4-FFF2-40B4-BE49-F238E27FC236}">
                <a16:creationId xmlns:a16="http://schemas.microsoft.com/office/drawing/2014/main" xmlns="" id="{F70494EC-D883-55FF-89F5-8E9F522C76EC}"/>
              </a:ext>
            </a:extLst>
          </p:cNvPr>
          <p:cNvSpPr txBox="1">
            <a:spLocks noChangeArrowheads="1"/>
          </p:cNvSpPr>
          <p:nvPr/>
        </p:nvSpPr>
        <p:spPr bwMode="auto">
          <a:xfrm>
            <a:off x="492370" y="953333"/>
            <a:ext cx="10128738" cy="707886"/>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a:t>
            </a:r>
            <a:r>
              <a:rPr lang="en-US"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a:t>
            </a: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 Участие на ВС при провеждане на спасителни и неотложни аварийно-възстановителни работи при бедствия</a:t>
            </a:r>
          </a:p>
        </p:txBody>
      </p:sp>
      <p:sp>
        <p:nvSpPr>
          <p:cNvPr id="8" name="Text Box 24">
            <a:extLst>
              <a:ext uri="{FF2B5EF4-FFF2-40B4-BE49-F238E27FC236}">
                <a16:creationId xmlns:a16="http://schemas.microsoft.com/office/drawing/2014/main" xmlns="" id="{2C6D5F93-F70A-48C6-1483-268550A991C4}"/>
              </a:ext>
            </a:extLst>
          </p:cNvPr>
          <p:cNvSpPr txBox="1">
            <a:spLocks noChangeArrowheads="1"/>
          </p:cNvSpPr>
          <p:nvPr/>
        </p:nvSpPr>
        <p:spPr bwMode="auto">
          <a:xfrm>
            <a:off x="492370" y="1661219"/>
            <a:ext cx="10128738" cy="400110"/>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a:t>
            </a:r>
            <a:r>
              <a:rPr lang="en-US"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a:t>
            </a: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 Пожари</a:t>
            </a:r>
          </a:p>
        </p:txBody>
      </p:sp>
      <p:sp>
        <p:nvSpPr>
          <p:cNvPr id="7" name="Текстово поле 6">
            <a:extLst>
              <a:ext uri="{FF2B5EF4-FFF2-40B4-BE49-F238E27FC236}">
                <a16:creationId xmlns:a16="http://schemas.microsoft.com/office/drawing/2014/main" xmlns="" id="{8A701615-7C5C-AE15-3E60-E2DEBA8BD063}"/>
              </a:ext>
            </a:extLst>
          </p:cNvPr>
          <p:cNvSpPr txBox="1"/>
          <p:nvPr/>
        </p:nvSpPr>
        <p:spPr>
          <a:xfrm>
            <a:off x="492370" y="2069782"/>
            <a:ext cx="10128738" cy="4247317"/>
          </a:xfrm>
          <a:prstGeom prst="rect">
            <a:avLst/>
          </a:prstGeom>
          <a:noFill/>
        </p:spPr>
        <p:txBody>
          <a:bodyPr wrap="square">
            <a:spAutoFit/>
          </a:bodyPr>
          <a:lstStyle/>
          <a:p>
            <a:pPr algn="just" fontAlgn="base">
              <a:spcBef>
                <a:spcPct val="0"/>
              </a:spcBef>
              <a:spcAft>
                <a:spcPct val="0"/>
              </a:spcAft>
              <a:buNone/>
              <a:defRPr/>
            </a:pPr>
            <a:r>
              <a:rPr lang="ru-RU" dirty="0" err="1">
                <a:latin typeface="Arial" panose="020B0604020202020204" pitchFamily="34" charset="0"/>
                <a:cs typeface="Arial" panose="020B0604020202020204" pitchFamily="34" charset="0"/>
              </a:rPr>
              <a:t>Въоръжените</a:t>
            </a:r>
            <a:r>
              <a:rPr lang="ru-RU" dirty="0">
                <a:latin typeface="Arial" panose="020B0604020202020204" pitchFamily="34" charset="0"/>
                <a:cs typeface="Arial" panose="020B0604020202020204" pitchFamily="34" charset="0"/>
              </a:rPr>
              <a:t> сили </a:t>
            </a:r>
            <a:r>
              <a:rPr lang="ru-RU" dirty="0" err="1">
                <a:latin typeface="Arial" panose="020B0604020202020204" pitchFamily="34" charset="0"/>
                <a:cs typeface="Arial" panose="020B0604020202020204" pitchFamily="34" charset="0"/>
              </a:rPr>
              <a:t>подпомагат</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органите</a:t>
            </a:r>
            <a:r>
              <a:rPr lang="ru-RU" dirty="0">
                <a:latin typeface="Arial" panose="020B0604020202020204" pitchFamily="34" charset="0"/>
                <a:cs typeface="Arial" panose="020B0604020202020204" pitchFamily="34" charset="0"/>
              </a:rPr>
              <a:t> на </a:t>
            </a:r>
            <a:r>
              <a:rPr lang="ru-RU" dirty="0" err="1">
                <a:latin typeface="Arial" panose="020B0604020202020204" pitchFamily="34" charset="0"/>
                <a:cs typeface="Arial" panose="020B0604020202020204" pitchFamily="34" charset="0"/>
              </a:rPr>
              <a:t>държавната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власт</a:t>
            </a:r>
            <a:r>
              <a:rPr lang="ru-RU" dirty="0">
                <a:latin typeface="Arial" panose="020B0604020202020204" pitchFamily="34" charset="0"/>
                <a:cs typeface="Arial" panose="020B0604020202020204" pitchFamily="34" charset="0"/>
              </a:rPr>
              <a:t> и </a:t>
            </a:r>
            <a:r>
              <a:rPr lang="ru-RU" dirty="0" err="1">
                <a:latin typeface="Arial" panose="020B0604020202020204" pitchFamily="34" charset="0"/>
                <a:cs typeface="Arial" panose="020B0604020202020204" pitchFamily="34" charset="0"/>
              </a:rPr>
              <a:t>службите</a:t>
            </a:r>
            <a:r>
              <a:rPr lang="ru-RU" dirty="0">
                <a:latin typeface="Arial" panose="020B0604020202020204" pitchFamily="34" charset="0"/>
                <a:cs typeface="Arial" panose="020B0604020202020204" pitchFamily="34" charset="0"/>
              </a:rPr>
              <a:t> за защита при </a:t>
            </a:r>
            <a:r>
              <a:rPr lang="ru-RU" dirty="0" err="1">
                <a:latin typeface="Arial" panose="020B0604020202020204" pitchFamily="34" charset="0"/>
                <a:cs typeface="Arial" panose="020B0604020202020204" pitchFamily="34" charset="0"/>
              </a:rPr>
              <a:t>мащабни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пожари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когато</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ресурсите</a:t>
            </a:r>
            <a:r>
              <a:rPr lang="ru-RU" dirty="0">
                <a:latin typeface="Arial" panose="020B0604020202020204" pitchFamily="34" charset="0"/>
                <a:cs typeface="Arial" panose="020B0604020202020204" pitchFamily="34" charset="0"/>
              </a:rPr>
              <a:t> на </a:t>
            </a:r>
            <a:r>
              <a:rPr lang="ru-RU" dirty="0" err="1">
                <a:latin typeface="Arial" panose="020B0604020202020204" pitchFamily="34" charset="0"/>
                <a:cs typeface="Arial" panose="020B0604020202020204" pitchFamily="34" charset="0"/>
              </a:rPr>
              <a:t>гражданските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структури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недостатъчни</a:t>
            </a:r>
            <a:r>
              <a:rPr lang="ru-RU" dirty="0">
                <a:latin typeface="Arial" panose="020B0604020202020204" pitchFamily="34" charset="0"/>
                <a:cs typeface="Arial" panose="020B0604020202020204" pitchFamily="34" charset="0"/>
              </a:rPr>
              <a:t>.</a:t>
            </a:r>
          </a:p>
          <a:p>
            <a:pPr algn="just" fontAlgn="base">
              <a:spcBef>
                <a:spcPct val="0"/>
              </a:spcBef>
              <a:spcAft>
                <a:spcPct val="0"/>
              </a:spcAft>
              <a:buNone/>
              <a:defRPr/>
            </a:pPr>
            <a:r>
              <a:rPr lang="ru-RU" b="1" dirty="0" err="1">
                <a:latin typeface="Arial" panose="020B0604020202020204" pitchFamily="34" charset="0"/>
                <a:cs typeface="Arial" panose="020B0604020202020204" pitchFamily="34" charset="0"/>
              </a:rPr>
              <a:t>Основни</a:t>
            </a:r>
            <a:r>
              <a:rPr lang="ru-RU" b="1" dirty="0">
                <a:latin typeface="Arial" panose="020B0604020202020204" pitchFamily="34" charset="0"/>
                <a:cs typeface="Arial" panose="020B0604020202020204" pitchFamily="34" charset="0"/>
              </a:rPr>
              <a:t> задачи:</a:t>
            </a:r>
          </a:p>
          <a:p>
            <a:pPr algn="just" fontAlgn="base">
              <a:spcBef>
                <a:spcPct val="0"/>
              </a:spcBef>
              <a:spcAft>
                <a:spcPct val="0"/>
              </a:spcAft>
              <a:buFont typeface="Arial" panose="020B0604020202020204" pitchFamily="34" charset="0"/>
              <a:buChar char="•"/>
              <a:defRPr/>
            </a:pPr>
            <a:r>
              <a:rPr lang="ru-RU" dirty="0">
                <a:latin typeface="Arial" panose="020B0604020202020204" pitchFamily="34" charset="0"/>
                <a:cs typeface="Arial" panose="020B0604020202020204" pitchFamily="34" charset="0"/>
              </a:rPr>
              <a:t>Участие в </a:t>
            </a:r>
            <a:r>
              <a:rPr lang="ru-RU" dirty="0" err="1">
                <a:latin typeface="Arial" panose="020B0604020202020204" pitchFamily="34" charset="0"/>
                <a:cs typeface="Arial" panose="020B0604020202020204" pitchFamily="34" charset="0"/>
              </a:rPr>
              <a:t>гасене</a:t>
            </a:r>
            <a:r>
              <a:rPr lang="ru-RU" dirty="0">
                <a:latin typeface="Arial" panose="020B0604020202020204" pitchFamily="34" charset="0"/>
                <a:cs typeface="Arial" panose="020B0604020202020204" pitchFamily="34" charset="0"/>
              </a:rPr>
              <a:t> на </a:t>
            </a:r>
            <a:r>
              <a:rPr lang="ru-RU" dirty="0" err="1">
                <a:latin typeface="Arial" panose="020B0604020202020204" pitchFamily="34" charset="0"/>
                <a:cs typeface="Arial" panose="020B0604020202020204" pitchFamily="34" charset="0"/>
              </a:rPr>
              <a:t>пожари</a:t>
            </a:r>
            <a:r>
              <a:rPr lang="ru-RU" dirty="0">
                <a:latin typeface="Arial" panose="020B0604020202020204" pitchFamily="34" charset="0"/>
                <a:cs typeface="Arial" panose="020B0604020202020204" pitchFamily="34" charset="0"/>
              </a:rPr>
              <a:t>; </a:t>
            </a:r>
          </a:p>
          <a:p>
            <a:pPr algn="just" fontAlgn="base">
              <a:spcBef>
                <a:spcPct val="0"/>
              </a:spcBef>
              <a:spcAft>
                <a:spcPct val="0"/>
              </a:spcAft>
              <a:buFont typeface="Arial" panose="020B0604020202020204" pitchFamily="34" charset="0"/>
              <a:buChar char="•"/>
              <a:defRPr/>
            </a:pPr>
            <a:r>
              <a:rPr lang="ru-RU" dirty="0" err="1">
                <a:latin typeface="Arial" panose="020B0604020202020204" pitchFamily="34" charset="0"/>
                <a:cs typeface="Arial" panose="020B0604020202020204" pitchFamily="34" charset="0"/>
              </a:rPr>
              <a:t>Евакуация</a:t>
            </a:r>
            <a:r>
              <a:rPr lang="ru-RU" dirty="0">
                <a:latin typeface="Arial" panose="020B0604020202020204" pitchFamily="34" charset="0"/>
                <a:cs typeface="Arial" panose="020B0604020202020204" pitchFamily="34" charset="0"/>
              </a:rPr>
              <a:t> и </a:t>
            </a:r>
            <a:r>
              <a:rPr lang="ru-RU" dirty="0" err="1">
                <a:latin typeface="Arial" panose="020B0604020202020204" pitchFamily="34" charset="0"/>
                <a:cs typeface="Arial" panose="020B0604020202020204" pitchFamily="34" charset="0"/>
              </a:rPr>
              <a:t>спасяване</a:t>
            </a:r>
            <a:r>
              <a:rPr lang="ru-RU" dirty="0">
                <a:latin typeface="Arial" panose="020B0604020202020204" pitchFamily="34" charset="0"/>
                <a:cs typeface="Arial" panose="020B0604020202020204" pitchFamily="34" charset="0"/>
              </a:rPr>
              <a:t> на </a:t>
            </a:r>
            <a:r>
              <a:rPr lang="ru-RU" dirty="0" err="1">
                <a:latin typeface="Arial" panose="020B0604020202020204" pitchFamily="34" charset="0"/>
                <a:cs typeface="Arial" panose="020B0604020202020204" pitchFamily="34" charset="0"/>
              </a:rPr>
              <a:t>населението</a:t>
            </a:r>
            <a:r>
              <a:rPr lang="ru-RU" dirty="0">
                <a:latin typeface="Arial" panose="020B0604020202020204" pitchFamily="34" charset="0"/>
                <a:cs typeface="Arial" panose="020B0604020202020204" pitchFamily="34" charset="0"/>
              </a:rPr>
              <a:t>; </a:t>
            </a:r>
          </a:p>
          <a:p>
            <a:pPr algn="just" fontAlgn="base">
              <a:spcBef>
                <a:spcPct val="0"/>
              </a:spcBef>
              <a:spcAft>
                <a:spcPct val="0"/>
              </a:spcAft>
              <a:buFont typeface="Arial" panose="020B0604020202020204" pitchFamily="34" charset="0"/>
              <a:buChar char="•"/>
              <a:defRPr/>
            </a:pPr>
            <a:r>
              <a:rPr lang="ru-RU" dirty="0" err="1">
                <a:latin typeface="Arial" panose="020B0604020202020204" pitchFamily="34" charset="0"/>
                <a:cs typeface="Arial" panose="020B0604020202020204" pitchFamily="34" charset="0"/>
              </a:rPr>
              <a:t>Осигуряване</a:t>
            </a:r>
            <a:r>
              <a:rPr lang="ru-RU" dirty="0">
                <a:latin typeface="Arial" panose="020B0604020202020204" pitchFamily="34" charset="0"/>
                <a:cs typeface="Arial" panose="020B0604020202020204" pitchFamily="34" charset="0"/>
              </a:rPr>
              <a:t> на техника, транспорт и </a:t>
            </a:r>
            <a:r>
              <a:rPr lang="ru-RU" dirty="0" err="1">
                <a:latin typeface="Arial" panose="020B0604020202020204" pitchFamily="34" charset="0"/>
                <a:cs typeface="Arial" panose="020B0604020202020204" pitchFamily="34" charset="0"/>
              </a:rPr>
              <a:t>инженерни</a:t>
            </a:r>
            <a:r>
              <a:rPr lang="ru-RU" dirty="0">
                <a:latin typeface="Arial" panose="020B0604020202020204" pitchFamily="34" charset="0"/>
                <a:cs typeface="Arial" panose="020B0604020202020204" pitchFamily="34" charset="0"/>
              </a:rPr>
              <a:t> средства; </a:t>
            </a:r>
          </a:p>
          <a:p>
            <a:pPr algn="just" fontAlgn="base">
              <a:spcBef>
                <a:spcPct val="0"/>
              </a:spcBef>
              <a:spcAft>
                <a:spcPct val="0"/>
              </a:spcAft>
              <a:buFont typeface="Arial" panose="020B0604020202020204" pitchFamily="34" charset="0"/>
              <a:buChar char="•"/>
              <a:defRPr/>
            </a:pPr>
            <a:r>
              <a:rPr lang="ru-RU" dirty="0" err="1">
                <a:latin typeface="Arial" panose="020B0604020202020204" pitchFamily="34" charset="0"/>
                <a:cs typeface="Arial" panose="020B0604020202020204" pitchFamily="34" charset="0"/>
              </a:rPr>
              <a:t>Разчистване</a:t>
            </a:r>
            <a:r>
              <a:rPr lang="ru-RU" dirty="0">
                <a:latin typeface="Arial" panose="020B0604020202020204" pitchFamily="34" charset="0"/>
                <a:cs typeface="Arial" panose="020B0604020202020204" pitchFamily="34" charset="0"/>
              </a:rPr>
              <a:t> на </a:t>
            </a:r>
            <a:r>
              <a:rPr lang="ru-RU" dirty="0" err="1">
                <a:latin typeface="Arial" panose="020B0604020202020204" pitchFamily="34" charset="0"/>
                <a:cs typeface="Arial" panose="020B0604020202020204" pitchFamily="34" charset="0"/>
              </a:rPr>
              <a:t>терени</a:t>
            </a:r>
            <a:r>
              <a:rPr lang="ru-RU" dirty="0">
                <a:latin typeface="Arial" panose="020B0604020202020204" pitchFamily="34" charset="0"/>
                <a:cs typeface="Arial" panose="020B0604020202020204" pitchFamily="34" charset="0"/>
              </a:rPr>
              <a:t> и </a:t>
            </a:r>
            <a:r>
              <a:rPr lang="ru-RU" dirty="0" err="1">
                <a:latin typeface="Arial" panose="020B0604020202020204" pitchFamily="34" charset="0"/>
                <a:cs typeface="Arial" panose="020B0604020202020204" pitchFamily="34" charset="0"/>
              </a:rPr>
              <a:t>изграждане</a:t>
            </a:r>
            <a:r>
              <a:rPr lang="ru-RU" dirty="0">
                <a:latin typeface="Arial" panose="020B0604020202020204" pitchFamily="34" charset="0"/>
                <a:cs typeface="Arial" panose="020B0604020202020204" pitchFamily="34" charset="0"/>
              </a:rPr>
              <a:t> на просеки; </a:t>
            </a:r>
          </a:p>
          <a:p>
            <a:pPr algn="just" fontAlgn="base">
              <a:spcBef>
                <a:spcPct val="0"/>
              </a:spcBef>
              <a:spcAft>
                <a:spcPct val="0"/>
              </a:spcAft>
              <a:buFont typeface="Arial" panose="020B0604020202020204" pitchFamily="34" charset="0"/>
              <a:buChar char="•"/>
              <a:defRPr/>
            </a:pPr>
            <a:r>
              <a:rPr lang="ru-RU" dirty="0">
                <a:latin typeface="Arial" panose="020B0604020202020204" pitchFamily="34" charset="0"/>
                <a:cs typeface="Arial" panose="020B0604020202020204" pitchFamily="34" charset="0"/>
              </a:rPr>
              <a:t>Охрана и </a:t>
            </a:r>
            <a:r>
              <a:rPr lang="ru-RU" dirty="0" err="1">
                <a:latin typeface="Arial" panose="020B0604020202020204" pitchFamily="34" charset="0"/>
                <a:cs typeface="Arial" panose="020B0604020202020204" pitchFamily="34" charset="0"/>
              </a:rPr>
              <a:t>ограничаване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достъпа</a:t>
            </a:r>
            <a:r>
              <a:rPr lang="ru-RU" dirty="0">
                <a:latin typeface="Arial" panose="020B0604020202020204" pitchFamily="34" charset="0"/>
                <a:cs typeface="Arial" panose="020B0604020202020204" pitchFamily="34" charset="0"/>
              </a:rPr>
              <a:t> до </a:t>
            </a:r>
            <a:r>
              <a:rPr lang="ru-RU" dirty="0" err="1">
                <a:latin typeface="Arial" panose="020B0604020202020204" pitchFamily="34" charset="0"/>
                <a:cs typeface="Arial" panose="020B0604020202020204" pitchFamily="34" charset="0"/>
              </a:rPr>
              <a:t>опасни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райони</a:t>
            </a:r>
            <a:r>
              <a:rPr lang="ru-RU" dirty="0">
                <a:latin typeface="Arial" panose="020B0604020202020204" pitchFamily="34" charset="0"/>
                <a:cs typeface="Arial" panose="020B0604020202020204" pitchFamily="34" charset="0"/>
              </a:rPr>
              <a:t>; </a:t>
            </a:r>
          </a:p>
          <a:p>
            <a:pPr algn="just" fontAlgn="base">
              <a:spcBef>
                <a:spcPct val="0"/>
              </a:spcBef>
              <a:spcAft>
                <a:spcPct val="0"/>
              </a:spcAft>
              <a:buFont typeface="Arial" panose="020B0604020202020204" pitchFamily="34" charset="0"/>
              <a:buChar char="•"/>
              <a:defRPr/>
            </a:pPr>
            <a:r>
              <a:rPr lang="ru-RU" dirty="0" err="1">
                <a:latin typeface="Arial" panose="020B0604020202020204" pitchFamily="34" charset="0"/>
                <a:cs typeface="Arial" panose="020B0604020202020204" pitchFamily="34" charset="0"/>
              </a:rPr>
              <a:t>Осигуряване</a:t>
            </a:r>
            <a:r>
              <a:rPr lang="ru-RU" dirty="0">
                <a:latin typeface="Arial" panose="020B0604020202020204" pitchFamily="34" charset="0"/>
                <a:cs typeface="Arial" panose="020B0604020202020204" pitchFamily="34" charset="0"/>
              </a:rPr>
              <a:t> на </a:t>
            </a:r>
            <a:r>
              <a:rPr lang="ru-RU" dirty="0" err="1">
                <a:latin typeface="Arial" panose="020B0604020202020204" pitchFamily="34" charset="0"/>
                <a:cs typeface="Arial" panose="020B0604020202020204" pitchFamily="34" charset="0"/>
              </a:rPr>
              <a:t>комуникации</a:t>
            </a:r>
            <a:r>
              <a:rPr lang="ru-RU" dirty="0">
                <a:latin typeface="Arial" panose="020B0604020202020204" pitchFamily="34" charset="0"/>
                <a:cs typeface="Arial" panose="020B0604020202020204" pitchFamily="34" charset="0"/>
              </a:rPr>
              <a:t> и логистика. </a:t>
            </a:r>
          </a:p>
          <a:p>
            <a:pPr algn="just" fontAlgn="base">
              <a:spcBef>
                <a:spcPct val="0"/>
              </a:spcBef>
              <a:spcAft>
                <a:spcPct val="0"/>
              </a:spcAft>
              <a:buNone/>
              <a:defRPr/>
            </a:pPr>
            <a:r>
              <a:rPr lang="ru-RU" b="1" dirty="0" err="1">
                <a:latin typeface="Arial" panose="020B0604020202020204" pitchFamily="34" charset="0"/>
                <a:cs typeface="Arial" panose="020B0604020202020204" pitchFamily="34" charset="0"/>
              </a:rPr>
              <a:t>Използвани</a:t>
            </a:r>
            <a:r>
              <a:rPr lang="ru-RU" b="1" dirty="0">
                <a:latin typeface="Arial" panose="020B0604020202020204" pitchFamily="34" charset="0"/>
                <a:cs typeface="Arial" panose="020B0604020202020204" pitchFamily="34" charset="0"/>
              </a:rPr>
              <a:t> сили и средства:</a:t>
            </a:r>
          </a:p>
          <a:p>
            <a:pPr algn="just" fontAlgn="base">
              <a:spcBef>
                <a:spcPct val="0"/>
              </a:spcBef>
              <a:spcAft>
                <a:spcPct val="0"/>
              </a:spcAft>
              <a:buFont typeface="Arial" panose="020B0604020202020204" pitchFamily="34" charset="0"/>
              <a:buChar char="•"/>
              <a:defRPr/>
            </a:pPr>
            <a:r>
              <a:rPr lang="ru-RU" dirty="0" err="1">
                <a:latin typeface="Arial" panose="020B0604020202020204" pitchFamily="34" charset="0"/>
                <a:cs typeface="Arial" panose="020B0604020202020204" pitchFamily="34" charset="0"/>
              </a:rPr>
              <a:t>Личен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състав</a:t>
            </a:r>
            <a:r>
              <a:rPr lang="ru-RU" dirty="0">
                <a:latin typeface="Arial" panose="020B0604020202020204" pitchFamily="34" charset="0"/>
                <a:cs typeface="Arial" panose="020B0604020202020204" pitchFamily="34" charset="0"/>
              </a:rPr>
              <a:t> от </a:t>
            </a:r>
            <a:r>
              <a:rPr lang="ru-RU" dirty="0" err="1">
                <a:latin typeface="Arial" panose="020B0604020202020204" pitchFamily="34" charset="0"/>
                <a:cs typeface="Arial" panose="020B0604020202020204" pitchFamily="34" charset="0"/>
              </a:rPr>
              <a:t>Сухопътни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войски</a:t>
            </a:r>
            <a:r>
              <a:rPr lang="ru-RU" dirty="0">
                <a:latin typeface="Arial" panose="020B0604020202020204" pitchFamily="34" charset="0"/>
                <a:cs typeface="Arial" panose="020B0604020202020204" pitchFamily="34" charset="0"/>
              </a:rPr>
              <a:t>; </a:t>
            </a:r>
          </a:p>
          <a:p>
            <a:pPr algn="just" fontAlgn="base">
              <a:spcBef>
                <a:spcPct val="0"/>
              </a:spcBef>
              <a:spcAft>
                <a:spcPct val="0"/>
              </a:spcAft>
              <a:buFont typeface="Arial" panose="020B0604020202020204" pitchFamily="34" charset="0"/>
              <a:buChar char="•"/>
              <a:defRPr/>
            </a:pPr>
            <a:r>
              <a:rPr lang="ru-RU" dirty="0" err="1">
                <a:latin typeface="Arial" panose="020B0604020202020204" pitchFamily="34" charset="0"/>
                <a:cs typeface="Arial" panose="020B0604020202020204" pitchFamily="34" charset="0"/>
              </a:rPr>
              <a:t>Инженерни</a:t>
            </a:r>
            <a:r>
              <a:rPr lang="ru-RU" dirty="0">
                <a:latin typeface="Arial" panose="020B0604020202020204" pitchFamily="34" charset="0"/>
                <a:cs typeface="Arial" panose="020B0604020202020204" pitchFamily="34" charset="0"/>
              </a:rPr>
              <a:t> формирования; </a:t>
            </a:r>
          </a:p>
          <a:p>
            <a:pPr algn="just" fontAlgn="base">
              <a:spcBef>
                <a:spcPct val="0"/>
              </a:spcBef>
              <a:spcAft>
                <a:spcPct val="0"/>
              </a:spcAft>
              <a:buFont typeface="Arial" panose="020B0604020202020204" pitchFamily="34" charset="0"/>
              <a:buChar char="•"/>
              <a:defRPr/>
            </a:pPr>
            <a:r>
              <a:rPr lang="ru-RU" dirty="0" err="1">
                <a:latin typeface="Arial" panose="020B0604020202020204" pitchFamily="34" charset="0"/>
                <a:cs typeface="Arial" panose="020B0604020202020204" pitchFamily="34" charset="0"/>
              </a:rPr>
              <a:t>Специализирана</a:t>
            </a:r>
            <a:r>
              <a:rPr lang="ru-RU" dirty="0">
                <a:latin typeface="Arial" panose="020B0604020202020204" pitchFamily="34" charset="0"/>
                <a:cs typeface="Arial" panose="020B0604020202020204" pitchFamily="34" charset="0"/>
              </a:rPr>
              <a:t> техника – </a:t>
            </a:r>
            <a:r>
              <a:rPr lang="ru-RU" dirty="0" err="1">
                <a:latin typeface="Arial" panose="020B0604020202020204" pitchFamily="34" charset="0"/>
                <a:cs typeface="Arial" panose="020B0604020202020204" pitchFamily="34" charset="0"/>
              </a:rPr>
              <a:t>булдозери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камиони</a:t>
            </a:r>
            <a:r>
              <a:rPr lang="ru-RU" dirty="0">
                <a:latin typeface="Arial" panose="020B0604020202020204" pitchFamily="34" charset="0"/>
                <a:cs typeface="Arial" panose="020B0604020202020204" pitchFamily="34" charset="0"/>
              </a:rPr>
              <a:t>, водоноски; </a:t>
            </a:r>
          </a:p>
          <a:p>
            <a:pPr algn="just" fontAlgn="base">
              <a:spcBef>
                <a:spcPct val="0"/>
              </a:spcBef>
              <a:spcAft>
                <a:spcPct val="0"/>
              </a:spcAft>
              <a:buFont typeface="Arial" panose="020B0604020202020204" pitchFamily="34" charset="0"/>
              <a:buChar char="•"/>
              <a:defRPr/>
            </a:pPr>
            <a:r>
              <a:rPr lang="ru-RU" dirty="0" err="1">
                <a:latin typeface="Arial" panose="020B0604020202020204" pitchFamily="34" charset="0"/>
                <a:cs typeface="Arial" panose="020B0604020202020204" pitchFamily="34" charset="0"/>
              </a:rPr>
              <a:t>Вертолети</a:t>
            </a:r>
            <a:r>
              <a:rPr lang="ru-RU" dirty="0">
                <a:latin typeface="Arial" panose="020B0604020202020204" pitchFamily="34" charset="0"/>
                <a:cs typeface="Arial" panose="020B0604020202020204" pitchFamily="34" charset="0"/>
              </a:rPr>
              <a:t> за наблюдение и </a:t>
            </a:r>
            <a:r>
              <a:rPr lang="ru-RU" dirty="0" err="1">
                <a:latin typeface="Arial" panose="020B0604020202020204" pitchFamily="34" charset="0"/>
                <a:cs typeface="Arial" panose="020B0604020202020204" pitchFamily="34" charset="0"/>
              </a:rPr>
              <a:t>гасене</a:t>
            </a:r>
            <a:r>
              <a:rPr lang="ru-RU" dirty="0">
                <a:latin typeface="Arial" panose="020B0604020202020204" pitchFamily="34" charset="0"/>
                <a:cs typeface="Arial" panose="020B0604020202020204" pitchFamily="34" charset="0"/>
              </a:rPr>
              <a:t>; </a:t>
            </a:r>
          </a:p>
          <a:p>
            <a:pPr algn="just" fontAlgn="base">
              <a:spcBef>
                <a:spcPct val="0"/>
              </a:spcBef>
              <a:spcAft>
                <a:spcPct val="0"/>
              </a:spcAft>
              <a:buFont typeface="Arial" panose="020B0604020202020204" pitchFamily="34" charset="0"/>
              <a:buChar char="•"/>
              <a:defRPr/>
            </a:pPr>
            <a:r>
              <a:rPr lang="ru-RU" dirty="0" err="1">
                <a:latin typeface="Arial" panose="020B0604020202020204" pitchFamily="34" charset="0"/>
                <a:cs typeface="Arial" panose="020B0604020202020204" pitchFamily="34" charset="0"/>
              </a:rPr>
              <a:t>Медицински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екипи</a:t>
            </a:r>
            <a:r>
              <a:rPr lang="ru-RU"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157154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7AF2951-D749-B747-4962-7B6F27EF705D}"/>
            </a:ext>
          </a:extLst>
        </p:cNvPr>
        <p:cNvGrpSpPr/>
        <p:nvPr/>
      </p:nvGrpSpPr>
      <p:grpSpPr>
        <a:xfrm>
          <a:off x="0" y="0"/>
          <a:ext cx="0" cy="0"/>
          <a:chOff x="0" y="0"/>
          <a:chExt cx="0" cy="0"/>
        </a:xfrm>
      </p:grpSpPr>
      <p:sp>
        <p:nvSpPr>
          <p:cNvPr id="3" name="Контейнер за долния колонтитул 2">
            <a:extLst>
              <a:ext uri="{FF2B5EF4-FFF2-40B4-BE49-F238E27FC236}">
                <a16:creationId xmlns:a16="http://schemas.microsoft.com/office/drawing/2014/main" xmlns="" id="{79709A4F-24E9-3EF1-90A6-AA8F1232A758}"/>
              </a:ext>
            </a:extLst>
          </p:cNvPr>
          <p:cNvSpPr>
            <a:spLocks noGrp="1"/>
          </p:cNvSpPr>
          <p:nvPr>
            <p:ph type="ftr" sz="quarter" idx="11"/>
          </p:nvPr>
        </p:nvSpPr>
        <p:spPr/>
        <p:txBody>
          <a:bodyPr/>
          <a:lstStyle/>
          <a:p>
            <a:r>
              <a:rPr lang="ru-RU">
                <a:solidFill>
                  <a:prstClr val="black"/>
                </a:solidFill>
              </a:rPr>
              <a:t>Национален военен университет „Васил Левски“ Некласифицирана информация</a:t>
            </a:r>
            <a:endParaRPr lang="bg-BG" dirty="0">
              <a:solidFill>
                <a:prstClr val="black"/>
              </a:solidFill>
            </a:endParaRPr>
          </a:p>
        </p:txBody>
      </p:sp>
      <p:sp>
        <p:nvSpPr>
          <p:cNvPr id="4" name="Контейнер за номер на слайда 3">
            <a:extLst>
              <a:ext uri="{FF2B5EF4-FFF2-40B4-BE49-F238E27FC236}">
                <a16:creationId xmlns:a16="http://schemas.microsoft.com/office/drawing/2014/main" xmlns="" id="{B44E7404-DD6C-1D17-C8B8-46BE0C73A3AE}"/>
              </a:ext>
            </a:extLst>
          </p:cNvPr>
          <p:cNvSpPr>
            <a:spLocks noGrp="1"/>
          </p:cNvSpPr>
          <p:nvPr>
            <p:ph type="sldNum" sz="quarter" idx="12"/>
          </p:nvPr>
        </p:nvSpPr>
        <p:spPr/>
        <p:txBody>
          <a:bodyPr/>
          <a:lstStyle/>
          <a:p>
            <a:fld id="{309220AF-99D2-4088-BF11-A2536404386D}" type="slidenum">
              <a:rPr lang="en-GB" smtClean="0">
                <a:solidFill>
                  <a:prstClr val="black"/>
                </a:solidFill>
              </a:rPr>
              <a:pPr/>
              <a:t>27</a:t>
            </a:fld>
            <a:endParaRPr lang="en-GB" dirty="0">
              <a:solidFill>
                <a:prstClr val="black"/>
              </a:solidFill>
            </a:endParaRPr>
          </a:p>
        </p:txBody>
      </p:sp>
      <p:sp>
        <p:nvSpPr>
          <p:cNvPr id="5" name="Text Box 7">
            <a:extLst>
              <a:ext uri="{FF2B5EF4-FFF2-40B4-BE49-F238E27FC236}">
                <a16:creationId xmlns:a16="http://schemas.microsoft.com/office/drawing/2014/main" xmlns="" id="{03D0BF7D-C83C-30D2-2B24-6E74DC120E75}"/>
              </a:ext>
            </a:extLst>
          </p:cNvPr>
          <p:cNvSpPr txBox="1">
            <a:spLocks noChangeArrowheads="1"/>
          </p:cNvSpPr>
          <p:nvPr/>
        </p:nvSpPr>
        <p:spPr bwMode="auto">
          <a:xfrm>
            <a:off x="179388" y="1661219"/>
            <a:ext cx="12012612" cy="369332"/>
          </a:xfrm>
          <a:prstGeom prst="rect">
            <a:avLst/>
          </a:prstGeom>
          <a:solidFill>
            <a:schemeClr val="bg1"/>
          </a:solidFill>
          <a:ln>
            <a:noFill/>
          </a:ln>
          <a:effectLst/>
        </p:spPr>
        <p:txBody>
          <a:bodyPr wrap="square">
            <a:spAutoFit/>
          </a:bodyPr>
          <a:lstStyle/>
          <a:p>
            <a:pPr algn="just"/>
            <a:endParaRPr lang="bg-BG" altLang="bg-BG" dirty="0">
              <a:solidFill>
                <a:prstClr val="black"/>
              </a:solidFill>
              <a:latin typeface="Arial" panose="020B0604020202020204" pitchFamily="34" charset="0"/>
              <a:cs typeface="Arial" panose="020B0604020202020204" pitchFamily="34" charset="0"/>
            </a:endParaRPr>
          </a:p>
        </p:txBody>
      </p:sp>
      <p:sp>
        <p:nvSpPr>
          <p:cNvPr id="9" name="Text Box 24">
            <a:extLst>
              <a:ext uri="{FF2B5EF4-FFF2-40B4-BE49-F238E27FC236}">
                <a16:creationId xmlns:a16="http://schemas.microsoft.com/office/drawing/2014/main" xmlns="" id="{AD5B45D4-D35C-D20D-0F09-5AC18C9810D2}"/>
              </a:ext>
            </a:extLst>
          </p:cNvPr>
          <p:cNvSpPr txBox="1">
            <a:spLocks noChangeArrowheads="1"/>
          </p:cNvSpPr>
          <p:nvPr/>
        </p:nvSpPr>
        <p:spPr bwMode="auto">
          <a:xfrm>
            <a:off x="492370" y="953333"/>
            <a:ext cx="10128738" cy="707886"/>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a:t>
            </a:r>
            <a:r>
              <a:rPr lang="en-US"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a:t>
            </a: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 Участие на ВС при провеждане на спасителни и неотложни аварийно-възстановителни работи при бедствия</a:t>
            </a:r>
          </a:p>
        </p:txBody>
      </p:sp>
      <p:sp>
        <p:nvSpPr>
          <p:cNvPr id="8" name="Text Box 24">
            <a:extLst>
              <a:ext uri="{FF2B5EF4-FFF2-40B4-BE49-F238E27FC236}">
                <a16:creationId xmlns:a16="http://schemas.microsoft.com/office/drawing/2014/main" xmlns="" id="{19D5BD76-0F46-8BB5-BF9A-6B5024A112A0}"/>
              </a:ext>
            </a:extLst>
          </p:cNvPr>
          <p:cNvSpPr txBox="1">
            <a:spLocks noChangeArrowheads="1"/>
          </p:cNvSpPr>
          <p:nvPr/>
        </p:nvSpPr>
        <p:spPr bwMode="auto">
          <a:xfrm>
            <a:off x="492370" y="1661219"/>
            <a:ext cx="10128738" cy="400110"/>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a:t>
            </a:r>
            <a:r>
              <a:rPr lang="en-US"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a:t>
            </a: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 Пожари</a:t>
            </a:r>
          </a:p>
        </p:txBody>
      </p:sp>
      <p:sp>
        <p:nvSpPr>
          <p:cNvPr id="6" name="Текстово поле 5">
            <a:extLst>
              <a:ext uri="{FF2B5EF4-FFF2-40B4-BE49-F238E27FC236}">
                <a16:creationId xmlns:a16="http://schemas.microsoft.com/office/drawing/2014/main" xmlns="" id="{FBB1B6C4-191C-33B7-144F-3D4AF061ED71}"/>
              </a:ext>
            </a:extLst>
          </p:cNvPr>
          <p:cNvSpPr txBox="1"/>
          <p:nvPr/>
        </p:nvSpPr>
        <p:spPr>
          <a:xfrm>
            <a:off x="492370" y="2164101"/>
            <a:ext cx="10128738" cy="3693319"/>
          </a:xfrm>
          <a:prstGeom prst="rect">
            <a:avLst/>
          </a:prstGeom>
          <a:noFill/>
        </p:spPr>
        <p:txBody>
          <a:bodyPr wrap="square">
            <a:spAutoFit/>
          </a:bodyPr>
          <a:lstStyle/>
          <a:p>
            <a:pPr algn="just" fontAlgn="base">
              <a:spcBef>
                <a:spcPct val="0"/>
              </a:spcBef>
              <a:spcAft>
                <a:spcPct val="0"/>
              </a:spcAft>
              <a:buNone/>
              <a:defRPr/>
            </a:pPr>
            <a:r>
              <a:rPr lang="ru-RU" b="1" dirty="0" err="1">
                <a:latin typeface="Arial" panose="020B0604020202020204" pitchFamily="34" charset="0"/>
                <a:cs typeface="Arial" panose="020B0604020202020204" pitchFamily="34" charset="0"/>
              </a:rPr>
              <a:t>Основни</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етапи</a:t>
            </a:r>
            <a:r>
              <a:rPr lang="ru-RU" b="1" dirty="0">
                <a:latin typeface="Arial" panose="020B0604020202020204" pitchFamily="34" charset="0"/>
                <a:cs typeface="Arial" panose="020B0604020202020204" pitchFamily="34" charset="0"/>
              </a:rPr>
              <a:t> на </a:t>
            </a:r>
            <a:r>
              <a:rPr lang="ru-RU" b="1" dirty="0" err="1">
                <a:latin typeface="Arial" panose="020B0604020202020204" pitchFamily="34" charset="0"/>
                <a:cs typeface="Arial" panose="020B0604020202020204" pitchFamily="34" charset="0"/>
              </a:rPr>
              <a:t>действията</a:t>
            </a:r>
            <a:r>
              <a:rPr lang="ru-RU" b="1" dirty="0">
                <a:latin typeface="Arial" panose="020B0604020202020204" pitchFamily="34" charset="0"/>
                <a:cs typeface="Arial" panose="020B0604020202020204" pitchFamily="34" charset="0"/>
              </a:rPr>
              <a:t>:</a:t>
            </a:r>
          </a:p>
          <a:p>
            <a:pPr algn="just" fontAlgn="base">
              <a:spcBef>
                <a:spcPct val="0"/>
              </a:spcBef>
              <a:spcAft>
                <a:spcPct val="0"/>
              </a:spcAft>
              <a:buFont typeface="+mj-lt"/>
              <a:buAutoNum type="arabicPeriod"/>
              <a:defRPr/>
            </a:pPr>
            <a:r>
              <a:rPr lang="ru-RU" dirty="0" err="1">
                <a:latin typeface="Arial" panose="020B0604020202020204" pitchFamily="34" charset="0"/>
                <a:cs typeface="Arial" panose="020B0604020202020204" pitchFamily="34" charset="0"/>
              </a:rPr>
              <a:t>Разузнаване</a:t>
            </a:r>
            <a:r>
              <a:rPr lang="ru-RU" dirty="0">
                <a:latin typeface="Arial" panose="020B0604020202020204" pitchFamily="34" charset="0"/>
                <a:cs typeface="Arial" panose="020B0604020202020204" pitchFamily="34" charset="0"/>
              </a:rPr>
              <a:t> и оценка на </a:t>
            </a:r>
            <a:r>
              <a:rPr lang="ru-RU" dirty="0" err="1">
                <a:latin typeface="Arial" panose="020B0604020202020204" pitchFamily="34" charset="0"/>
                <a:cs typeface="Arial" panose="020B0604020202020204" pitchFamily="34" charset="0"/>
              </a:rPr>
              <a:t>обстановката</a:t>
            </a:r>
            <a:r>
              <a:rPr lang="ru-RU" dirty="0">
                <a:latin typeface="Arial" panose="020B0604020202020204" pitchFamily="34" charset="0"/>
                <a:cs typeface="Arial" panose="020B0604020202020204" pitchFamily="34" charset="0"/>
              </a:rPr>
              <a:t>; </a:t>
            </a:r>
          </a:p>
          <a:p>
            <a:pPr algn="just" fontAlgn="base">
              <a:spcBef>
                <a:spcPct val="0"/>
              </a:spcBef>
              <a:spcAft>
                <a:spcPct val="0"/>
              </a:spcAft>
              <a:buFont typeface="+mj-lt"/>
              <a:buAutoNum type="arabicPeriod"/>
              <a:defRPr/>
            </a:pPr>
            <a:r>
              <a:rPr lang="ru-RU" dirty="0" err="1">
                <a:latin typeface="Arial" panose="020B0604020202020204" pitchFamily="34" charset="0"/>
                <a:cs typeface="Arial" panose="020B0604020202020204" pitchFamily="34" charset="0"/>
              </a:rPr>
              <a:t>Локализиране</a:t>
            </a:r>
            <a:r>
              <a:rPr lang="ru-RU" dirty="0">
                <a:latin typeface="Arial" panose="020B0604020202020204" pitchFamily="34" charset="0"/>
                <a:cs typeface="Arial" panose="020B0604020202020204" pitchFamily="34" charset="0"/>
              </a:rPr>
              <a:t> и </a:t>
            </a:r>
            <a:r>
              <a:rPr lang="ru-RU" dirty="0" err="1">
                <a:latin typeface="Arial" panose="020B0604020202020204" pitchFamily="34" charset="0"/>
                <a:cs typeface="Arial" panose="020B0604020202020204" pitchFamily="34" charset="0"/>
              </a:rPr>
              <a:t>овладяване</a:t>
            </a:r>
            <a:r>
              <a:rPr lang="ru-RU" dirty="0">
                <a:latin typeface="Arial" panose="020B0604020202020204" pitchFamily="34" charset="0"/>
                <a:cs typeface="Arial" panose="020B0604020202020204" pitchFamily="34" charset="0"/>
              </a:rPr>
              <a:t> на пожара; </a:t>
            </a:r>
          </a:p>
          <a:p>
            <a:pPr algn="just" fontAlgn="base">
              <a:spcBef>
                <a:spcPct val="0"/>
              </a:spcBef>
              <a:spcAft>
                <a:spcPct val="0"/>
              </a:spcAft>
              <a:buFont typeface="+mj-lt"/>
              <a:buAutoNum type="arabicPeriod"/>
              <a:defRPr/>
            </a:pPr>
            <a:r>
              <a:rPr lang="ru-RU" dirty="0" err="1">
                <a:latin typeface="Arial" panose="020B0604020202020204" pitchFamily="34" charset="0"/>
                <a:cs typeface="Arial" panose="020B0604020202020204" pitchFamily="34" charset="0"/>
              </a:rPr>
              <a:t>Спасяване</a:t>
            </a:r>
            <a:r>
              <a:rPr lang="ru-RU" dirty="0">
                <a:latin typeface="Arial" panose="020B0604020202020204" pitchFamily="34" charset="0"/>
                <a:cs typeface="Arial" panose="020B0604020202020204" pitchFamily="34" charset="0"/>
              </a:rPr>
              <a:t> и </a:t>
            </a:r>
            <a:r>
              <a:rPr lang="ru-RU" dirty="0" err="1">
                <a:latin typeface="Arial" panose="020B0604020202020204" pitchFamily="34" charset="0"/>
                <a:cs typeface="Arial" panose="020B0604020202020204" pitchFamily="34" charset="0"/>
              </a:rPr>
              <a:t>евакуация</a:t>
            </a:r>
            <a:r>
              <a:rPr lang="ru-RU" dirty="0">
                <a:latin typeface="Arial" panose="020B0604020202020204" pitchFamily="34" charset="0"/>
                <a:cs typeface="Arial" panose="020B0604020202020204" pitchFamily="34" charset="0"/>
              </a:rPr>
              <a:t> на хора; </a:t>
            </a:r>
          </a:p>
          <a:p>
            <a:pPr algn="just" fontAlgn="base">
              <a:spcBef>
                <a:spcPct val="0"/>
              </a:spcBef>
              <a:spcAft>
                <a:spcPct val="0"/>
              </a:spcAft>
              <a:buFont typeface="+mj-lt"/>
              <a:buAutoNum type="arabicPeriod"/>
              <a:defRPr/>
            </a:pPr>
            <a:r>
              <a:rPr lang="ru-RU" dirty="0" err="1">
                <a:latin typeface="Arial" panose="020B0604020202020204" pitchFamily="34" charset="0"/>
                <a:cs typeface="Arial" panose="020B0604020202020204" pitchFamily="34" charset="0"/>
              </a:rPr>
              <a:t>Оказване</a:t>
            </a:r>
            <a:r>
              <a:rPr lang="ru-RU" dirty="0">
                <a:latin typeface="Arial" panose="020B0604020202020204" pitchFamily="34" charset="0"/>
                <a:cs typeface="Arial" panose="020B0604020202020204" pitchFamily="34" charset="0"/>
              </a:rPr>
              <a:t> на </a:t>
            </a:r>
            <a:r>
              <a:rPr lang="ru-RU" dirty="0" err="1">
                <a:latin typeface="Arial" panose="020B0604020202020204" pitchFamily="34" charset="0"/>
                <a:cs typeface="Arial" panose="020B0604020202020204" pitchFamily="34" charset="0"/>
              </a:rPr>
              <a:t>медицинска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помощ</a:t>
            </a:r>
            <a:r>
              <a:rPr lang="ru-RU" dirty="0">
                <a:latin typeface="Arial" panose="020B0604020202020204" pitchFamily="34" charset="0"/>
                <a:cs typeface="Arial" panose="020B0604020202020204" pitchFamily="34" charset="0"/>
              </a:rPr>
              <a:t>; </a:t>
            </a:r>
          </a:p>
          <a:p>
            <a:pPr algn="just" fontAlgn="base">
              <a:spcBef>
                <a:spcPct val="0"/>
              </a:spcBef>
              <a:spcAft>
                <a:spcPct val="0"/>
              </a:spcAft>
              <a:buFont typeface="+mj-lt"/>
              <a:buAutoNum type="arabicPeriod"/>
              <a:defRPr/>
            </a:pPr>
            <a:r>
              <a:rPr lang="ru-RU" dirty="0">
                <a:latin typeface="Arial" panose="020B0604020202020204" pitchFamily="34" charset="0"/>
                <a:cs typeface="Arial" panose="020B0604020202020204" pitchFamily="34" charset="0"/>
              </a:rPr>
              <a:t>Аварийно-</a:t>
            </a:r>
            <a:r>
              <a:rPr lang="ru-RU" dirty="0" err="1">
                <a:latin typeface="Arial" panose="020B0604020202020204" pitchFamily="34" charset="0"/>
                <a:cs typeface="Arial" panose="020B0604020202020204" pitchFamily="34" charset="0"/>
              </a:rPr>
              <a:t>възстановителни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дейности</a:t>
            </a:r>
            <a:r>
              <a:rPr lang="ru-RU" dirty="0">
                <a:latin typeface="Arial" panose="020B0604020202020204" pitchFamily="34" charset="0"/>
                <a:cs typeface="Arial" panose="020B0604020202020204" pitchFamily="34" charset="0"/>
              </a:rPr>
              <a:t>. </a:t>
            </a:r>
          </a:p>
          <a:p>
            <a:pPr algn="just" fontAlgn="base">
              <a:spcBef>
                <a:spcPct val="0"/>
              </a:spcBef>
              <a:spcAft>
                <a:spcPct val="0"/>
              </a:spcAft>
              <a:defRPr/>
            </a:pPr>
            <a:endParaRPr lang="ru-RU" dirty="0">
              <a:latin typeface="Arial" panose="020B0604020202020204" pitchFamily="34" charset="0"/>
              <a:cs typeface="Arial" panose="020B0604020202020204" pitchFamily="34" charset="0"/>
            </a:endParaRPr>
          </a:p>
          <a:p>
            <a:pPr algn="just" fontAlgn="base">
              <a:spcBef>
                <a:spcPct val="0"/>
              </a:spcBef>
              <a:spcAft>
                <a:spcPct val="0"/>
              </a:spcAft>
              <a:buNone/>
              <a:defRPr/>
            </a:pPr>
            <a:r>
              <a:rPr lang="ru-RU" b="1" dirty="0">
                <a:latin typeface="Arial" panose="020B0604020202020204" pitchFamily="34" charset="0"/>
                <a:cs typeface="Arial" panose="020B0604020202020204" pitchFamily="34" charset="0"/>
              </a:rPr>
              <a:t>Аварийно-</a:t>
            </a:r>
            <a:r>
              <a:rPr lang="ru-RU" b="1" dirty="0" err="1">
                <a:latin typeface="Arial" panose="020B0604020202020204" pitchFamily="34" charset="0"/>
                <a:cs typeface="Arial" panose="020B0604020202020204" pitchFamily="34" charset="0"/>
              </a:rPr>
              <a:t>възстановителни</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работи</a:t>
            </a:r>
            <a:r>
              <a:rPr lang="ru-RU" b="1" dirty="0">
                <a:latin typeface="Arial" panose="020B0604020202020204" pitchFamily="34" charset="0"/>
                <a:cs typeface="Arial" panose="020B0604020202020204" pitchFamily="34" charset="0"/>
              </a:rPr>
              <a:t>:</a:t>
            </a:r>
          </a:p>
          <a:p>
            <a:pPr algn="just" fontAlgn="base">
              <a:spcBef>
                <a:spcPct val="0"/>
              </a:spcBef>
              <a:spcAft>
                <a:spcPct val="0"/>
              </a:spcAft>
              <a:buFont typeface="Arial" panose="020B0604020202020204" pitchFamily="34" charset="0"/>
              <a:buChar char="•"/>
              <a:defRPr/>
            </a:pPr>
            <a:r>
              <a:rPr lang="ru-RU" dirty="0" err="1">
                <a:latin typeface="Arial" panose="020B0604020202020204" pitchFamily="34" charset="0"/>
                <a:cs typeface="Arial" panose="020B0604020202020204" pitchFamily="34" charset="0"/>
              </a:rPr>
              <a:t>Разчистване</a:t>
            </a:r>
            <a:r>
              <a:rPr lang="ru-RU" dirty="0">
                <a:latin typeface="Arial" panose="020B0604020202020204" pitchFamily="34" charset="0"/>
                <a:cs typeface="Arial" panose="020B0604020202020204" pitchFamily="34" charset="0"/>
              </a:rPr>
              <a:t> на отломки и </a:t>
            </a:r>
            <a:r>
              <a:rPr lang="ru-RU" dirty="0" err="1">
                <a:latin typeface="Arial" panose="020B0604020202020204" pitchFamily="34" charset="0"/>
                <a:cs typeface="Arial" panose="020B0604020202020204" pitchFamily="34" charset="0"/>
              </a:rPr>
              <a:t>опасни</a:t>
            </a:r>
            <a:r>
              <a:rPr lang="ru-RU" dirty="0">
                <a:latin typeface="Arial" panose="020B0604020202020204" pitchFamily="34" charset="0"/>
                <a:cs typeface="Arial" panose="020B0604020202020204" pitchFamily="34" charset="0"/>
              </a:rPr>
              <a:t> конструкции; </a:t>
            </a:r>
          </a:p>
          <a:p>
            <a:pPr algn="just" fontAlgn="base">
              <a:spcBef>
                <a:spcPct val="0"/>
              </a:spcBef>
              <a:spcAft>
                <a:spcPct val="0"/>
              </a:spcAft>
              <a:buFont typeface="Arial" panose="020B0604020202020204" pitchFamily="34" charset="0"/>
              <a:buChar char="•"/>
              <a:defRPr/>
            </a:pPr>
            <a:r>
              <a:rPr lang="ru-RU" dirty="0" err="1">
                <a:latin typeface="Arial" panose="020B0604020202020204" pitchFamily="34" charset="0"/>
                <a:cs typeface="Arial" panose="020B0604020202020204" pitchFamily="34" charset="0"/>
              </a:rPr>
              <a:t>Възстановяване</a:t>
            </a:r>
            <a:r>
              <a:rPr lang="ru-RU" dirty="0">
                <a:latin typeface="Arial" panose="020B0604020202020204" pitchFamily="34" charset="0"/>
                <a:cs typeface="Arial" panose="020B0604020202020204" pitchFamily="34" charset="0"/>
              </a:rPr>
              <a:t> на </a:t>
            </a:r>
            <a:r>
              <a:rPr lang="ru-RU" dirty="0" err="1">
                <a:latin typeface="Arial" panose="020B0604020202020204" pitchFamily="34" charset="0"/>
                <a:cs typeface="Arial" panose="020B0604020202020204" pitchFamily="34" charset="0"/>
              </a:rPr>
              <a:t>пътища</a:t>
            </a:r>
            <a:r>
              <a:rPr lang="ru-RU" dirty="0">
                <a:latin typeface="Arial" panose="020B0604020202020204" pitchFamily="34" charset="0"/>
                <a:cs typeface="Arial" panose="020B0604020202020204" pitchFamily="34" charset="0"/>
              </a:rPr>
              <a:t> и </a:t>
            </a:r>
            <a:r>
              <a:rPr lang="ru-RU" dirty="0" err="1">
                <a:latin typeface="Arial" panose="020B0604020202020204" pitchFamily="34" charset="0"/>
                <a:cs typeface="Arial" panose="020B0604020202020204" pitchFamily="34" charset="0"/>
              </a:rPr>
              <a:t>комуникации</a:t>
            </a:r>
            <a:r>
              <a:rPr lang="ru-RU" dirty="0">
                <a:latin typeface="Arial" panose="020B0604020202020204" pitchFamily="34" charset="0"/>
                <a:cs typeface="Arial" panose="020B0604020202020204" pitchFamily="34" charset="0"/>
              </a:rPr>
              <a:t>; </a:t>
            </a:r>
          </a:p>
          <a:p>
            <a:pPr algn="just" fontAlgn="base">
              <a:spcBef>
                <a:spcPct val="0"/>
              </a:spcBef>
              <a:spcAft>
                <a:spcPct val="0"/>
              </a:spcAft>
              <a:buFont typeface="Arial" panose="020B0604020202020204" pitchFamily="34" charset="0"/>
              <a:buChar char="•"/>
              <a:defRPr/>
            </a:pPr>
            <a:r>
              <a:rPr lang="ru-RU" dirty="0" err="1">
                <a:latin typeface="Arial" panose="020B0604020202020204" pitchFamily="34" charset="0"/>
                <a:cs typeface="Arial" panose="020B0604020202020204" pitchFamily="34" charset="0"/>
              </a:rPr>
              <a:t>Осигуряване</a:t>
            </a:r>
            <a:r>
              <a:rPr lang="ru-RU" dirty="0">
                <a:latin typeface="Arial" panose="020B0604020202020204" pitchFamily="34" charset="0"/>
                <a:cs typeface="Arial" panose="020B0604020202020204" pitchFamily="34" charset="0"/>
              </a:rPr>
              <a:t> на </a:t>
            </a:r>
            <a:r>
              <a:rPr lang="ru-RU" dirty="0" err="1">
                <a:latin typeface="Arial" panose="020B0604020202020204" pitchFamily="34" charset="0"/>
                <a:cs typeface="Arial" panose="020B0604020202020204" pitchFamily="34" charset="0"/>
              </a:rPr>
              <a:t>временни</a:t>
            </a:r>
            <a:r>
              <a:rPr lang="ru-RU" dirty="0">
                <a:latin typeface="Arial" panose="020B0604020202020204" pitchFamily="34" charset="0"/>
                <a:cs typeface="Arial" panose="020B0604020202020204" pitchFamily="34" charset="0"/>
              </a:rPr>
              <a:t> убежища; </a:t>
            </a:r>
          </a:p>
          <a:p>
            <a:pPr algn="just" fontAlgn="base">
              <a:spcBef>
                <a:spcPct val="0"/>
              </a:spcBef>
              <a:spcAft>
                <a:spcPct val="0"/>
              </a:spcAft>
              <a:buFont typeface="Arial" panose="020B0604020202020204" pitchFamily="34" charset="0"/>
              <a:buChar char="•"/>
              <a:defRPr/>
            </a:pPr>
            <a:r>
              <a:rPr lang="ru-RU" dirty="0" err="1">
                <a:latin typeface="Arial" panose="020B0604020202020204" pitchFamily="34" charset="0"/>
                <a:cs typeface="Arial" panose="020B0604020202020204" pitchFamily="34" charset="0"/>
              </a:rPr>
              <a:t>Възстановяване</a:t>
            </a:r>
            <a:r>
              <a:rPr lang="ru-RU" dirty="0">
                <a:latin typeface="Arial" panose="020B0604020202020204" pitchFamily="34" charset="0"/>
                <a:cs typeface="Arial" panose="020B0604020202020204" pitchFamily="34" charset="0"/>
              </a:rPr>
              <a:t> на </a:t>
            </a:r>
            <a:r>
              <a:rPr lang="ru-RU" dirty="0" err="1">
                <a:latin typeface="Arial" panose="020B0604020202020204" pitchFamily="34" charset="0"/>
                <a:cs typeface="Arial" panose="020B0604020202020204" pitchFamily="34" charset="0"/>
              </a:rPr>
              <a:t>електро</a:t>
            </a:r>
            <a:r>
              <a:rPr lang="ru-RU" dirty="0">
                <a:latin typeface="Arial" panose="020B0604020202020204" pitchFamily="34" charset="0"/>
                <a:cs typeface="Arial" panose="020B0604020202020204" pitchFamily="34" charset="0"/>
              </a:rPr>
              <a:t>- и </a:t>
            </a:r>
            <a:r>
              <a:rPr lang="ru-RU" dirty="0" err="1">
                <a:latin typeface="Arial" panose="020B0604020202020204" pitchFamily="34" charset="0"/>
                <a:cs typeface="Arial" panose="020B0604020202020204" pitchFamily="34" charset="0"/>
              </a:rPr>
              <a:t>водоснабдяване</a:t>
            </a:r>
            <a:r>
              <a:rPr lang="ru-RU" dirty="0">
                <a:latin typeface="Arial" panose="020B0604020202020204" pitchFamily="34" charset="0"/>
                <a:cs typeface="Arial" panose="020B0604020202020204" pitchFamily="34" charset="0"/>
              </a:rPr>
              <a:t>; </a:t>
            </a:r>
          </a:p>
          <a:p>
            <a:pPr algn="just" fontAlgn="base">
              <a:spcBef>
                <a:spcPct val="0"/>
              </a:spcBef>
              <a:spcAft>
                <a:spcPct val="0"/>
              </a:spcAft>
              <a:buFont typeface="Arial" panose="020B0604020202020204" pitchFamily="34" charset="0"/>
              <a:buChar char="•"/>
              <a:defRPr/>
            </a:pPr>
            <a:r>
              <a:rPr lang="ru-RU" dirty="0" err="1">
                <a:latin typeface="Arial" panose="020B0604020202020204" pitchFamily="34" charset="0"/>
                <a:cs typeface="Arial" panose="020B0604020202020204" pitchFamily="34" charset="0"/>
              </a:rPr>
              <a:t>Подпомагане</a:t>
            </a:r>
            <a:r>
              <a:rPr lang="ru-RU" dirty="0">
                <a:latin typeface="Arial" panose="020B0604020202020204" pitchFamily="34" charset="0"/>
                <a:cs typeface="Arial" panose="020B0604020202020204" pitchFamily="34" charset="0"/>
              </a:rPr>
              <a:t> на </a:t>
            </a:r>
            <a:r>
              <a:rPr lang="ru-RU" dirty="0" err="1">
                <a:latin typeface="Arial" panose="020B0604020202020204" pitchFamily="34" charset="0"/>
                <a:cs typeface="Arial" panose="020B0604020202020204" pitchFamily="34" charset="0"/>
              </a:rPr>
              <a:t>населението</a:t>
            </a:r>
            <a:r>
              <a:rPr lang="ru-RU" dirty="0">
                <a:latin typeface="Arial" panose="020B0604020202020204" pitchFamily="34" charset="0"/>
                <a:cs typeface="Arial" panose="020B0604020202020204" pitchFamily="34" charset="0"/>
              </a:rPr>
              <a:t> с техника и доставки.</a:t>
            </a:r>
          </a:p>
        </p:txBody>
      </p:sp>
      <p:pic>
        <p:nvPicPr>
          <p:cNvPr id="11" name="Картина 10">
            <a:extLst>
              <a:ext uri="{FF2B5EF4-FFF2-40B4-BE49-F238E27FC236}">
                <a16:creationId xmlns:a16="http://schemas.microsoft.com/office/drawing/2014/main" xmlns="" id="{81CCBDD9-0C89-F34B-AE67-0F86BD33BF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1568" y="2531142"/>
            <a:ext cx="3939540" cy="2959236"/>
          </a:xfrm>
          <a:prstGeom prst="rect">
            <a:avLst/>
          </a:prstGeom>
        </p:spPr>
      </p:pic>
    </p:spTree>
    <p:extLst>
      <p:ext uri="{BB962C8B-B14F-4D97-AF65-F5344CB8AC3E}">
        <p14:creationId xmlns:p14="http://schemas.microsoft.com/office/powerpoint/2010/main" val="1164319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B474F28-A936-C019-CDA4-AC95D88ADD3B}"/>
            </a:ext>
          </a:extLst>
        </p:cNvPr>
        <p:cNvGrpSpPr/>
        <p:nvPr/>
      </p:nvGrpSpPr>
      <p:grpSpPr>
        <a:xfrm>
          <a:off x="0" y="0"/>
          <a:ext cx="0" cy="0"/>
          <a:chOff x="0" y="0"/>
          <a:chExt cx="0" cy="0"/>
        </a:xfrm>
      </p:grpSpPr>
      <p:sp>
        <p:nvSpPr>
          <p:cNvPr id="3" name="Контейнер за долния колонтитул 2">
            <a:extLst>
              <a:ext uri="{FF2B5EF4-FFF2-40B4-BE49-F238E27FC236}">
                <a16:creationId xmlns:a16="http://schemas.microsoft.com/office/drawing/2014/main" xmlns="" id="{BD419377-209E-ECB8-D013-D440A4A84CC6}"/>
              </a:ext>
            </a:extLst>
          </p:cNvPr>
          <p:cNvSpPr>
            <a:spLocks noGrp="1"/>
          </p:cNvSpPr>
          <p:nvPr>
            <p:ph type="ftr" sz="quarter" idx="11"/>
          </p:nvPr>
        </p:nvSpPr>
        <p:spPr/>
        <p:txBody>
          <a:bodyPr/>
          <a:lstStyle/>
          <a:p>
            <a:r>
              <a:rPr lang="ru-RU">
                <a:solidFill>
                  <a:prstClr val="black"/>
                </a:solidFill>
              </a:rPr>
              <a:t>Национален военен университет „Васил Левски“ Некласифицирана информация</a:t>
            </a:r>
            <a:endParaRPr lang="bg-BG" dirty="0">
              <a:solidFill>
                <a:prstClr val="black"/>
              </a:solidFill>
            </a:endParaRPr>
          </a:p>
        </p:txBody>
      </p:sp>
      <p:sp>
        <p:nvSpPr>
          <p:cNvPr id="4" name="Контейнер за номер на слайда 3">
            <a:extLst>
              <a:ext uri="{FF2B5EF4-FFF2-40B4-BE49-F238E27FC236}">
                <a16:creationId xmlns:a16="http://schemas.microsoft.com/office/drawing/2014/main" xmlns="" id="{1CFCF671-35CB-DE38-8B9B-723EB16D099B}"/>
              </a:ext>
            </a:extLst>
          </p:cNvPr>
          <p:cNvSpPr>
            <a:spLocks noGrp="1"/>
          </p:cNvSpPr>
          <p:nvPr>
            <p:ph type="sldNum" sz="quarter" idx="12"/>
          </p:nvPr>
        </p:nvSpPr>
        <p:spPr/>
        <p:txBody>
          <a:bodyPr/>
          <a:lstStyle/>
          <a:p>
            <a:fld id="{309220AF-99D2-4088-BF11-A2536404386D}" type="slidenum">
              <a:rPr lang="en-GB" smtClean="0">
                <a:solidFill>
                  <a:prstClr val="black"/>
                </a:solidFill>
              </a:rPr>
              <a:pPr/>
              <a:t>28</a:t>
            </a:fld>
            <a:endParaRPr lang="en-GB" dirty="0">
              <a:solidFill>
                <a:prstClr val="black"/>
              </a:solidFill>
            </a:endParaRPr>
          </a:p>
        </p:txBody>
      </p:sp>
      <p:sp>
        <p:nvSpPr>
          <p:cNvPr id="5" name="Text Box 7">
            <a:extLst>
              <a:ext uri="{FF2B5EF4-FFF2-40B4-BE49-F238E27FC236}">
                <a16:creationId xmlns:a16="http://schemas.microsoft.com/office/drawing/2014/main" xmlns="" id="{94887848-DDCC-2750-D13C-FB779267B113}"/>
              </a:ext>
            </a:extLst>
          </p:cNvPr>
          <p:cNvSpPr txBox="1">
            <a:spLocks noChangeArrowheads="1"/>
          </p:cNvSpPr>
          <p:nvPr/>
        </p:nvSpPr>
        <p:spPr bwMode="auto">
          <a:xfrm>
            <a:off x="179388" y="1661219"/>
            <a:ext cx="12012612" cy="369332"/>
          </a:xfrm>
          <a:prstGeom prst="rect">
            <a:avLst/>
          </a:prstGeom>
          <a:solidFill>
            <a:schemeClr val="bg1"/>
          </a:solidFill>
          <a:ln>
            <a:noFill/>
          </a:ln>
          <a:effectLst/>
        </p:spPr>
        <p:txBody>
          <a:bodyPr wrap="square">
            <a:spAutoFit/>
          </a:bodyPr>
          <a:lstStyle/>
          <a:p>
            <a:pPr algn="just"/>
            <a:endParaRPr lang="bg-BG" altLang="bg-BG" dirty="0">
              <a:solidFill>
                <a:prstClr val="black"/>
              </a:solidFill>
              <a:latin typeface="Arial" panose="020B0604020202020204" pitchFamily="34" charset="0"/>
              <a:cs typeface="Arial" panose="020B0604020202020204" pitchFamily="34" charset="0"/>
            </a:endParaRPr>
          </a:p>
        </p:txBody>
      </p:sp>
      <p:sp>
        <p:nvSpPr>
          <p:cNvPr id="9" name="Text Box 24">
            <a:extLst>
              <a:ext uri="{FF2B5EF4-FFF2-40B4-BE49-F238E27FC236}">
                <a16:creationId xmlns:a16="http://schemas.microsoft.com/office/drawing/2014/main" xmlns="" id="{4C474B1D-C5B1-58B2-3271-D4A230F38811}"/>
              </a:ext>
            </a:extLst>
          </p:cNvPr>
          <p:cNvSpPr txBox="1">
            <a:spLocks noChangeArrowheads="1"/>
          </p:cNvSpPr>
          <p:nvPr/>
        </p:nvSpPr>
        <p:spPr bwMode="auto">
          <a:xfrm>
            <a:off x="492370" y="953333"/>
            <a:ext cx="10128738" cy="707886"/>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a:t>
            </a:r>
            <a:r>
              <a:rPr lang="en-US"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a:t>
            </a: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 Участие на ВС при провеждане на спасителни и неотложни аварийно-възстановителни работи при бедствия</a:t>
            </a:r>
          </a:p>
        </p:txBody>
      </p:sp>
      <p:sp>
        <p:nvSpPr>
          <p:cNvPr id="8" name="Text Box 24">
            <a:extLst>
              <a:ext uri="{FF2B5EF4-FFF2-40B4-BE49-F238E27FC236}">
                <a16:creationId xmlns:a16="http://schemas.microsoft.com/office/drawing/2014/main" xmlns="" id="{AE9A5BD8-135B-0FCE-0F91-72BAA6BBFCBD}"/>
              </a:ext>
            </a:extLst>
          </p:cNvPr>
          <p:cNvSpPr txBox="1">
            <a:spLocks noChangeArrowheads="1"/>
          </p:cNvSpPr>
          <p:nvPr/>
        </p:nvSpPr>
        <p:spPr bwMode="auto">
          <a:xfrm>
            <a:off x="492370" y="1661219"/>
            <a:ext cx="10128738" cy="400110"/>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a:t>
            </a:r>
            <a:r>
              <a:rPr lang="en-US"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a:t>
            </a: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4. Тежки зимни условия</a:t>
            </a:r>
          </a:p>
        </p:txBody>
      </p:sp>
      <p:sp>
        <p:nvSpPr>
          <p:cNvPr id="7" name="Текстово поле 6">
            <a:extLst>
              <a:ext uri="{FF2B5EF4-FFF2-40B4-BE49-F238E27FC236}">
                <a16:creationId xmlns:a16="http://schemas.microsoft.com/office/drawing/2014/main" xmlns="" id="{BBD8A2E0-B1C3-8C5E-1AB4-A4DE27420BCC}"/>
              </a:ext>
            </a:extLst>
          </p:cNvPr>
          <p:cNvSpPr txBox="1"/>
          <p:nvPr/>
        </p:nvSpPr>
        <p:spPr>
          <a:xfrm>
            <a:off x="492370" y="2276772"/>
            <a:ext cx="10235028" cy="1200329"/>
          </a:xfrm>
          <a:prstGeom prst="rect">
            <a:avLst/>
          </a:prstGeom>
          <a:noFill/>
        </p:spPr>
        <p:txBody>
          <a:bodyPr wrap="square">
            <a:spAutoFit/>
          </a:bodyPr>
          <a:lstStyle/>
          <a:p>
            <a:pPr algn="just" fontAlgn="base">
              <a:spcBef>
                <a:spcPct val="0"/>
              </a:spcBef>
              <a:spcAft>
                <a:spcPct val="0"/>
              </a:spcAft>
              <a:defRPr/>
            </a:pP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Спасителните</a:t>
            </a:r>
            <a:r>
              <a:rPr lang="ru-RU" dirty="0">
                <a:latin typeface="Arial" panose="020B0604020202020204" pitchFamily="34" charset="0"/>
                <a:cs typeface="Arial" panose="020B0604020202020204" pitchFamily="34" charset="0"/>
              </a:rPr>
              <a:t> и </a:t>
            </a:r>
            <a:r>
              <a:rPr lang="ru-RU" dirty="0" err="1">
                <a:latin typeface="Arial" panose="020B0604020202020204" pitchFamily="34" charset="0"/>
                <a:cs typeface="Arial" panose="020B0604020202020204" pitchFamily="34" charset="0"/>
              </a:rPr>
              <a:t>неотложни</a:t>
            </a:r>
            <a:r>
              <a:rPr lang="ru-RU" dirty="0">
                <a:latin typeface="Arial" panose="020B0604020202020204" pitchFamily="34" charset="0"/>
                <a:cs typeface="Arial" panose="020B0604020202020204" pitchFamily="34" charset="0"/>
              </a:rPr>
              <a:t> аварийно-</a:t>
            </a:r>
            <a:r>
              <a:rPr lang="ru-RU" dirty="0" err="1">
                <a:latin typeface="Arial" panose="020B0604020202020204" pitchFamily="34" charset="0"/>
                <a:cs typeface="Arial" panose="020B0604020202020204" pitchFamily="34" charset="0"/>
              </a:rPr>
              <a:t>възстановителни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работи</a:t>
            </a:r>
            <a:r>
              <a:rPr lang="ru-RU" dirty="0">
                <a:latin typeface="Arial" panose="020B0604020202020204" pitchFamily="34" charset="0"/>
                <a:cs typeface="Arial" panose="020B0604020202020204" pitchFamily="34" charset="0"/>
              </a:rPr>
              <a:t> при </a:t>
            </a:r>
            <a:r>
              <a:rPr lang="ru-RU" dirty="0" err="1">
                <a:latin typeface="Arial" panose="020B0604020202020204" pitchFamily="34" charset="0"/>
                <a:cs typeface="Arial" panose="020B0604020202020204" pitchFamily="34" charset="0"/>
              </a:rPr>
              <a:t>тежки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зимни</a:t>
            </a:r>
            <a:r>
              <a:rPr lang="ru-RU" dirty="0">
                <a:latin typeface="Arial" panose="020B0604020202020204" pitchFamily="34" charset="0"/>
                <a:cs typeface="Arial" panose="020B0604020202020204" pitchFamily="34" charset="0"/>
              </a:rPr>
              <a:t> условия </a:t>
            </a:r>
            <a:r>
              <a:rPr lang="ru-RU" dirty="0" err="1">
                <a:latin typeface="Arial" panose="020B0604020202020204" pitchFamily="34" charset="0"/>
                <a:cs typeface="Arial" panose="020B0604020202020204" pitchFamily="34" charset="0"/>
              </a:rPr>
              <a:t>изискват</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специално</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подготвени</a:t>
            </a:r>
            <a:r>
              <a:rPr lang="ru-RU" dirty="0">
                <a:latin typeface="Arial" panose="020B0604020202020204" pitchFamily="34" charset="0"/>
                <a:cs typeface="Arial" panose="020B0604020202020204" pitchFamily="34" charset="0"/>
              </a:rPr>
              <a:t> и </a:t>
            </a:r>
            <a:r>
              <a:rPr lang="ru-RU" dirty="0" err="1">
                <a:latin typeface="Arial" panose="020B0604020202020204" pitchFamily="34" charset="0"/>
                <a:cs typeface="Arial" panose="020B0604020202020204" pitchFamily="34" charset="0"/>
              </a:rPr>
              <a:t>окомплектовани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със</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специална</a:t>
            </a:r>
            <a:r>
              <a:rPr lang="ru-RU" dirty="0">
                <a:latin typeface="Arial" panose="020B0604020202020204" pitchFamily="34" charset="0"/>
                <a:cs typeface="Arial" panose="020B0604020202020204" pitchFamily="34" charset="0"/>
              </a:rPr>
              <a:t> техника формирования, </a:t>
            </a:r>
            <a:r>
              <a:rPr lang="ru-RU" dirty="0" err="1">
                <a:latin typeface="Arial" panose="020B0604020202020204" pitchFamily="34" charset="0"/>
                <a:cs typeface="Arial" panose="020B0604020202020204" pitchFamily="34" charset="0"/>
              </a:rPr>
              <a:t>чийто</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личен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състав</a:t>
            </a:r>
            <a:r>
              <a:rPr lang="ru-RU" dirty="0">
                <a:latin typeface="Arial" panose="020B0604020202020204" pitchFamily="34" charset="0"/>
                <a:cs typeface="Arial" panose="020B0604020202020204" pitchFamily="34" charset="0"/>
              </a:rPr>
              <a:t> е обучен за действия по </a:t>
            </a:r>
            <a:r>
              <a:rPr lang="ru-RU" dirty="0" err="1">
                <a:latin typeface="Arial" panose="020B0604020202020204" pitchFamily="34" charset="0"/>
                <a:cs typeface="Arial" panose="020B0604020202020204" pitchFamily="34" charset="0"/>
              </a:rPr>
              <a:t>ликвидиране</a:t>
            </a:r>
            <a:r>
              <a:rPr lang="ru-RU" dirty="0">
                <a:latin typeface="Arial" panose="020B0604020202020204" pitchFamily="34" charset="0"/>
                <a:cs typeface="Arial" panose="020B0604020202020204" pitchFamily="34" charset="0"/>
              </a:rPr>
              <a:t> на </a:t>
            </a:r>
            <a:r>
              <a:rPr lang="ru-RU" dirty="0" err="1">
                <a:latin typeface="Arial" panose="020B0604020202020204" pitchFamily="34" charset="0"/>
                <a:cs typeface="Arial" panose="020B0604020202020204" pitchFamily="34" charset="0"/>
              </a:rPr>
              <a:t>последствията</a:t>
            </a:r>
            <a:r>
              <a:rPr lang="ru-RU" dirty="0">
                <a:latin typeface="Arial" panose="020B0604020202020204" pitchFamily="34" charset="0"/>
                <a:cs typeface="Arial" panose="020B0604020202020204" pitchFamily="34" charset="0"/>
              </a:rPr>
              <a:t> от </a:t>
            </a:r>
            <a:r>
              <a:rPr lang="ru-RU" dirty="0" err="1">
                <a:latin typeface="Arial" panose="020B0604020202020204" pitchFamily="34" charset="0"/>
                <a:cs typeface="Arial" panose="020B0604020202020204" pitchFamily="34" charset="0"/>
              </a:rPr>
              <a:t>снегонавяванията</a:t>
            </a:r>
            <a:r>
              <a:rPr lang="ru-RU" dirty="0">
                <a:latin typeface="Arial" panose="020B0604020202020204" pitchFamily="34" charset="0"/>
                <a:cs typeface="Arial" panose="020B0604020202020204" pitchFamily="34" charset="0"/>
              </a:rPr>
              <a:t> и </a:t>
            </a:r>
            <a:r>
              <a:rPr lang="ru-RU" dirty="0" err="1">
                <a:latin typeface="Arial" panose="020B0604020202020204" pitchFamily="34" charset="0"/>
                <a:cs typeface="Arial" panose="020B0604020202020204" pitchFamily="34" charset="0"/>
              </a:rPr>
              <a:t>обледяванията</a:t>
            </a:r>
            <a:r>
              <a:rPr lang="ru-RU" dirty="0">
                <a:latin typeface="Arial" panose="020B0604020202020204" pitchFamily="34" charset="0"/>
                <a:cs typeface="Arial" panose="020B0604020202020204" pitchFamily="34" charset="0"/>
              </a:rPr>
              <a:t>.</a:t>
            </a:r>
          </a:p>
        </p:txBody>
      </p:sp>
      <p:pic>
        <p:nvPicPr>
          <p:cNvPr id="11" name="Картина 10">
            <a:extLst>
              <a:ext uri="{FF2B5EF4-FFF2-40B4-BE49-F238E27FC236}">
                <a16:creationId xmlns:a16="http://schemas.microsoft.com/office/drawing/2014/main" xmlns="" id="{C57F1ABB-736E-60C6-33F8-531078B20745}"/>
              </a:ext>
            </a:extLst>
          </p:cNvPr>
          <p:cNvPicPr>
            <a:picLocks noChangeAspect="1"/>
          </p:cNvPicPr>
          <p:nvPr/>
        </p:nvPicPr>
        <p:blipFill>
          <a:blip r:embed="rId3"/>
          <a:stretch>
            <a:fillRect/>
          </a:stretch>
        </p:blipFill>
        <p:spPr>
          <a:xfrm>
            <a:off x="1131651" y="3477101"/>
            <a:ext cx="3486229" cy="2529120"/>
          </a:xfrm>
          <a:prstGeom prst="rect">
            <a:avLst/>
          </a:prstGeom>
        </p:spPr>
      </p:pic>
      <p:pic>
        <p:nvPicPr>
          <p:cNvPr id="13" name="Картина 12">
            <a:extLst>
              <a:ext uri="{FF2B5EF4-FFF2-40B4-BE49-F238E27FC236}">
                <a16:creationId xmlns:a16="http://schemas.microsoft.com/office/drawing/2014/main" xmlns="" id="{E85C8AE3-3910-9053-4685-A680904EC126}"/>
              </a:ext>
            </a:extLst>
          </p:cNvPr>
          <p:cNvPicPr>
            <a:picLocks noChangeAspect="1"/>
          </p:cNvPicPr>
          <p:nvPr/>
        </p:nvPicPr>
        <p:blipFill>
          <a:blip r:embed="rId4"/>
          <a:stretch>
            <a:fillRect/>
          </a:stretch>
        </p:blipFill>
        <p:spPr>
          <a:xfrm>
            <a:off x="6314040" y="3477101"/>
            <a:ext cx="3678719" cy="2529120"/>
          </a:xfrm>
          <a:prstGeom prst="rect">
            <a:avLst/>
          </a:prstGeom>
        </p:spPr>
      </p:pic>
    </p:spTree>
    <p:extLst>
      <p:ext uri="{BB962C8B-B14F-4D97-AF65-F5344CB8AC3E}">
        <p14:creationId xmlns:p14="http://schemas.microsoft.com/office/powerpoint/2010/main" val="8107047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86327AA-569A-622F-B51D-7EEDFFB7C7DF}"/>
            </a:ext>
          </a:extLst>
        </p:cNvPr>
        <p:cNvGrpSpPr/>
        <p:nvPr/>
      </p:nvGrpSpPr>
      <p:grpSpPr>
        <a:xfrm>
          <a:off x="0" y="0"/>
          <a:ext cx="0" cy="0"/>
          <a:chOff x="0" y="0"/>
          <a:chExt cx="0" cy="0"/>
        </a:xfrm>
      </p:grpSpPr>
      <p:sp>
        <p:nvSpPr>
          <p:cNvPr id="3" name="Контейнер за долния колонтитул 2">
            <a:extLst>
              <a:ext uri="{FF2B5EF4-FFF2-40B4-BE49-F238E27FC236}">
                <a16:creationId xmlns:a16="http://schemas.microsoft.com/office/drawing/2014/main" xmlns="" id="{318656A0-4FA9-2F9A-C3B8-F8880EE19B00}"/>
              </a:ext>
            </a:extLst>
          </p:cNvPr>
          <p:cNvSpPr>
            <a:spLocks noGrp="1"/>
          </p:cNvSpPr>
          <p:nvPr>
            <p:ph type="ftr" sz="quarter" idx="11"/>
          </p:nvPr>
        </p:nvSpPr>
        <p:spPr/>
        <p:txBody>
          <a:bodyPr/>
          <a:lstStyle/>
          <a:p>
            <a:r>
              <a:rPr lang="ru-RU">
                <a:solidFill>
                  <a:prstClr val="black"/>
                </a:solidFill>
              </a:rPr>
              <a:t>Национален военен университет „Васил Левски“ Некласифицирана информация</a:t>
            </a:r>
            <a:endParaRPr lang="bg-BG" dirty="0">
              <a:solidFill>
                <a:prstClr val="black"/>
              </a:solidFill>
            </a:endParaRPr>
          </a:p>
        </p:txBody>
      </p:sp>
      <p:sp>
        <p:nvSpPr>
          <p:cNvPr id="4" name="Контейнер за номер на слайда 3">
            <a:extLst>
              <a:ext uri="{FF2B5EF4-FFF2-40B4-BE49-F238E27FC236}">
                <a16:creationId xmlns:a16="http://schemas.microsoft.com/office/drawing/2014/main" xmlns="" id="{13B0CD1C-1851-EC4A-A6B4-E24A7C5122C1}"/>
              </a:ext>
            </a:extLst>
          </p:cNvPr>
          <p:cNvSpPr>
            <a:spLocks noGrp="1"/>
          </p:cNvSpPr>
          <p:nvPr>
            <p:ph type="sldNum" sz="quarter" idx="12"/>
          </p:nvPr>
        </p:nvSpPr>
        <p:spPr/>
        <p:txBody>
          <a:bodyPr/>
          <a:lstStyle/>
          <a:p>
            <a:fld id="{309220AF-99D2-4088-BF11-A2536404386D}" type="slidenum">
              <a:rPr lang="en-GB" smtClean="0">
                <a:solidFill>
                  <a:prstClr val="black"/>
                </a:solidFill>
              </a:rPr>
              <a:pPr/>
              <a:t>29</a:t>
            </a:fld>
            <a:endParaRPr lang="en-GB" dirty="0">
              <a:solidFill>
                <a:prstClr val="black"/>
              </a:solidFill>
            </a:endParaRPr>
          </a:p>
        </p:txBody>
      </p:sp>
      <p:sp>
        <p:nvSpPr>
          <p:cNvPr id="5" name="Text Box 7">
            <a:extLst>
              <a:ext uri="{FF2B5EF4-FFF2-40B4-BE49-F238E27FC236}">
                <a16:creationId xmlns:a16="http://schemas.microsoft.com/office/drawing/2014/main" xmlns="" id="{20EE71B8-76FD-DC7D-4136-40410E503405}"/>
              </a:ext>
            </a:extLst>
          </p:cNvPr>
          <p:cNvSpPr txBox="1">
            <a:spLocks noChangeArrowheads="1"/>
          </p:cNvSpPr>
          <p:nvPr/>
        </p:nvSpPr>
        <p:spPr bwMode="auto">
          <a:xfrm>
            <a:off x="179388" y="1661219"/>
            <a:ext cx="12012612" cy="369332"/>
          </a:xfrm>
          <a:prstGeom prst="rect">
            <a:avLst/>
          </a:prstGeom>
          <a:solidFill>
            <a:schemeClr val="bg1"/>
          </a:solidFill>
          <a:ln>
            <a:noFill/>
          </a:ln>
          <a:effectLst/>
        </p:spPr>
        <p:txBody>
          <a:bodyPr wrap="square">
            <a:spAutoFit/>
          </a:bodyPr>
          <a:lstStyle/>
          <a:p>
            <a:pPr algn="just"/>
            <a:endParaRPr lang="bg-BG" altLang="bg-BG" dirty="0">
              <a:solidFill>
                <a:prstClr val="black"/>
              </a:solidFill>
              <a:latin typeface="Arial" panose="020B0604020202020204" pitchFamily="34" charset="0"/>
              <a:cs typeface="Arial" panose="020B0604020202020204" pitchFamily="34" charset="0"/>
            </a:endParaRPr>
          </a:p>
        </p:txBody>
      </p:sp>
      <p:sp>
        <p:nvSpPr>
          <p:cNvPr id="9" name="Text Box 24">
            <a:extLst>
              <a:ext uri="{FF2B5EF4-FFF2-40B4-BE49-F238E27FC236}">
                <a16:creationId xmlns:a16="http://schemas.microsoft.com/office/drawing/2014/main" xmlns="" id="{EF3EDB21-5891-7C19-F877-DD516E7CEE57}"/>
              </a:ext>
            </a:extLst>
          </p:cNvPr>
          <p:cNvSpPr txBox="1">
            <a:spLocks noChangeArrowheads="1"/>
          </p:cNvSpPr>
          <p:nvPr/>
        </p:nvSpPr>
        <p:spPr bwMode="auto">
          <a:xfrm>
            <a:off x="492370" y="953333"/>
            <a:ext cx="10128738" cy="707886"/>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a:t>
            </a:r>
            <a:r>
              <a:rPr lang="en-US"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a:t>
            </a: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 Участие на ВС при провеждане на спасителни и неотложни аварийно-възстановителни работи при бедствия</a:t>
            </a:r>
          </a:p>
        </p:txBody>
      </p:sp>
      <p:sp>
        <p:nvSpPr>
          <p:cNvPr id="8" name="Text Box 24">
            <a:extLst>
              <a:ext uri="{FF2B5EF4-FFF2-40B4-BE49-F238E27FC236}">
                <a16:creationId xmlns:a16="http://schemas.microsoft.com/office/drawing/2014/main" xmlns="" id="{1F48823A-6C71-A02A-502C-F7C85411FA06}"/>
              </a:ext>
            </a:extLst>
          </p:cNvPr>
          <p:cNvSpPr txBox="1">
            <a:spLocks noChangeArrowheads="1"/>
          </p:cNvSpPr>
          <p:nvPr/>
        </p:nvSpPr>
        <p:spPr bwMode="auto">
          <a:xfrm>
            <a:off x="492370" y="1661219"/>
            <a:ext cx="10128738" cy="400110"/>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3</a:t>
            </a:r>
            <a:r>
              <a:rPr lang="en-US"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a:t>
            </a:r>
            <a:r>
              <a:rPr lang="bg-BG" altLang="bg-BG" sz="2000" b="1" dirty="0">
                <a:solidFill>
                  <a:prstClr val="black"/>
                </a:solidFill>
                <a:effectLst>
                  <a:outerShdw blurRad="38100" dist="38100" dir="2700000" algn="tl">
                    <a:srgbClr val="FFFFFF"/>
                  </a:outerShdw>
                </a:effectLst>
                <a:latin typeface="Arial" panose="020B0604020202020204" pitchFamily="34" charset="0"/>
                <a:cs typeface="Arial" panose="020B0604020202020204" pitchFamily="34" charset="0"/>
              </a:rPr>
              <a:t>4. Тежки зимни условия</a:t>
            </a:r>
          </a:p>
        </p:txBody>
      </p:sp>
      <p:sp>
        <p:nvSpPr>
          <p:cNvPr id="7" name="Текстово поле 6">
            <a:extLst>
              <a:ext uri="{FF2B5EF4-FFF2-40B4-BE49-F238E27FC236}">
                <a16:creationId xmlns:a16="http://schemas.microsoft.com/office/drawing/2014/main" xmlns="" id="{34683FE0-979D-ACE8-4E67-9B1372423511}"/>
              </a:ext>
            </a:extLst>
          </p:cNvPr>
          <p:cNvSpPr txBox="1"/>
          <p:nvPr/>
        </p:nvSpPr>
        <p:spPr>
          <a:xfrm>
            <a:off x="492370" y="2276772"/>
            <a:ext cx="10235028" cy="1200329"/>
          </a:xfrm>
          <a:prstGeom prst="rect">
            <a:avLst/>
          </a:prstGeom>
          <a:noFill/>
        </p:spPr>
        <p:txBody>
          <a:bodyPr wrap="square">
            <a:spAutoFit/>
          </a:bodyPr>
          <a:lstStyle/>
          <a:p>
            <a:pPr algn="just" fontAlgn="base">
              <a:spcBef>
                <a:spcPct val="0"/>
              </a:spcBef>
              <a:spcAft>
                <a:spcPct val="0"/>
              </a:spcAft>
              <a:defRPr/>
            </a:pP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Военните</a:t>
            </a:r>
            <a:r>
              <a:rPr lang="ru-RU" dirty="0">
                <a:latin typeface="Arial" panose="020B0604020202020204" pitchFamily="34" charset="0"/>
                <a:cs typeface="Arial" panose="020B0604020202020204" pitchFamily="34" charset="0"/>
              </a:rPr>
              <a:t> формирования </a:t>
            </a:r>
            <a:r>
              <a:rPr lang="ru-RU" dirty="0" err="1">
                <a:latin typeface="Arial" panose="020B0604020202020204" pitchFamily="34" charset="0"/>
                <a:cs typeface="Arial" panose="020B0604020202020204" pitchFamily="34" charset="0"/>
              </a:rPr>
              <a:t>са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окомплектовани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със</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подемно-транспортна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транспортна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високопроходима</a:t>
            </a:r>
            <a:r>
              <a:rPr lang="ru-RU" dirty="0">
                <a:latin typeface="Arial" panose="020B0604020202020204" pitchFamily="34" charset="0"/>
                <a:cs typeface="Arial" panose="020B0604020202020204" pitchFamily="34" charset="0"/>
              </a:rPr>
              <a:t> техника, </a:t>
            </a:r>
            <a:r>
              <a:rPr lang="ru-RU" dirty="0" err="1">
                <a:latin typeface="Arial" panose="020B0604020202020204" pitchFamily="34" charset="0"/>
                <a:cs typeface="Arial" panose="020B0604020202020204" pitchFamily="34" charset="0"/>
              </a:rPr>
              <a:t>булдозери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бензинови</a:t>
            </a:r>
            <a:r>
              <a:rPr lang="ru-RU" dirty="0">
                <a:latin typeface="Arial" panose="020B0604020202020204" pitchFamily="34" charset="0"/>
                <a:cs typeface="Arial" panose="020B0604020202020204" pitchFamily="34" charset="0"/>
              </a:rPr>
              <a:t> резачки и </a:t>
            </a:r>
            <a:r>
              <a:rPr lang="ru-RU" dirty="0" err="1">
                <a:latin typeface="Arial" panose="020B0604020202020204" pitchFamily="34" charset="0"/>
                <a:cs typeface="Arial" panose="020B0604020202020204" pitchFamily="34" charset="0"/>
              </a:rPr>
              <a:t>лопати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Всички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тези</a:t>
            </a:r>
            <a:r>
              <a:rPr lang="ru-RU" dirty="0">
                <a:latin typeface="Arial" panose="020B0604020202020204" pitchFamily="34" charset="0"/>
                <a:cs typeface="Arial" panose="020B0604020202020204" pitchFamily="34" charset="0"/>
              </a:rPr>
              <a:t> групи се </a:t>
            </a:r>
            <a:r>
              <a:rPr lang="ru-RU" dirty="0" err="1">
                <a:latin typeface="Arial" panose="020B0604020202020204" pitchFamily="34" charset="0"/>
                <a:cs typeface="Arial" panose="020B0604020202020204" pitchFamily="34" charset="0"/>
              </a:rPr>
              <a:t>движат</a:t>
            </a:r>
            <a:r>
              <a:rPr lang="ru-RU" dirty="0">
                <a:latin typeface="Arial" panose="020B0604020202020204" pitchFamily="34" charset="0"/>
                <a:cs typeface="Arial" panose="020B0604020202020204" pitchFamily="34" charset="0"/>
              </a:rPr>
              <a:t> на автомобили с </a:t>
            </a:r>
            <a:r>
              <a:rPr lang="ru-RU" dirty="0" err="1">
                <a:latin typeface="Arial" panose="020B0604020202020204" pitchFamily="34" charset="0"/>
                <a:cs typeface="Arial" panose="020B0604020202020204" pitchFamily="34" charset="0"/>
              </a:rPr>
              <a:t>повишена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проходимост</a:t>
            </a:r>
            <a:r>
              <a:rPr lang="ru-RU" dirty="0">
                <a:latin typeface="Arial" panose="020B0604020202020204" pitchFamily="34" charset="0"/>
                <a:cs typeface="Arial" panose="020B0604020202020204" pitchFamily="34" charset="0"/>
              </a:rPr>
              <a:t>. Те се </a:t>
            </a:r>
            <a:r>
              <a:rPr lang="ru-RU" dirty="0" err="1">
                <a:latin typeface="Arial" panose="020B0604020202020204" pitchFamily="34" charset="0"/>
                <a:cs typeface="Arial" panose="020B0604020202020204" pitchFamily="34" charset="0"/>
              </a:rPr>
              <a:t>осигуряват</a:t>
            </a:r>
            <a:r>
              <a:rPr lang="ru-RU" dirty="0">
                <a:latin typeface="Arial" panose="020B0604020202020204" pitchFamily="34" charset="0"/>
                <a:cs typeface="Arial" panose="020B0604020202020204" pitchFamily="34" charset="0"/>
              </a:rPr>
              <a:t> от </a:t>
            </a:r>
            <a:r>
              <a:rPr lang="ru-RU" dirty="0" err="1">
                <a:latin typeface="Arial" panose="020B0604020202020204" pitchFamily="34" charset="0"/>
                <a:cs typeface="Arial" panose="020B0604020202020204" pitchFamily="34" charset="0"/>
              </a:rPr>
              <a:t>логистични</a:t>
            </a:r>
            <a:r>
              <a:rPr lang="ru-RU" dirty="0">
                <a:latin typeface="Arial" panose="020B0604020202020204" pitchFamily="34" charset="0"/>
                <a:cs typeface="Arial" panose="020B0604020202020204" pitchFamily="34" charset="0"/>
              </a:rPr>
              <a:t> групи.</a:t>
            </a:r>
          </a:p>
          <a:p>
            <a:pPr algn="just" fontAlgn="base">
              <a:spcBef>
                <a:spcPct val="0"/>
              </a:spcBef>
              <a:spcAft>
                <a:spcPct val="0"/>
              </a:spcAft>
              <a:defRPr/>
            </a:pPr>
            <a:r>
              <a:rPr lang="ru-RU" dirty="0">
                <a:latin typeface="Arial" panose="020B0604020202020204" pitchFamily="34" charset="0"/>
                <a:cs typeface="Arial" panose="020B0604020202020204" pitchFamily="34" charset="0"/>
              </a:rPr>
              <a:t>	</a:t>
            </a:r>
          </a:p>
        </p:txBody>
      </p:sp>
      <p:pic>
        <p:nvPicPr>
          <p:cNvPr id="6" name="Картина 5">
            <a:extLst>
              <a:ext uri="{FF2B5EF4-FFF2-40B4-BE49-F238E27FC236}">
                <a16:creationId xmlns:a16="http://schemas.microsoft.com/office/drawing/2014/main" xmlns="" id="{63873A63-24FF-6FD0-9430-C665A3E9F0AF}"/>
              </a:ext>
            </a:extLst>
          </p:cNvPr>
          <p:cNvPicPr>
            <a:picLocks noChangeAspect="1"/>
          </p:cNvPicPr>
          <p:nvPr/>
        </p:nvPicPr>
        <p:blipFill>
          <a:blip r:embed="rId3"/>
          <a:stretch>
            <a:fillRect/>
          </a:stretch>
        </p:blipFill>
        <p:spPr>
          <a:xfrm>
            <a:off x="1134697" y="3429000"/>
            <a:ext cx="4029805" cy="2487384"/>
          </a:xfrm>
          <a:prstGeom prst="rect">
            <a:avLst/>
          </a:prstGeom>
        </p:spPr>
      </p:pic>
      <p:pic>
        <p:nvPicPr>
          <p:cNvPr id="12" name="Картина 11">
            <a:extLst>
              <a:ext uri="{FF2B5EF4-FFF2-40B4-BE49-F238E27FC236}">
                <a16:creationId xmlns:a16="http://schemas.microsoft.com/office/drawing/2014/main" xmlns="" id="{4423921D-323A-9ACC-0125-C289CA1EAD44}"/>
              </a:ext>
            </a:extLst>
          </p:cNvPr>
          <p:cNvPicPr>
            <a:picLocks noChangeAspect="1"/>
          </p:cNvPicPr>
          <p:nvPr/>
        </p:nvPicPr>
        <p:blipFill>
          <a:blip r:embed="rId4"/>
          <a:stretch>
            <a:fillRect/>
          </a:stretch>
        </p:blipFill>
        <p:spPr>
          <a:xfrm>
            <a:off x="5718877" y="3429000"/>
            <a:ext cx="4310246" cy="2487384"/>
          </a:xfrm>
          <a:prstGeom prst="rect">
            <a:avLst/>
          </a:prstGeom>
        </p:spPr>
      </p:pic>
    </p:spTree>
    <p:extLst>
      <p:ext uri="{BB962C8B-B14F-4D97-AF65-F5344CB8AC3E}">
        <p14:creationId xmlns:p14="http://schemas.microsoft.com/office/powerpoint/2010/main" val="3845811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Контейнер за долния колонтитул 2"/>
          <p:cNvSpPr>
            <a:spLocks noGrp="1"/>
          </p:cNvSpPr>
          <p:nvPr>
            <p:ph type="ftr" sz="quarter" idx="11"/>
          </p:nvPr>
        </p:nvSpPr>
        <p:spPr/>
        <p:txBody>
          <a:bodyPr/>
          <a:lstStyle/>
          <a:p>
            <a:r>
              <a:rPr lang="ru-RU" dirty="0"/>
              <a:t>Национален </a:t>
            </a:r>
            <a:r>
              <a:rPr lang="ru-RU" dirty="0" err="1"/>
              <a:t>военен</a:t>
            </a:r>
            <a:r>
              <a:rPr lang="ru-RU"/>
              <a:t> университет „Васил Левски“ Некласифицирана информация</a:t>
            </a:r>
            <a:endParaRPr lang="bg-BG" dirty="0"/>
          </a:p>
        </p:txBody>
      </p:sp>
      <p:sp>
        <p:nvSpPr>
          <p:cNvPr id="4" name="Контейнер за номер на слайда 3"/>
          <p:cNvSpPr>
            <a:spLocks noGrp="1"/>
          </p:cNvSpPr>
          <p:nvPr>
            <p:ph type="sldNum" sz="quarter" idx="12"/>
          </p:nvPr>
        </p:nvSpPr>
        <p:spPr/>
        <p:txBody>
          <a:bodyPr/>
          <a:lstStyle/>
          <a:p>
            <a:fld id="{309220AF-99D2-4088-BF11-A2536404386D}" type="slidenum">
              <a:rPr lang="en-GB" smtClean="0"/>
              <a:pPr/>
              <a:t>3</a:t>
            </a:fld>
            <a:endParaRPr lang="en-GB" dirty="0"/>
          </a:p>
        </p:txBody>
      </p:sp>
      <p:sp>
        <p:nvSpPr>
          <p:cNvPr id="6" name="Text Box 24">
            <a:extLst>
              <a:ext uri="{FF2B5EF4-FFF2-40B4-BE49-F238E27FC236}">
                <a16:creationId xmlns:a16="http://schemas.microsoft.com/office/drawing/2014/main" xmlns="" id="{F352E8A9-E434-65C0-CE9E-CDD3A52F9B34}"/>
              </a:ext>
            </a:extLst>
          </p:cNvPr>
          <p:cNvSpPr txBox="1">
            <a:spLocks noChangeArrowheads="1"/>
          </p:cNvSpPr>
          <p:nvPr/>
        </p:nvSpPr>
        <p:spPr bwMode="auto">
          <a:xfrm>
            <a:off x="984738" y="899891"/>
            <a:ext cx="10034954"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bg-BG" b="1" dirty="0">
                <a:effectLst>
                  <a:outerShdw blurRad="38100" dist="38100" dir="2700000" algn="tl">
                    <a:srgbClr val="FFFFFF"/>
                  </a:outerShdw>
                </a:effectLst>
                <a:latin typeface="Arial" panose="020B0604020202020204" pitchFamily="34" charset="0"/>
                <a:cs typeface="Arial" panose="020B0604020202020204" pitchFamily="34" charset="0"/>
              </a:rPr>
              <a:t>1</a:t>
            </a:r>
            <a:r>
              <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rPr>
              <a:t>. </a:t>
            </a:r>
            <a:r>
              <a:rPr lang="bg-BG" altLang="bg-BG" b="1" dirty="0">
                <a:effectLst>
                  <a:outerShdw blurRad="38100" dist="38100" dir="2700000" algn="tl">
                    <a:srgbClr val="C0C0C0"/>
                  </a:outerShdw>
                </a:effectLst>
                <a:latin typeface="Arial" panose="020B0604020202020204" pitchFamily="34" charset="0"/>
                <a:cs typeface="Arial" panose="020B0604020202020204" pitchFamily="34" charset="0"/>
              </a:rPr>
              <a:t>ДЕЙСТВИЕ ПРИ ОТКРИВАНЕ </a:t>
            </a:r>
            <a:r>
              <a:rPr lang="bg-BG" altLang="en-US" b="1" dirty="0">
                <a:effectLst>
                  <a:outerShdw blurRad="38100" dist="38100" dir="2700000" algn="tl">
                    <a:srgbClr val="C0C0C0"/>
                  </a:outerShdw>
                </a:effectLst>
                <a:latin typeface="Arial" panose="020B0604020202020204" pitchFamily="34" charset="0"/>
                <a:cs typeface="Arial" panose="020B0604020202020204" pitchFamily="34" charset="0"/>
              </a:rPr>
              <a:t> НА НЕВЗРИВЕНИ БОЕПРИПАСИ</a:t>
            </a:r>
            <a:endPar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2" name="Правоъгълник 1"/>
          <p:cNvSpPr/>
          <p:nvPr/>
        </p:nvSpPr>
        <p:spPr>
          <a:xfrm>
            <a:off x="525780" y="1269223"/>
            <a:ext cx="11029950" cy="4524315"/>
          </a:xfrm>
          <a:prstGeom prst="rect">
            <a:avLst/>
          </a:prstGeom>
        </p:spPr>
        <p:txBody>
          <a:bodyPr wrap="square">
            <a:spAutoFit/>
          </a:bodyPr>
          <a:lstStyle/>
          <a:p>
            <a:pPr algn="just"/>
            <a:r>
              <a:rPr lang="bg-BG" altLang="bg-BG" dirty="0">
                <a:latin typeface="Arial" panose="020B0604020202020204" pitchFamily="34" charset="0"/>
                <a:cs typeface="Arial" panose="020B0604020202020204" pitchFamily="34" charset="0"/>
              </a:rPr>
              <a:t>      </a:t>
            </a:r>
            <a:r>
              <a:rPr lang="bg-BG" b="1" dirty="0">
                <a:latin typeface="Arial" panose="020B0604020202020204" pitchFamily="34" charset="0"/>
                <a:cs typeface="Arial" panose="020B0604020202020204" pitchFamily="34" charset="0"/>
              </a:rPr>
              <a:t>Бомбардировките над България</a:t>
            </a:r>
            <a:r>
              <a:rPr lang="bg-BG" dirty="0">
                <a:latin typeface="Arial" panose="020B0604020202020204" pitchFamily="34" charset="0"/>
                <a:cs typeface="Arial" panose="020B0604020202020204" pitchFamily="34" charset="0"/>
              </a:rPr>
              <a:t> са поредица от нападения на британските, американските, съветските и югославските ВВС срещу София и други български населени места по време на Втората световна война, в периода от пролетта на 1941г. до есента на 1944 г. </a:t>
            </a:r>
          </a:p>
          <a:p>
            <a:pPr algn="just"/>
            <a:r>
              <a:rPr lang="bg-BG" dirty="0">
                <a:latin typeface="Arial" panose="020B0604020202020204" pitchFamily="34" charset="0"/>
                <a:cs typeface="Arial" panose="020B0604020202020204" pitchFamily="34" charset="0"/>
              </a:rPr>
              <a:t>България е в положение на война с Великобритания и САЩ от 13 декември 1941 година. След като завладяват бази в Южна Италия, британско-американските въздушни армии започват бомбардировъчна война на Балканския полуостров. Жертвите са 1828 убити, починали от рани и безследно изчезнали и 2372 души тежко ранени. Разрушени само в София са 12 657 граждански обществени и жилищни сгради увредените в една или друга степен са в пъти повече. Българската противовъздушна отбрана, (</a:t>
            </a:r>
            <a:r>
              <a:rPr lang="bg-BG" b="1" dirty="0">
                <a:latin typeface="Arial" panose="020B0604020202020204" pitchFamily="34" charset="0"/>
                <a:cs typeface="Arial" panose="020B0604020202020204" pitchFamily="34" charset="0"/>
              </a:rPr>
              <a:t>изтребителна авиация и зенитна артилерия), сваля 23 самолета.</a:t>
            </a:r>
            <a:r>
              <a:rPr lang="bg-BG" dirty="0">
                <a:latin typeface="Arial" panose="020B0604020202020204" pitchFamily="34" charset="0"/>
                <a:cs typeface="Arial" panose="020B0604020202020204" pitchFamily="34" charset="0"/>
              </a:rPr>
              <a:t> Свалените и </a:t>
            </a:r>
            <a:r>
              <a:rPr lang="bg-BG" b="1" dirty="0">
                <a:latin typeface="Arial" panose="020B0604020202020204" pitchFamily="34" charset="0"/>
                <a:cs typeface="Arial" panose="020B0604020202020204" pitchFamily="34" charset="0"/>
              </a:rPr>
              <a:t>паднали</a:t>
            </a:r>
            <a:r>
              <a:rPr lang="bg-BG" dirty="0">
                <a:latin typeface="Arial" panose="020B0604020202020204" pitchFamily="34" charset="0"/>
                <a:cs typeface="Arial" panose="020B0604020202020204" pitchFamily="34" charset="0"/>
              </a:rPr>
              <a:t> над съвременната територията на Република България </a:t>
            </a:r>
            <a:r>
              <a:rPr lang="bg-BG" b="1" dirty="0">
                <a:latin typeface="Arial" panose="020B0604020202020204" pitchFamily="34" charset="0"/>
                <a:cs typeface="Arial" panose="020B0604020202020204" pitchFamily="34" charset="0"/>
              </a:rPr>
              <a:t>съюзнически самолети са 60 броя: От военно въздушните сили (ВВС) на САЩ - 49 бр., на Великобритания - 9 бр. и на СССР - 2 бр.</a:t>
            </a:r>
            <a:r>
              <a:rPr lang="bg-BG" dirty="0">
                <a:latin typeface="Arial" panose="020B0604020202020204" pitchFamily="34" charset="0"/>
                <a:cs typeface="Arial" panose="020B0604020202020204" pitchFamily="34" charset="0"/>
              </a:rPr>
              <a:t> Основна част от свалените и паднали на българска територия съюзнически самолети - </a:t>
            </a:r>
            <a:r>
              <a:rPr lang="bg-BG" b="1" dirty="0">
                <a:latin typeface="Arial" panose="020B0604020202020204" pitchFamily="34" charset="0"/>
                <a:cs typeface="Arial" panose="020B0604020202020204" pitchFamily="34" charset="0"/>
              </a:rPr>
              <a:t>45 броя</a:t>
            </a:r>
            <a:r>
              <a:rPr lang="bg-BG" dirty="0">
                <a:latin typeface="Arial" panose="020B0604020202020204" pitchFamily="34" charset="0"/>
                <a:cs typeface="Arial" panose="020B0604020202020204" pitchFamily="34" charset="0"/>
              </a:rPr>
              <a:t>, са простреляни от изтребителната авиация на </a:t>
            </a:r>
            <a:r>
              <a:rPr lang="bg-BG" b="1" dirty="0">
                <a:latin typeface="Arial" panose="020B0604020202020204" pitchFamily="34" charset="0"/>
                <a:cs typeface="Arial" panose="020B0604020202020204" pitchFamily="34" charset="0"/>
              </a:rPr>
              <a:t>Луфтвафе, Румънските ВВС и зенитна артилерия в района на рафинерията край Плоещ и Букурещ</a:t>
            </a:r>
            <a:r>
              <a:rPr lang="bg-BG" dirty="0">
                <a:latin typeface="Arial" panose="020B0604020202020204" pitchFamily="34" charset="0"/>
                <a:cs typeface="Arial" panose="020B0604020202020204" pitchFamily="34" charset="0"/>
              </a:rPr>
              <a:t>, но са паднали на българска територия в областите Силистра, Русе, Плевен, Видин и Враца. Загубите на противника са 159 загинали членове на екипажи и пленени 329 души.</a:t>
            </a:r>
            <a:endParaRPr lang="bg-BG" altLang="bg-B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5259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Контейнер за долния колонтитул 2"/>
          <p:cNvSpPr>
            <a:spLocks noGrp="1"/>
          </p:cNvSpPr>
          <p:nvPr>
            <p:ph type="ftr" sz="quarter" idx="11"/>
          </p:nvPr>
        </p:nvSpPr>
        <p:spPr/>
        <p:txBody>
          <a:bodyPr/>
          <a:lstStyle/>
          <a:p>
            <a:r>
              <a:rPr lang="ru-RU">
                <a:solidFill>
                  <a:prstClr val="black"/>
                </a:solidFill>
              </a:rPr>
              <a:t>Национален военен университет „Васил Левски“ Некласифицирана информация</a:t>
            </a:r>
            <a:endParaRPr lang="bg-BG" dirty="0">
              <a:solidFill>
                <a:prstClr val="black"/>
              </a:solidFill>
            </a:endParaRPr>
          </a:p>
        </p:txBody>
      </p:sp>
      <p:sp>
        <p:nvSpPr>
          <p:cNvPr id="4" name="Контейнер за номер на слайда 3"/>
          <p:cNvSpPr>
            <a:spLocks noGrp="1"/>
          </p:cNvSpPr>
          <p:nvPr>
            <p:ph type="sldNum" sz="quarter" idx="12"/>
          </p:nvPr>
        </p:nvSpPr>
        <p:spPr/>
        <p:txBody>
          <a:bodyPr/>
          <a:lstStyle/>
          <a:p>
            <a:fld id="{309220AF-99D2-4088-BF11-A2536404386D}" type="slidenum">
              <a:rPr lang="en-GB" smtClean="0">
                <a:solidFill>
                  <a:prstClr val="black"/>
                </a:solidFill>
              </a:rPr>
              <a:pPr/>
              <a:t>30</a:t>
            </a:fld>
            <a:endParaRPr lang="en-GB" dirty="0">
              <a:solidFill>
                <a:prstClr val="black"/>
              </a:solidFill>
            </a:endParaRPr>
          </a:p>
        </p:txBody>
      </p:sp>
      <p:sp>
        <p:nvSpPr>
          <p:cNvPr id="6" name="Rectangle 3"/>
          <p:cNvSpPr txBox="1">
            <a:spLocks noChangeArrowheads="1"/>
          </p:cNvSpPr>
          <p:nvPr/>
        </p:nvSpPr>
        <p:spPr>
          <a:xfrm>
            <a:off x="457200" y="1600200"/>
            <a:ext cx="11093116"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buFontTx/>
              <a:buNone/>
            </a:pPr>
            <a:r>
              <a:rPr lang="bg-BG" altLang="en-US" dirty="0">
                <a:solidFill>
                  <a:prstClr val="black"/>
                </a:solidFill>
                <a:latin typeface="Arial" panose="020B0604020202020204" pitchFamily="34" charset="0"/>
                <a:cs typeface="Arial" panose="020B0604020202020204" pitchFamily="34" charset="0"/>
              </a:rPr>
              <a:t>  		</a:t>
            </a:r>
            <a:r>
              <a:rPr lang="ru-RU" altLang="en-US" dirty="0">
                <a:solidFill>
                  <a:prstClr val="black"/>
                </a:solidFill>
                <a:latin typeface="Arial" panose="020B0604020202020204" pitchFamily="34" charset="0"/>
                <a:cs typeface="Arial" panose="020B0604020202020204" pitchFamily="34" charset="0"/>
              </a:rPr>
              <a:t> </a:t>
            </a:r>
            <a:r>
              <a:rPr lang="ru-RU" altLang="en-US" sz="2400" dirty="0">
                <a:solidFill>
                  <a:prstClr val="black"/>
                </a:solidFill>
                <a:cs typeface="Times New Roman" panose="02020603050405020304" pitchFamily="18" charset="0"/>
              </a:rPr>
              <a:t>Съгласно чл. 57. (1) от ЗОВС </a:t>
            </a:r>
            <a:r>
              <a:rPr lang="ru-RU" altLang="en-US" sz="2400" b="1" dirty="0">
                <a:solidFill>
                  <a:srgbClr val="FF0000"/>
                </a:solidFill>
                <a:cs typeface="Times New Roman" panose="02020603050405020304" pitchFamily="18" charset="0"/>
              </a:rPr>
              <a:t>Въоръжените сили могат</a:t>
            </a:r>
            <a:r>
              <a:rPr lang="en-US" altLang="en-US" sz="2400" b="1" dirty="0">
                <a:solidFill>
                  <a:srgbClr val="FF0000"/>
                </a:solidFill>
                <a:cs typeface="Times New Roman" panose="02020603050405020304" pitchFamily="18" charset="0"/>
              </a:rPr>
              <a:t> </a:t>
            </a:r>
            <a:r>
              <a:rPr lang="ru-RU" altLang="en-US" sz="2400" b="1" dirty="0">
                <a:solidFill>
                  <a:srgbClr val="FF0000"/>
                </a:solidFill>
                <a:cs typeface="Times New Roman" panose="02020603050405020304" pitchFamily="18" charset="0"/>
              </a:rPr>
              <a:t>да изпълняват задачи и по</a:t>
            </a:r>
            <a:r>
              <a:rPr lang="en-US" altLang="en-US" sz="2400" b="1" dirty="0">
                <a:solidFill>
                  <a:srgbClr val="FF0000"/>
                </a:solidFill>
                <a:cs typeface="Times New Roman" panose="02020603050405020304" pitchFamily="18" charset="0"/>
              </a:rPr>
              <a:t> </a:t>
            </a:r>
            <a:r>
              <a:rPr lang="ru-RU" altLang="en-US" sz="2400" b="1" dirty="0">
                <a:solidFill>
                  <a:srgbClr val="FF0000"/>
                </a:solidFill>
                <a:cs typeface="Times New Roman" panose="02020603050405020304" pitchFamily="18" charset="0"/>
              </a:rPr>
              <a:t>оказване съдействие на органите за сигурност в</a:t>
            </a:r>
            <a:r>
              <a:rPr lang="en-US" altLang="en-US" sz="2400" b="1" dirty="0">
                <a:solidFill>
                  <a:srgbClr val="FF0000"/>
                </a:solidFill>
                <a:cs typeface="Times New Roman" panose="02020603050405020304" pitchFamily="18" charset="0"/>
              </a:rPr>
              <a:t> </a:t>
            </a:r>
            <a:r>
              <a:rPr lang="ru-RU" altLang="en-US" sz="2400" b="1" dirty="0">
                <a:solidFill>
                  <a:srgbClr val="FF0000"/>
                </a:solidFill>
                <a:cs typeface="Times New Roman" panose="02020603050405020304" pitchFamily="18" charset="0"/>
              </a:rPr>
              <a:t>борбата им срещу разпространяване на оръжия за масово унищожение, незаконен трафик</a:t>
            </a:r>
            <a:r>
              <a:rPr lang="en-US" altLang="en-US" sz="2400" b="1" dirty="0">
                <a:solidFill>
                  <a:srgbClr val="FF0000"/>
                </a:solidFill>
                <a:cs typeface="Times New Roman" panose="02020603050405020304" pitchFamily="18" charset="0"/>
              </a:rPr>
              <a:t> </a:t>
            </a:r>
            <a:r>
              <a:rPr lang="ru-RU" altLang="en-US" sz="2400" b="1" dirty="0">
                <a:solidFill>
                  <a:srgbClr val="FF0000"/>
                </a:solidFill>
                <a:cs typeface="Times New Roman" panose="02020603050405020304" pitchFamily="18" charset="0"/>
              </a:rPr>
              <a:t>на оръжие и тероризъм;</a:t>
            </a:r>
            <a:r>
              <a:rPr lang="en-US" altLang="en-US" sz="2400" b="1" dirty="0">
                <a:solidFill>
                  <a:srgbClr val="FF0000"/>
                </a:solidFill>
                <a:cs typeface="Times New Roman" panose="02020603050405020304" pitchFamily="18" charset="0"/>
              </a:rPr>
              <a:t> </a:t>
            </a:r>
            <a:r>
              <a:rPr lang="ru-RU" altLang="en-US" sz="2400" b="1" dirty="0">
                <a:solidFill>
                  <a:srgbClr val="FF0000"/>
                </a:solidFill>
                <a:cs typeface="Times New Roman" panose="02020603050405020304" pitchFamily="18" charset="0"/>
              </a:rPr>
              <a:t>охраната на стратегически</a:t>
            </a:r>
            <a:r>
              <a:rPr lang="en-US" altLang="en-US" sz="2400" b="1" dirty="0">
                <a:solidFill>
                  <a:srgbClr val="FF0000"/>
                </a:solidFill>
                <a:cs typeface="Times New Roman" panose="02020603050405020304" pitchFamily="18" charset="0"/>
              </a:rPr>
              <a:t> </a:t>
            </a:r>
            <a:r>
              <a:rPr lang="ru-RU" altLang="en-US" sz="2400" b="1" dirty="0">
                <a:solidFill>
                  <a:srgbClr val="FF0000"/>
                </a:solidFill>
                <a:cs typeface="Times New Roman" panose="02020603050405020304" pitchFamily="18" charset="0"/>
              </a:rPr>
              <a:t>обекти, на обекти и системи от критичната инфраструктура, </a:t>
            </a:r>
            <a:r>
              <a:rPr lang="ru-RU" altLang="en-US" sz="2400" dirty="0">
                <a:solidFill>
                  <a:prstClr val="black"/>
                </a:solidFill>
                <a:cs typeface="Times New Roman" panose="02020603050405020304" pitchFamily="18" charset="0"/>
              </a:rPr>
              <a:t>за което може да се сключи</a:t>
            </a:r>
            <a:r>
              <a:rPr lang="en-US" altLang="en-US" sz="2400" dirty="0">
                <a:solidFill>
                  <a:prstClr val="black"/>
                </a:solidFill>
                <a:cs typeface="Times New Roman" panose="02020603050405020304" pitchFamily="18" charset="0"/>
              </a:rPr>
              <a:t> </a:t>
            </a:r>
            <a:r>
              <a:rPr lang="ru-RU" altLang="en-US" sz="2400" dirty="0">
                <a:solidFill>
                  <a:prstClr val="black"/>
                </a:solidFill>
                <a:cs typeface="Times New Roman" panose="02020603050405020304" pitchFamily="18" charset="0"/>
              </a:rPr>
              <a:t>договор със заинтересуваните лица, както и </a:t>
            </a:r>
            <a:r>
              <a:rPr lang="ru-RU" altLang="en-US" sz="2400" b="1" dirty="0">
                <a:solidFill>
                  <a:srgbClr val="FF0000"/>
                </a:solidFill>
                <a:cs typeface="Times New Roman" panose="02020603050405020304" pitchFamily="18" charset="0"/>
              </a:rPr>
              <a:t>провеждане на специални операции за</a:t>
            </a:r>
            <a:r>
              <a:rPr lang="en-US" altLang="en-US" sz="2400" b="1" dirty="0">
                <a:solidFill>
                  <a:srgbClr val="FF0000"/>
                </a:solidFill>
                <a:cs typeface="Times New Roman" panose="02020603050405020304" pitchFamily="18" charset="0"/>
              </a:rPr>
              <a:t> </a:t>
            </a:r>
            <a:r>
              <a:rPr lang="ru-RU" altLang="en-US" sz="2400" b="1" dirty="0">
                <a:solidFill>
                  <a:srgbClr val="FF0000"/>
                </a:solidFill>
                <a:cs typeface="Times New Roman" panose="02020603050405020304" pitchFamily="18" charset="0"/>
              </a:rPr>
              <a:t>противодействие на тероризма</a:t>
            </a:r>
            <a:r>
              <a:rPr lang="ru-RU" altLang="en-US" sz="2400" dirty="0">
                <a:solidFill>
                  <a:prstClr val="black"/>
                </a:solidFill>
                <a:cs typeface="Times New Roman" panose="02020603050405020304" pitchFamily="18" charset="0"/>
              </a:rPr>
              <a:t> и преодоляване на последиците от тероризъм</a:t>
            </a:r>
            <a:r>
              <a:rPr lang="en-US" altLang="en-US" sz="2400" dirty="0">
                <a:solidFill>
                  <a:prstClr val="black"/>
                </a:solidFill>
                <a:cs typeface="Times New Roman" panose="02020603050405020304" pitchFamily="18" charset="0"/>
              </a:rPr>
              <a:t> </a:t>
            </a:r>
            <a:r>
              <a:rPr lang="bg-BG" altLang="en-US" sz="2400" dirty="0">
                <a:solidFill>
                  <a:prstClr val="black"/>
                </a:solidFill>
                <a:cs typeface="Times New Roman" panose="02020603050405020304" pitchFamily="18" charset="0"/>
              </a:rPr>
              <a:t>и </a:t>
            </a:r>
            <a:r>
              <a:rPr lang="ru-RU" altLang="en-US" sz="2400" b="1" dirty="0">
                <a:solidFill>
                  <a:srgbClr val="FF0000"/>
                </a:solidFill>
                <a:cs typeface="Times New Roman" panose="02020603050405020304" pitchFamily="18" charset="0"/>
              </a:rPr>
              <a:t>участие в охраната на държавната граница.</a:t>
            </a:r>
            <a:endParaRPr lang="bg-BG" altLang="en-US" sz="2400" b="1" dirty="0">
              <a:solidFill>
                <a:srgbClr val="FF0000"/>
              </a:solidFill>
              <a:cs typeface="Times New Roman" panose="02020603050405020304" pitchFamily="18" charset="0"/>
            </a:endParaRPr>
          </a:p>
        </p:txBody>
      </p:sp>
      <p:sp>
        <p:nvSpPr>
          <p:cNvPr id="7" name="Rectangle 2"/>
          <p:cNvSpPr txBox="1">
            <a:spLocks noChangeArrowheads="1"/>
          </p:cNvSpPr>
          <p:nvPr/>
        </p:nvSpPr>
        <p:spPr>
          <a:xfrm>
            <a:off x="4890837" y="1024443"/>
            <a:ext cx="2769596" cy="584775"/>
          </a:xfrm>
          <a:prstGeom prst="rect">
            <a:avLst/>
          </a:prstGeom>
          <a:noFill/>
          <a:ln>
            <a:noFill/>
          </a:ln>
          <a:effectLst/>
        </p:spPr>
        <p:txBody>
          <a:bodyPr wrap="square">
            <a:spAutoFit/>
          </a:bodyPr>
          <a:lstStyle>
            <a:defPPr>
              <a:defRPr lang="en-US"/>
            </a:defPPr>
            <a:lvl1pPr algn="ctr">
              <a:defRPr b="1">
                <a:effectLst>
                  <a:outerShdw blurRad="38100" dist="38100" dir="2700000" algn="tl">
                    <a:srgbClr val="FFFFFF"/>
                  </a:outerShdw>
                </a:effectLst>
                <a:latin typeface="Arial" panose="020B0604020202020204" pitchFamily="34" charset="0"/>
                <a:cs typeface="Arial" panose="020B0604020202020204" pitchFamily="34" charset="0"/>
              </a:defRPr>
            </a:lvl1pPr>
          </a:lstStyle>
          <a:p>
            <a:r>
              <a:rPr lang="bg-BG" altLang="en-US" sz="3200" dirty="0">
                <a:solidFill>
                  <a:prstClr val="black"/>
                </a:solidFill>
              </a:rPr>
              <a:t>Заключение</a:t>
            </a:r>
          </a:p>
        </p:txBody>
      </p:sp>
    </p:spTree>
    <p:extLst>
      <p:ext uri="{BB962C8B-B14F-4D97-AF65-F5344CB8AC3E}">
        <p14:creationId xmlns:p14="http://schemas.microsoft.com/office/powerpoint/2010/main" val="40863889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2C96B541-11EC-4C09-A941-93A44648C50E}"/>
              </a:ext>
            </a:extLst>
          </p:cNvPr>
          <p:cNvSpPr>
            <a:spLocks noGrp="1"/>
          </p:cNvSpPr>
          <p:nvPr>
            <p:ph type="sldNum" sz="quarter" idx="12"/>
          </p:nvPr>
        </p:nvSpPr>
        <p:spPr>
          <a:xfrm>
            <a:off x="8610600" y="6484166"/>
            <a:ext cx="3581400" cy="365125"/>
          </a:xfrm>
        </p:spPr>
        <p:txBody>
          <a:bodyPr/>
          <a:lstStyle/>
          <a:p>
            <a:fld id="{309220AF-99D2-4088-BF11-A2536404386D}" type="slidenum">
              <a:rPr lang="en-GB" sz="1400" b="1" smtClean="0">
                <a:solidFill>
                  <a:schemeClr val="tx1"/>
                </a:solidFill>
              </a:rPr>
              <a:pPr/>
              <a:t>31</a:t>
            </a:fld>
            <a:endParaRPr lang="en-GB" sz="1400" b="1" dirty="0">
              <a:solidFill>
                <a:schemeClr val="tx1"/>
              </a:solidFill>
            </a:endParaRPr>
          </a:p>
        </p:txBody>
      </p:sp>
      <p:sp>
        <p:nvSpPr>
          <p:cNvPr id="8" name="Footer Placeholder 4">
            <a:extLst>
              <a:ext uri="{FF2B5EF4-FFF2-40B4-BE49-F238E27FC236}">
                <a16:creationId xmlns:a16="http://schemas.microsoft.com/office/drawing/2014/main" xmlns="" id="{6BBA5497-EA3B-4F4F-AF1A-1E1D0CE55292}"/>
              </a:ext>
            </a:extLst>
          </p:cNvPr>
          <p:cNvSpPr>
            <a:spLocks noGrp="1"/>
          </p:cNvSpPr>
          <p:nvPr>
            <p:ph type="ftr" sz="quarter" idx="11"/>
          </p:nvPr>
        </p:nvSpPr>
        <p:spPr>
          <a:xfrm>
            <a:off x="4038600" y="6400086"/>
            <a:ext cx="4114800" cy="365125"/>
          </a:xfrm>
          <a:prstGeom prst="rect">
            <a:avLst/>
          </a:prstGeom>
        </p:spPr>
        <p:txBody>
          <a:bodyPr lIns="0" rIns="0"/>
          <a:lstStyle>
            <a:lvl1pPr algn="ctr">
              <a:defRPr sz="1400" b="1">
                <a:solidFill>
                  <a:schemeClr val="tx1"/>
                </a:solidFill>
              </a:defRPr>
            </a:lvl1pPr>
          </a:lstStyle>
          <a:p>
            <a:r>
              <a:rPr lang="bg-BG" dirty="0"/>
              <a:t>Национален военен университет „Васил Левски“ Некласифицирана информация</a:t>
            </a:r>
          </a:p>
        </p:txBody>
      </p:sp>
      <p:sp>
        <p:nvSpPr>
          <p:cNvPr id="5" name="TextBox 4">
            <a:extLst>
              <a:ext uri="{FF2B5EF4-FFF2-40B4-BE49-F238E27FC236}">
                <a16:creationId xmlns:a16="http://schemas.microsoft.com/office/drawing/2014/main" xmlns="" id="{6EDF0801-9984-4F30-89C9-0D2E68212825}"/>
              </a:ext>
            </a:extLst>
          </p:cNvPr>
          <p:cNvSpPr txBox="1"/>
          <p:nvPr/>
        </p:nvSpPr>
        <p:spPr>
          <a:xfrm>
            <a:off x="549439" y="5701891"/>
            <a:ext cx="11084716" cy="523220"/>
          </a:xfrm>
          <a:prstGeom prst="rect">
            <a:avLst/>
          </a:prstGeom>
          <a:noFill/>
        </p:spPr>
        <p:txBody>
          <a:bodyPr wrap="square" rtlCol="0">
            <a:spAutoFit/>
          </a:bodyPr>
          <a:lstStyle/>
          <a:p>
            <a:pPr lvl="0" algn="ctr">
              <a:defRPr/>
            </a:pPr>
            <a:r>
              <a:rPr lang="bg-BG" sz="2800" b="1" dirty="0">
                <a:solidFill>
                  <a:srgbClr val="C00000"/>
                </a:solidFill>
                <a:latin typeface="Arial" panose="020B0604020202020204" pitchFamily="34" charset="0"/>
                <a:cs typeface="Arial" panose="020B0604020202020204" pitchFamily="34" charset="0"/>
              </a:rPr>
              <a:t>БЛАГОДАРЯ ЗА ВНИМАНИЕТО!</a:t>
            </a:r>
            <a:endParaRPr kumimoji="0" lang="bg-BG" sz="2800" b="1" i="0" u="none" strike="noStrike" kern="1200" cap="none" spc="0" normalizeH="0" baseline="0" dirty="0">
              <a:ln>
                <a:noFill/>
              </a:ln>
              <a:solidFill>
                <a:srgbClr val="C00000"/>
              </a:solidFill>
              <a:effectLst/>
              <a:uLnTx/>
              <a:uFillTx/>
              <a:latin typeface="Arial" panose="020B0604020202020204" pitchFamily="34" charset="0"/>
              <a:cs typeface="Arial" panose="020B0604020202020204" pitchFamily="34" charset="0"/>
            </a:endParaRPr>
          </a:p>
        </p:txBody>
      </p:sp>
      <p:pic>
        <p:nvPicPr>
          <p:cNvPr id="12" name="Картина 11">
            <a:extLst>
              <a:ext uri="{FF2B5EF4-FFF2-40B4-BE49-F238E27FC236}">
                <a16:creationId xmlns:a16="http://schemas.microsoft.com/office/drawing/2014/main" xmlns="" id="{62BED8CF-092C-13FA-43D1-6E2C44318756}"/>
              </a:ext>
            </a:extLst>
          </p:cNvPr>
          <p:cNvPicPr>
            <a:picLocks noChangeAspect="1"/>
          </p:cNvPicPr>
          <p:nvPr/>
        </p:nvPicPr>
        <p:blipFill rotWithShape="1">
          <a:blip r:embed="rId3">
            <a:extLst>
              <a:ext uri="{28A0092B-C50C-407E-A947-70E740481C1C}">
                <a14:useLocalDpi xmlns:a14="http://schemas.microsoft.com/office/drawing/2010/main" val="0"/>
              </a:ext>
            </a:extLst>
          </a:blip>
          <a:srcRect b="4795"/>
          <a:stretch/>
        </p:blipFill>
        <p:spPr>
          <a:xfrm>
            <a:off x="549439" y="1429074"/>
            <a:ext cx="3889826" cy="4185329"/>
          </a:xfrm>
          <a:prstGeom prst="rect">
            <a:avLst/>
          </a:prstGeom>
          <a:ln>
            <a:noFill/>
          </a:ln>
          <a:effectLst>
            <a:softEdge rad="112500"/>
          </a:effectLst>
        </p:spPr>
      </p:pic>
      <p:pic>
        <p:nvPicPr>
          <p:cNvPr id="6" name="Картина 5">
            <a:extLst>
              <a:ext uri="{FF2B5EF4-FFF2-40B4-BE49-F238E27FC236}">
                <a16:creationId xmlns:a16="http://schemas.microsoft.com/office/drawing/2014/main" xmlns="" id="{57E62DCA-4C83-D3A4-306E-A0FFA0C06F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2196" y="1429073"/>
            <a:ext cx="4493804" cy="4185329"/>
          </a:xfrm>
          <a:prstGeom prst="rect">
            <a:avLst/>
          </a:prstGeom>
          <a:ln>
            <a:noFill/>
          </a:ln>
          <a:effectLst>
            <a:softEdge rad="112500"/>
          </a:effectLst>
        </p:spPr>
      </p:pic>
    </p:spTree>
    <p:extLst>
      <p:ext uri="{BB962C8B-B14F-4D97-AF65-F5344CB8AC3E}">
        <p14:creationId xmlns:p14="http://schemas.microsoft.com/office/powerpoint/2010/main" val="2456942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Контейнер за долния колонтитул 2"/>
          <p:cNvSpPr>
            <a:spLocks noGrp="1"/>
          </p:cNvSpPr>
          <p:nvPr>
            <p:ph type="ftr" sz="quarter" idx="11"/>
          </p:nvPr>
        </p:nvSpPr>
        <p:spPr/>
        <p:txBody>
          <a:bodyPr/>
          <a:lstStyle/>
          <a:p>
            <a:r>
              <a:rPr lang="ru-RU" dirty="0"/>
              <a:t>Национален </a:t>
            </a:r>
            <a:r>
              <a:rPr lang="ru-RU" dirty="0" err="1"/>
              <a:t>военен</a:t>
            </a:r>
            <a:r>
              <a:rPr lang="ru-RU"/>
              <a:t> университет „Васил Левски“ Некласифицирана информация</a:t>
            </a:r>
            <a:endParaRPr lang="bg-BG" dirty="0"/>
          </a:p>
        </p:txBody>
      </p:sp>
      <p:sp>
        <p:nvSpPr>
          <p:cNvPr id="4" name="Контейнер за номер на слайда 3"/>
          <p:cNvSpPr>
            <a:spLocks noGrp="1"/>
          </p:cNvSpPr>
          <p:nvPr>
            <p:ph type="sldNum" sz="quarter" idx="12"/>
          </p:nvPr>
        </p:nvSpPr>
        <p:spPr/>
        <p:txBody>
          <a:bodyPr/>
          <a:lstStyle/>
          <a:p>
            <a:fld id="{309220AF-99D2-4088-BF11-A2536404386D}" type="slidenum">
              <a:rPr lang="en-GB" smtClean="0"/>
              <a:pPr/>
              <a:t>4</a:t>
            </a:fld>
            <a:endParaRPr lang="en-GB" dirty="0"/>
          </a:p>
        </p:txBody>
      </p:sp>
      <p:sp>
        <p:nvSpPr>
          <p:cNvPr id="6" name="Text Box 24">
            <a:extLst>
              <a:ext uri="{FF2B5EF4-FFF2-40B4-BE49-F238E27FC236}">
                <a16:creationId xmlns:a16="http://schemas.microsoft.com/office/drawing/2014/main" xmlns="" id="{F352E8A9-E434-65C0-CE9E-CDD3A52F9B34}"/>
              </a:ext>
            </a:extLst>
          </p:cNvPr>
          <p:cNvSpPr txBox="1">
            <a:spLocks noChangeArrowheads="1"/>
          </p:cNvSpPr>
          <p:nvPr/>
        </p:nvSpPr>
        <p:spPr bwMode="auto">
          <a:xfrm>
            <a:off x="2091690" y="899891"/>
            <a:ext cx="7852410"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bg-BG" b="1" dirty="0">
                <a:effectLst>
                  <a:outerShdw blurRad="38100" dist="38100" dir="2700000" algn="tl">
                    <a:srgbClr val="FFFFFF"/>
                  </a:outerShdw>
                </a:effectLst>
                <a:latin typeface="Arial" panose="020B0604020202020204" pitchFamily="34" charset="0"/>
                <a:cs typeface="Arial" panose="020B0604020202020204" pitchFamily="34" charset="0"/>
              </a:rPr>
              <a:t>1</a:t>
            </a:r>
            <a:r>
              <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rPr>
              <a:t>. </a:t>
            </a:r>
            <a:r>
              <a:rPr lang="bg-BG" altLang="bg-BG" b="1" dirty="0">
                <a:effectLst>
                  <a:outerShdw blurRad="38100" dist="38100" dir="2700000" algn="tl">
                    <a:srgbClr val="C0C0C0"/>
                  </a:outerShdw>
                </a:effectLst>
                <a:latin typeface="Arial" panose="020B0604020202020204" pitchFamily="34" charset="0"/>
                <a:cs typeface="Arial" panose="020B0604020202020204" pitchFamily="34" charset="0"/>
              </a:rPr>
              <a:t>ДЕЙСТВИЕ </a:t>
            </a:r>
            <a:r>
              <a:rPr lang="bg-BG" altLang="en-US" b="1" dirty="0">
                <a:effectLst>
                  <a:outerShdw blurRad="38100" dist="38100" dir="2700000" algn="tl">
                    <a:srgbClr val="C0C0C0"/>
                  </a:outerShdw>
                </a:effectLst>
                <a:latin typeface="Arial" panose="020B0604020202020204" pitchFamily="34" charset="0"/>
                <a:cs typeface="Arial" panose="020B0604020202020204" pitchFamily="34" charset="0"/>
              </a:rPr>
              <a:t> ПРИ ОТКРИВАНЕ НА НЕВЗРИВЕНИ БОЕПРИПАСИ</a:t>
            </a:r>
            <a:endPar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2" name="Правоъгълник 1"/>
          <p:cNvSpPr/>
          <p:nvPr/>
        </p:nvSpPr>
        <p:spPr>
          <a:xfrm>
            <a:off x="525780" y="1269223"/>
            <a:ext cx="11029950" cy="5209118"/>
          </a:xfrm>
          <a:prstGeom prst="rect">
            <a:avLst/>
          </a:prstGeom>
        </p:spPr>
        <p:txBody>
          <a:bodyPr wrap="square">
            <a:spAutoFit/>
          </a:bodyPr>
          <a:lstStyle/>
          <a:p>
            <a:pPr algn="just"/>
            <a:r>
              <a:rPr lang="bg-BG" altLang="bg-BG" dirty="0">
                <a:latin typeface="Arial" panose="020B0604020202020204" pitchFamily="34" charset="0"/>
                <a:cs typeface="Arial" panose="020B0604020202020204" pitchFamily="34" charset="0"/>
              </a:rPr>
              <a:t>      </a:t>
            </a:r>
            <a:r>
              <a:rPr lang="bg-BG" sz="2400" b="1" dirty="0"/>
              <a:t>Начало на бомбардировките.</a:t>
            </a:r>
            <a:endParaRPr lang="bg-BG" sz="2400" dirty="0"/>
          </a:p>
          <a:p>
            <a:pPr algn="just"/>
            <a:r>
              <a:rPr lang="bg-BG" dirty="0">
                <a:latin typeface="Arial" panose="020B0604020202020204" pitchFamily="34" charset="0"/>
                <a:ea typeface="Times New Roman" panose="02020603050405020304" pitchFamily="18" charset="0"/>
                <a:cs typeface="Arial" panose="020B0604020202020204" pitchFamily="34" charset="0"/>
              </a:rPr>
              <a:t>      Въреки обявената война България не води активни бойни действия и е в дипломатически отношения със СССР. Въпреки това, по настояване на Уинстън Чърчил започват въздушни удари в различни краища на страната с мотива, че България е немски съюзник. След заключителния доклад на Обединения комитет на началник-щабовете на САЩ и Англия на Квебекската конференция, състояла се на 23 август 1943 г. са отправени препоръки до главнокомандващия съюзническите войски в Европа, генерал Дуайт Айзенхауер, ударите по обекти на територията на България да бъдат увеличени.</a:t>
            </a:r>
            <a:endParaRPr lang="bg-BG" b="1" dirty="0">
              <a:latin typeface="Arial" panose="020B0604020202020204" pitchFamily="34" charset="0"/>
              <a:ea typeface="Times New Roman" panose="02020603050405020304" pitchFamily="18" charset="0"/>
              <a:cs typeface="Arial" panose="020B0604020202020204" pitchFamily="34" charset="0"/>
            </a:endParaRPr>
          </a:p>
          <a:p>
            <a:r>
              <a:rPr lang="bg-BG" dirty="0">
                <a:latin typeface="Arial" panose="020B0604020202020204" pitchFamily="34" charset="0"/>
                <a:ea typeface="Times New Roman" panose="02020603050405020304" pitchFamily="18" charset="0"/>
                <a:cs typeface="Arial" panose="020B0604020202020204" pitchFamily="34" charset="0"/>
              </a:rPr>
              <a:t>      На 6 април 1941 г. югославски самолети </a:t>
            </a:r>
            <a:r>
              <a:rPr lang="en-US" dirty="0">
                <a:latin typeface="Arial" panose="020B0604020202020204" pitchFamily="34" charset="0"/>
                <a:ea typeface="Times New Roman" panose="02020603050405020304" pitchFamily="18" charset="0"/>
                <a:cs typeface="Arial" panose="020B0604020202020204" pitchFamily="34" charset="0"/>
              </a:rPr>
              <a:t>Do-17</a:t>
            </a:r>
            <a:r>
              <a:rPr lang="bg-BG" dirty="0">
                <a:latin typeface="Arial" panose="020B0604020202020204" pitchFamily="34" charset="0"/>
                <a:ea typeface="Times New Roman" panose="02020603050405020304" pitchFamily="18" charset="0"/>
                <a:cs typeface="Arial" panose="020B0604020202020204" pitchFamily="34" charset="0"/>
              </a:rPr>
              <a:t> бомбардират индустриалния квартал и гарата в гр. София, гр. Кюстендил и някои села. В 15.30 ч. югославски бомбардировач Дорниер -17 пуска 8 бомби над София, в квартал Булина ливада. Разрушени са няколко къщи, загиват 8 души, убити са 4 жени и 2 деца. Българските изтребители успяват да прогонят бомбардировача. При бомбандировката на Кюстендил в 08:35 часа четири самолета нападат града. Най-тежко е бомбардирана гарата. Загиват 76 души – 58 граждани, 2 български и 16 германски войници. Ранените са 95-има – 59 граждани, 5 български и 31 германски войници.</a:t>
            </a:r>
          </a:p>
          <a:p>
            <a:pPr algn="just">
              <a:spcAft>
                <a:spcPts val="0"/>
              </a:spcAft>
            </a:pPr>
            <a:r>
              <a:rPr lang="bg-BG" altLang="bg-BG" dirty="0">
                <a:latin typeface="Arial" panose="020B0604020202020204" pitchFamily="34" charset="0"/>
                <a:cs typeface="Arial" panose="020B0604020202020204" pitchFamily="34" charset="0"/>
              </a:rPr>
              <a:t>      </a:t>
            </a:r>
            <a:r>
              <a:rPr lang="bg-BG" dirty="0">
                <a:latin typeface="Arial" panose="020B0604020202020204" pitchFamily="34" charset="0"/>
                <a:ea typeface="Times New Roman" panose="02020603050405020304" pitchFamily="18" charset="0"/>
                <a:cs typeface="Arial" panose="020B0604020202020204" pitchFamily="34" charset="0"/>
              </a:rPr>
              <a:t>В 22 часа на 22 юни неидентифициран самолет бомбардира град Добрич, като хвърля 6 бомби. По осколките са открити опознавателни знаци на кирилица и се предполага, че самолетът е съветски. Докладва се за разрушени 4 сгради, двама души са ранени. </a:t>
            </a:r>
            <a:endParaRPr lang="bg-BG" sz="14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27930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Контейнер за долния колонтитул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prstClr val="black"/>
                </a:solidFill>
                <a:effectLst/>
                <a:uLnTx/>
                <a:uFillTx/>
                <a:latin typeface="Calibri"/>
                <a:ea typeface="+mn-ea"/>
                <a:cs typeface="+mn-cs"/>
              </a:rPr>
              <a:t>Национален </a:t>
            </a:r>
            <a:r>
              <a:rPr kumimoji="0" lang="ru-RU" sz="1400" b="1" i="0" u="none" strike="noStrike" kern="1200" cap="none" spc="0" normalizeH="0" baseline="0" noProof="0" dirty="0" err="1">
                <a:ln>
                  <a:noFill/>
                </a:ln>
                <a:solidFill>
                  <a:prstClr val="black"/>
                </a:solidFill>
                <a:effectLst/>
                <a:uLnTx/>
                <a:uFillTx/>
                <a:latin typeface="Calibri"/>
                <a:ea typeface="+mn-ea"/>
                <a:cs typeface="+mn-cs"/>
              </a:rPr>
              <a:t>военен</a:t>
            </a:r>
            <a:r>
              <a:rPr kumimoji="0" lang="ru-RU" sz="1400" b="1" i="0" u="none" strike="noStrike" kern="1200" cap="none" spc="0" normalizeH="0" baseline="0" noProof="0">
                <a:ln>
                  <a:noFill/>
                </a:ln>
                <a:solidFill>
                  <a:prstClr val="black"/>
                </a:solidFill>
                <a:effectLst/>
                <a:uLnTx/>
                <a:uFillTx/>
                <a:latin typeface="Calibri"/>
                <a:ea typeface="+mn-ea"/>
                <a:cs typeface="+mn-cs"/>
              </a:rPr>
              <a:t> университет „Васил Левски“ Некласифицирана информация</a:t>
            </a:r>
            <a:endParaRPr kumimoji="0" lang="bg-BG" sz="1400" b="1" i="0" u="none" strike="noStrike" kern="1200" cap="none" spc="0" normalizeH="0" baseline="0" noProof="0" dirty="0">
              <a:ln>
                <a:noFill/>
              </a:ln>
              <a:solidFill>
                <a:prstClr val="black"/>
              </a:solidFill>
              <a:effectLst/>
              <a:uLnTx/>
              <a:uFillTx/>
              <a:latin typeface="Calibri"/>
              <a:ea typeface="+mn-ea"/>
              <a:cs typeface="+mn-cs"/>
            </a:endParaRPr>
          </a:p>
        </p:txBody>
      </p:sp>
      <p:sp>
        <p:nvSpPr>
          <p:cNvPr id="4" name="Контейнер за номер на слайда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9220AF-99D2-4088-BF11-A2536404386D}" type="slidenum">
              <a:rPr kumimoji="0" lang="en-GB" sz="1400" b="1"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4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Text Box 24">
            <a:extLst>
              <a:ext uri="{FF2B5EF4-FFF2-40B4-BE49-F238E27FC236}">
                <a16:creationId xmlns:a16="http://schemas.microsoft.com/office/drawing/2014/main" xmlns="" id="{F352E8A9-E434-65C0-CE9E-CDD3A52F9B34}"/>
              </a:ext>
            </a:extLst>
          </p:cNvPr>
          <p:cNvSpPr txBox="1">
            <a:spLocks noChangeArrowheads="1"/>
          </p:cNvSpPr>
          <p:nvPr/>
        </p:nvSpPr>
        <p:spPr bwMode="auto">
          <a:xfrm>
            <a:off x="2091690" y="899891"/>
            <a:ext cx="7852410"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bg-BG" sz="1800" b="1" i="0" u="none" strike="noStrike" kern="1200" cap="none" spc="0" normalizeH="0" baseline="0" noProof="0" dirty="0">
                <a:ln>
                  <a:noFill/>
                </a:ln>
                <a:solidFill>
                  <a:prstClr val="black"/>
                </a:solidFill>
                <a:effectLst>
                  <a:outerShdw blurRad="38100" dist="38100" dir="2700000" algn="tl">
                    <a:srgbClr val="FFFFFF"/>
                  </a:outerShdw>
                </a:effectLst>
                <a:uLnTx/>
                <a:uFillTx/>
                <a:latin typeface="Arial" panose="020B0604020202020204" pitchFamily="34" charset="0"/>
                <a:ea typeface="+mn-ea"/>
                <a:cs typeface="Arial" panose="020B0604020202020204" pitchFamily="34" charset="0"/>
              </a:rPr>
              <a:t>1</a:t>
            </a:r>
            <a:r>
              <a:rPr kumimoji="0" lang="bg-BG" altLang="bg-BG" sz="1800" b="1" i="0" u="none" strike="noStrike" kern="1200" cap="none" spc="0" normalizeH="0" baseline="0" noProof="0" dirty="0">
                <a:ln>
                  <a:noFill/>
                </a:ln>
                <a:solidFill>
                  <a:prstClr val="black"/>
                </a:solidFill>
                <a:effectLst>
                  <a:outerShdw blurRad="38100" dist="38100" dir="2700000" algn="tl">
                    <a:srgbClr val="FFFFFF"/>
                  </a:outerShdw>
                </a:effectLst>
                <a:uLnTx/>
                <a:uFillTx/>
                <a:latin typeface="Arial" panose="020B0604020202020204" pitchFamily="34" charset="0"/>
                <a:ea typeface="+mn-ea"/>
                <a:cs typeface="Arial" panose="020B0604020202020204" pitchFamily="34" charset="0"/>
              </a:rPr>
              <a:t>. </a:t>
            </a:r>
            <a:r>
              <a:rPr lang="bg-BG" altLang="bg-BG" b="1" dirty="0">
                <a:solidFill>
                  <a:prstClr val="black"/>
                </a:solidFill>
                <a:effectLst>
                  <a:outerShdw blurRad="38100" dist="38100" dir="2700000" algn="tl">
                    <a:srgbClr val="C0C0C0"/>
                  </a:outerShdw>
                </a:effectLst>
                <a:latin typeface="Arial" panose="020B0604020202020204" pitchFamily="34" charset="0"/>
                <a:cs typeface="Arial" panose="020B0604020202020204" pitchFamily="34" charset="0"/>
              </a:rPr>
              <a:t>ДЕЙСТВИЕ </a:t>
            </a:r>
            <a:r>
              <a:rPr kumimoji="0" lang="bg-BG" altLang="en-US" sz="1800" b="1" i="0" u="none" strike="noStrike" kern="1200" cap="none" spc="0" normalizeH="0" baseline="0" noProof="0" dirty="0">
                <a:ln>
                  <a:noFill/>
                </a:ln>
                <a:solidFill>
                  <a:prstClr val="black"/>
                </a:solidFill>
                <a:effectLst>
                  <a:outerShdw blurRad="38100" dist="38100" dir="2700000" algn="tl">
                    <a:srgbClr val="C0C0C0"/>
                  </a:outerShdw>
                </a:effectLst>
                <a:uLnTx/>
                <a:uFillTx/>
                <a:latin typeface="Arial" panose="020B0604020202020204" pitchFamily="34" charset="0"/>
                <a:ea typeface="+mn-ea"/>
                <a:cs typeface="Arial" panose="020B0604020202020204" pitchFamily="34" charset="0"/>
              </a:rPr>
              <a:t> ПРИ ОТКРИВАНЕ НА НЕВЗРИВЕНИ БОЕПРИПАСИ</a:t>
            </a:r>
            <a:endParaRPr kumimoji="0" lang="bg-BG" altLang="bg-BG" sz="1800" b="1" i="0" u="none" strike="noStrike" kern="1200" cap="none" spc="0" normalizeH="0" baseline="0" noProof="0" dirty="0">
              <a:ln>
                <a:noFill/>
              </a:ln>
              <a:solidFill>
                <a:prstClr val="black"/>
              </a:solidFill>
              <a:effectLst>
                <a:outerShdw blurRad="38100" dist="38100" dir="2700000" algn="tl">
                  <a:srgbClr val="FFFFFF"/>
                </a:outerShdw>
              </a:effectLst>
              <a:uLnTx/>
              <a:uFillTx/>
              <a:latin typeface="Arial" panose="020B0604020202020204" pitchFamily="34" charset="0"/>
              <a:ea typeface="+mn-ea"/>
              <a:cs typeface="Arial" panose="020B0604020202020204" pitchFamily="34" charset="0"/>
            </a:endParaRPr>
          </a:p>
        </p:txBody>
      </p:sp>
      <p:sp>
        <p:nvSpPr>
          <p:cNvPr id="2" name="Правоъгълник 1"/>
          <p:cNvSpPr/>
          <p:nvPr/>
        </p:nvSpPr>
        <p:spPr>
          <a:xfrm>
            <a:off x="525780" y="1269223"/>
            <a:ext cx="11029950" cy="5078313"/>
          </a:xfrm>
          <a:prstGeom prst="rect">
            <a:avLst/>
          </a:prstGeom>
        </p:spPr>
        <p:txBody>
          <a:bodyPr wrap="square">
            <a:spAutoFit/>
          </a:bodyPr>
          <a:lstStyle/>
          <a:p>
            <a:pPr algn="just"/>
            <a:r>
              <a:rPr lang="bg-BG" dirty="0">
                <a:latin typeface="Arial" panose="020B0604020202020204" pitchFamily="34" charset="0"/>
                <a:cs typeface="Arial" panose="020B0604020202020204" pitchFamily="34" charset="0"/>
              </a:rPr>
              <a:t>      През 1941 година са бомбардирани общо 25 населени места, убити са 115 души и 162 са ранени. Пуснатите бомби са 252. При априлските бомбардировки ПВО артилерията не отбелязва резултати, а немските изтребители не участват. </a:t>
            </a:r>
          </a:p>
          <a:p>
            <a:pPr algn="just"/>
            <a:r>
              <a:rPr lang="bg-BG" dirty="0">
                <a:latin typeface="Arial" panose="020B0604020202020204" pitchFamily="34" charset="0"/>
                <a:cs typeface="Arial" panose="020B0604020202020204" pitchFamily="34" charset="0"/>
              </a:rPr>
              <a:t>      През нощта на 12 срещу 13 септември 1942 г. съветски самолети бомбардират градовете Русе, Стара Загора, Казанлък и Горна Оряховица. Един самолет хвърля 3 бомби над Стара Загора. Убита е една жена, 17 души са ранени. Бомба е пусната и над Горна Оряховица. Ранени са двама души. Над Русе са хвърлени 4 бомби. </a:t>
            </a:r>
          </a:p>
          <a:p>
            <a:pPr algn="just"/>
            <a:r>
              <a:rPr lang="bg-BG" dirty="0">
                <a:latin typeface="Arial" panose="020B0604020202020204" pitchFamily="34" charset="0"/>
                <a:cs typeface="Arial" panose="020B0604020202020204" pitchFamily="34" charset="0"/>
              </a:rPr>
              <a:t>      Нападенията принуждават правителството да въведе режим на затъмнение над цялата страна от 2 октомври 1942 година, което е прекратено на 16 май 1943 година. През 1942 г. са бомбардирани 7 населени места, убит е 1 човек и 19 са ранени. Пуснатите бомби са 27. </a:t>
            </a:r>
          </a:p>
          <a:p>
            <a:pPr algn="just"/>
            <a:r>
              <a:rPr lang="bg-BG" dirty="0">
                <a:latin typeface="Arial" panose="020B0604020202020204" pitchFamily="34" charset="0"/>
                <a:cs typeface="Arial" panose="020B0604020202020204" pitchFamily="34" charset="0"/>
              </a:rPr>
              <a:t>     На 14 ноември 1943 г. е първото масирано въздушно нападение над българската столица. В 12,30 ч. 137 самолета – 91 бомбандировача </a:t>
            </a:r>
            <a:r>
              <a:rPr lang="en-US" dirty="0">
                <a:latin typeface="Arial" panose="020B0604020202020204" pitchFamily="34" charset="0"/>
                <a:cs typeface="Arial" panose="020B0604020202020204" pitchFamily="34" charset="0"/>
              </a:rPr>
              <a:t>B-25 </a:t>
            </a:r>
            <a:r>
              <a:rPr lang="bg-BG" dirty="0">
                <a:latin typeface="Arial" panose="020B0604020202020204" pitchFamily="34" charset="0"/>
                <a:cs typeface="Arial" panose="020B0604020202020204" pitchFamily="34" charset="0"/>
              </a:rPr>
              <a:t>Мичъл и 46 изтребителя Лайтинг атакуват София, пуснати са 563 бомби. Разрушени са 47 сгради и постройки. Убити са 59 души и са ранени 128. Убити са 56 граждани, 1 полицай и 6-има военни. Тежко са ранени 49 души, леко ранени са 79. Срещу противника излитат 17 български изтребителя Ме-109. Във въздушния бой загива фелдфебел Йордан Славов. Оповестителната служба закъснява да подаде сигнал за приближаваща опасност. ПВО не успява да свали противников самолет, но успява да отклони атаката от центъра на града. Изстреляни са 1471 тежки и 2128 снаряда от по-малък калибър.</a:t>
            </a:r>
            <a:endParaRPr kumimoji="0" lang="bg-BG" altLang="bg-BG"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8729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Line 2"/>
          <p:cNvSpPr>
            <a:spLocks noChangeShapeType="1"/>
          </p:cNvSpPr>
          <p:nvPr/>
        </p:nvSpPr>
        <p:spPr bwMode="auto">
          <a:xfrm>
            <a:off x="5218114" y="2413000"/>
            <a:ext cx="1587" cy="1588"/>
          </a:xfrm>
          <a:prstGeom prst="line">
            <a:avLst/>
          </a:prstGeom>
          <a:noFill/>
          <a:ln w="127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a:p>
        </p:txBody>
      </p:sp>
      <p:sp>
        <p:nvSpPr>
          <p:cNvPr id="16387" name="Line 3"/>
          <p:cNvSpPr>
            <a:spLocks noChangeShapeType="1"/>
          </p:cNvSpPr>
          <p:nvPr/>
        </p:nvSpPr>
        <p:spPr bwMode="auto">
          <a:xfrm>
            <a:off x="4456114" y="3602039"/>
            <a:ext cx="1587" cy="1587"/>
          </a:xfrm>
          <a:prstGeom prst="line">
            <a:avLst/>
          </a:prstGeom>
          <a:noFill/>
          <a:ln w="127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a:p>
        </p:txBody>
      </p:sp>
      <p:sp>
        <p:nvSpPr>
          <p:cNvPr id="16408" name="Text Box 24"/>
          <p:cNvSpPr txBox="1">
            <a:spLocks noChangeArrowheads="1"/>
          </p:cNvSpPr>
          <p:nvPr/>
        </p:nvSpPr>
        <p:spPr bwMode="auto">
          <a:xfrm>
            <a:off x="4848036" y="876060"/>
            <a:ext cx="2098651"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bg-BG" b="1" dirty="0">
                <a:effectLst>
                  <a:outerShdw blurRad="38100" dist="38100" dir="2700000" algn="tl">
                    <a:srgbClr val="FFFFFF"/>
                  </a:outerShdw>
                </a:effectLst>
                <a:latin typeface="Arial" panose="020B0604020202020204" pitchFamily="34" charset="0"/>
                <a:cs typeface="Arial" panose="020B0604020202020204" pitchFamily="34" charset="0"/>
              </a:rPr>
              <a:t>1</a:t>
            </a:r>
            <a:r>
              <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rPr>
              <a:t>.1 ЕНЕРГЕТИКА</a:t>
            </a:r>
          </a:p>
        </p:txBody>
      </p:sp>
      <p:sp>
        <p:nvSpPr>
          <p:cNvPr id="26" name="Контейнер за долния колонтитул 2"/>
          <p:cNvSpPr>
            <a:spLocks noGrp="1"/>
          </p:cNvSpPr>
          <p:nvPr>
            <p:ph type="ftr" sz="quarter" idx="11"/>
          </p:nvPr>
        </p:nvSpPr>
        <p:spPr>
          <a:xfrm>
            <a:off x="4038600" y="6400086"/>
            <a:ext cx="4114800" cy="365125"/>
          </a:xfrm>
        </p:spPr>
        <p:txBody>
          <a:bodyPr/>
          <a:lstStyle/>
          <a:p>
            <a:r>
              <a:rPr lang="ru-RU" dirty="0"/>
              <a:t>Национален </a:t>
            </a:r>
            <a:r>
              <a:rPr lang="ru-RU" dirty="0" err="1"/>
              <a:t>военен</a:t>
            </a:r>
            <a:r>
              <a:rPr lang="ru-RU" dirty="0"/>
              <a:t> университет „</a:t>
            </a:r>
            <a:r>
              <a:rPr lang="ru-RU" dirty="0" err="1"/>
              <a:t>Васил</a:t>
            </a:r>
            <a:r>
              <a:rPr lang="ru-RU" dirty="0"/>
              <a:t> </a:t>
            </a:r>
            <a:r>
              <a:rPr lang="ru-RU" dirty="0" err="1"/>
              <a:t>Левски</a:t>
            </a:r>
            <a:r>
              <a:rPr lang="ru-RU" dirty="0"/>
              <a:t>“ </a:t>
            </a:r>
            <a:r>
              <a:rPr lang="ru-RU" dirty="0" err="1"/>
              <a:t>Некласифицирана</a:t>
            </a:r>
            <a:r>
              <a:rPr lang="ru-RU" dirty="0"/>
              <a:t> информация</a:t>
            </a:r>
            <a:endParaRPr lang="bg-BG" dirty="0"/>
          </a:p>
        </p:txBody>
      </p:sp>
      <p:sp>
        <p:nvSpPr>
          <p:cNvPr id="27" name="Контейнер за номер на слайда 3"/>
          <p:cNvSpPr>
            <a:spLocks noGrp="1"/>
          </p:cNvSpPr>
          <p:nvPr>
            <p:ph type="sldNum" sz="quarter" idx="12"/>
          </p:nvPr>
        </p:nvSpPr>
        <p:spPr>
          <a:xfrm>
            <a:off x="8610600" y="6452636"/>
            <a:ext cx="3581400" cy="365125"/>
          </a:xfrm>
        </p:spPr>
        <p:txBody>
          <a:bodyPr/>
          <a:lstStyle/>
          <a:p>
            <a:r>
              <a:rPr lang="bg-BG" dirty="0"/>
              <a:t>3</a:t>
            </a:r>
            <a:endParaRPr lang="en-GB" dirty="0"/>
          </a:p>
        </p:txBody>
      </p:sp>
      <p:sp>
        <p:nvSpPr>
          <p:cNvPr id="28" name="Text Box 24">
            <a:extLst>
              <a:ext uri="{FF2B5EF4-FFF2-40B4-BE49-F238E27FC236}">
                <a16:creationId xmlns:a16="http://schemas.microsoft.com/office/drawing/2014/main" xmlns="" id="{F352E8A9-E434-65C0-CE9E-CDD3A52F9B34}"/>
              </a:ext>
            </a:extLst>
          </p:cNvPr>
          <p:cNvSpPr txBox="1">
            <a:spLocks noChangeArrowheads="1"/>
          </p:cNvSpPr>
          <p:nvPr/>
        </p:nvSpPr>
        <p:spPr bwMode="auto">
          <a:xfrm>
            <a:off x="2091690" y="899891"/>
            <a:ext cx="7852410"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bg-BG" b="1" dirty="0">
                <a:effectLst>
                  <a:outerShdw blurRad="38100" dist="38100" dir="2700000" algn="tl">
                    <a:srgbClr val="FFFFFF"/>
                  </a:outerShdw>
                </a:effectLst>
                <a:latin typeface="Arial" panose="020B0604020202020204" pitchFamily="34" charset="0"/>
                <a:cs typeface="Arial" panose="020B0604020202020204" pitchFamily="34" charset="0"/>
              </a:rPr>
              <a:t>1</a:t>
            </a:r>
            <a:r>
              <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rPr>
              <a:t>. </a:t>
            </a:r>
            <a:r>
              <a:rPr lang="bg-BG" altLang="bg-BG" b="1" dirty="0">
                <a:effectLst>
                  <a:outerShdw blurRad="38100" dist="38100" dir="2700000" algn="tl">
                    <a:srgbClr val="C0C0C0"/>
                  </a:outerShdw>
                </a:effectLst>
                <a:latin typeface="Arial" panose="020B0604020202020204" pitchFamily="34" charset="0"/>
                <a:cs typeface="Arial" panose="020B0604020202020204" pitchFamily="34" charset="0"/>
              </a:rPr>
              <a:t>ДЕЙСТВИЕ </a:t>
            </a:r>
            <a:r>
              <a:rPr lang="bg-BG" altLang="en-US" b="1" dirty="0">
                <a:effectLst>
                  <a:outerShdw blurRad="38100" dist="38100" dir="2700000" algn="tl">
                    <a:srgbClr val="C0C0C0"/>
                  </a:outerShdw>
                </a:effectLst>
                <a:latin typeface="Arial" panose="020B0604020202020204" pitchFamily="34" charset="0"/>
                <a:cs typeface="Arial" panose="020B0604020202020204" pitchFamily="34" charset="0"/>
              </a:rPr>
              <a:t> ПРИ ОТКРИВАНЕ НА НЕВЗРИВЕНИ БОЕПРИПАСИ</a:t>
            </a:r>
            <a:endPar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3" name="Правоъгълник 2"/>
          <p:cNvSpPr/>
          <p:nvPr/>
        </p:nvSpPr>
        <p:spPr>
          <a:xfrm>
            <a:off x="594360" y="1291605"/>
            <a:ext cx="11144250" cy="5016758"/>
          </a:xfrm>
          <a:prstGeom prst="rect">
            <a:avLst/>
          </a:prstGeom>
        </p:spPr>
        <p:txBody>
          <a:bodyPr wrap="square">
            <a:spAutoFit/>
          </a:bodyPr>
          <a:lstStyle/>
          <a:p>
            <a:pPr lvl="0" algn="just" fontAlgn="base">
              <a:spcBef>
                <a:spcPct val="0"/>
              </a:spcBef>
              <a:spcAft>
                <a:spcPct val="0"/>
              </a:spcAft>
              <a:buClr>
                <a:srgbClr val="0000FF"/>
              </a:buClr>
              <a:buSzPct val="90000"/>
            </a:pPr>
            <a:r>
              <a:rPr lang="bg-BG" altLang="bg-BG" sz="1500" dirty="0">
                <a:solidFill>
                  <a:prstClr val="black"/>
                </a:solidFill>
                <a:latin typeface="Arial" pitchFamily="34" charset="0"/>
                <a:ea typeface="Times New Roman" pitchFamily="18" charset="0"/>
                <a:cs typeface="Arial" pitchFamily="34" charset="0"/>
              </a:rPr>
              <a:t>     </a:t>
            </a:r>
            <a:r>
              <a:rPr lang="bg-BG" altLang="bg-BG" sz="1600" dirty="0">
                <a:solidFill>
                  <a:prstClr val="black"/>
                </a:solidFill>
                <a:latin typeface="Arial" pitchFamily="34" charset="0"/>
                <a:ea typeface="Times New Roman" pitchFamily="18" charset="0"/>
                <a:cs typeface="Arial" pitchFamily="34" charset="0"/>
              </a:rPr>
              <a:t>Много голяма част от намираните на територията на България невзривени боеприпаси са от Втората световна война. По време на Втората световна война, България като страна от Тристранния пакт (Германия, Италия и Япония) обявява през 1943 г. война на САЩ и Великобритания. </a:t>
            </a:r>
            <a:endParaRPr lang="bg-BG" altLang="bg-BG" sz="1600" b="1" dirty="0">
              <a:solidFill>
                <a:prstClr val="black"/>
              </a:solidFill>
              <a:latin typeface="Arial" pitchFamily="34" charset="0"/>
              <a:ea typeface="Times New Roman" pitchFamily="18" charset="0"/>
              <a:cs typeface="Arial" pitchFamily="34" charset="0"/>
            </a:endParaRPr>
          </a:p>
          <a:p>
            <a:pPr lvl="0" algn="just" fontAlgn="base">
              <a:spcBef>
                <a:spcPct val="0"/>
              </a:spcBef>
              <a:spcAft>
                <a:spcPct val="0"/>
              </a:spcAft>
              <a:buClr>
                <a:srgbClr val="0000FF"/>
              </a:buClr>
              <a:buSzPct val="90000"/>
            </a:pPr>
            <a:r>
              <a:rPr lang="bg-BG" altLang="bg-BG" sz="1600" dirty="0">
                <a:solidFill>
                  <a:prstClr val="black"/>
                </a:solidFill>
                <a:latin typeface="Arial" pitchFamily="34" charset="0"/>
                <a:ea typeface="Times New Roman" pitchFamily="18" charset="0"/>
                <a:cs typeface="Arial" pitchFamily="34" charset="0"/>
              </a:rPr>
              <a:t>     За периода от м.ноември до края на м.декември 1943 г. София е била атакувана от 261 бомбардировача Боинг - Б-24 “Liberator</a:t>
            </a:r>
            <a:r>
              <a:rPr lang="ru-RU" altLang="bg-BG" sz="1600" dirty="0">
                <a:solidFill>
                  <a:prstClr val="black"/>
                </a:solidFill>
                <a:latin typeface="Arial" pitchFamily="34" charset="0"/>
                <a:ea typeface="Times New Roman" pitchFamily="18" charset="0"/>
                <a:cs typeface="Arial" pitchFamily="34" charset="0"/>
              </a:rPr>
              <a:t>“</a:t>
            </a:r>
            <a:r>
              <a:rPr lang="bg-BG" altLang="bg-BG" sz="1600" dirty="0">
                <a:solidFill>
                  <a:prstClr val="black"/>
                </a:solidFill>
                <a:latin typeface="Arial" pitchFamily="34" charset="0"/>
                <a:ea typeface="Times New Roman" pitchFamily="18" charset="0"/>
                <a:cs typeface="Arial" pitchFamily="34" charset="0"/>
              </a:rPr>
              <a:t> (170 бр.) и Б-25 “Mitchel</a:t>
            </a:r>
            <a:r>
              <a:rPr lang="ru-RU" altLang="bg-BG" sz="1600" dirty="0">
                <a:solidFill>
                  <a:prstClr val="black"/>
                </a:solidFill>
                <a:latin typeface="Arial" pitchFamily="34" charset="0"/>
                <a:ea typeface="Times New Roman" pitchFamily="18" charset="0"/>
                <a:cs typeface="Arial" pitchFamily="34" charset="0"/>
              </a:rPr>
              <a:t>“</a:t>
            </a:r>
            <a:r>
              <a:rPr lang="bg-BG" altLang="bg-BG" sz="1600" dirty="0">
                <a:solidFill>
                  <a:prstClr val="black"/>
                </a:solidFill>
                <a:latin typeface="Arial" pitchFamily="34" charset="0"/>
                <a:ea typeface="Times New Roman" pitchFamily="18" charset="0"/>
                <a:cs typeface="Arial" pitchFamily="34" charset="0"/>
              </a:rPr>
              <a:t> , като са хвърлени над града и близките населени места 1268 фугасни бомби, 120 души са убити, 270 – ранени, разрушени са 327 сгради и 689 остават необитаеми.</a:t>
            </a:r>
            <a:endParaRPr lang="bg-BG" altLang="bg-BG" sz="1600" b="1" dirty="0">
              <a:solidFill>
                <a:prstClr val="black"/>
              </a:solidFill>
              <a:latin typeface="Arial" pitchFamily="34" charset="0"/>
              <a:ea typeface="Times New Roman" pitchFamily="18" charset="0"/>
              <a:cs typeface="Arial" pitchFamily="34" charset="0"/>
            </a:endParaRPr>
          </a:p>
          <a:p>
            <a:pPr lvl="0" algn="just" fontAlgn="base">
              <a:spcBef>
                <a:spcPct val="0"/>
              </a:spcBef>
              <a:spcAft>
                <a:spcPct val="0"/>
              </a:spcAft>
              <a:buClr>
                <a:srgbClr val="0000FF"/>
              </a:buClr>
              <a:buSzPct val="90000"/>
            </a:pPr>
            <a:r>
              <a:rPr lang="bg-BG" altLang="bg-BG" sz="1600" dirty="0">
                <a:solidFill>
                  <a:prstClr val="black"/>
                </a:solidFill>
                <a:latin typeface="Arial" pitchFamily="34" charset="0"/>
                <a:ea typeface="Times New Roman" pitchFamily="18" charset="0"/>
                <a:cs typeface="Arial" pitchFamily="34" charset="0"/>
              </a:rPr>
              <a:t>     За периода от м.януари до м.април 1944 г. Дупница, София, Враца, Монтана, Лом, Русе, Карлово, Казанлък, Перущица, Пловдив и други близки до тези градове по-малки населени места са били атакувани от 1725 бомбардировача Боинг – Б-24 (1040 бр.), Б-17 “Fortres” (605 бр.) и 44 “Welington</a:t>
            </a:r>
            <a:r>
              <a:rPr lang="ru-RU" altLang="bg-BG" sz="1600" dirty="0">
                <a:solidFill>
                  <a:prstClr val="black"/>
                </a:solidFill>
                <a:latin typeface="Arial" pitchFamily="34" charset="0"/>
                <a:ea typeface="Times New Roman" pitchFamily="18" charset="0"/>
                <a:cs typeface="Arial" pitchFamily="34" charset="0"/>
              </a:rPr>
              <a:t>“</a:t>
            </a:r>
            <a:r>
              <a:rPr lang="bg-BG" altLang="bg-BG" sz="1600" dirty="0">
                <a:solidFill>
                  <a:prstClr val="black"/>
                </a:solidFill>
                <a:latin typeface="Arial" pitchFamily="34" charset="0"/>
                <a:ea typeface="Times New Roman" pitchFamily="18" charset="0"/>
                <a:cs typeface="Arial" pitchFamily="34" charset="0"/>
              </a:rPr>
              <a:t> (80 бр.), като са хвърлени 8844 фугасни и 8650 запалителни бомби, 1024 души са убити, 1138 – ранени, разрушени са 5186 сгради и 1784 остават необитаеми.</a:t>
            </a:r>
            <a:endParaRPr lang="bg-BG" altLang="bg-BG" sz="1600" b="1" dirty="0">
              <a:solidFill>
                <a:prstClr val="black"/>
              </a:solidFill>
              <a:latin typeface="Arial" pitchFamily="34" charset="0"/>
              <a:ea typeface="Times New Roman" pitchFamily="18" charset="0"/>
              <a:cs typeface="Arial" pitchFamily="34" charset="0"/>
            </a:endParaRPr>
          </a:p>
          <a:p>
            <a:pPr lvl="0" algn="just" fontAlgn="base">
              <a:spcBef>
                <a:spcPct val="0"/>
              </a:spcBef>
              <a:spcAft>
                <a:spcPct val="0"/>
              </a:spcAft>
              <a:buClr>
                <a:srgbClr val="0000FF"/>
              </a:buClr>
              <a:buSzPct val="90000"/>
            </a:pPr>
            <a:r>
              <a:rPr lang="bg-BG" altLang="bg-BG" sz="1600" dirty="0">
                <a:solidFill>
                  <a:prstClr val="black"/>
                </a:solidFill>
                <a:latin typeface="Arial" pitchFamily="34" charset="0"/>
                <a:ea typeface="Times New Roman" pitchFamily="18" charset="0"/>
                <a:cs typeface="Arial" pitchFamily="34" charset="0"/>
              </a:rPr>
              <a:t>     Общо за периода 1943-1944</a:t>
            </a:r>
            <a:r>
              <a:rPr lang="en-US" altLang="bg-BG" sz="1600" dirty="0">
                <a:solidFill>
                  <a:prstClr val="black"/>
                </a:solidFill>
                <a:latin typeface="Arial" pitchFamily="34" charset="0"/>
                <a:ea typeface="Times New Roman" pitchFamily="18" charset="0"/>
                <a:cs typeface="Arial" pitchFamily="34" charset="0"/>
              </a:rPr>
              <a:t> </a:t>
            </a:r>
            <a:r>
              <a:rPr lang="bg-BG" altLang="bg-BG" sz="1600" dirty="0">
                <a:solidFill>
                  <a:prstClr val="black"/>
                </a:solidFill>
                <a:latin typeface="Arial" pitchFamily="34" charset="0"/>
                <a:ea typeface="Times New Roman" pitchFamily="18" charset="0"/>
                <a:cs typeface="Arial" pitchFamily="34" charset="0"/>
              </a:rPr>
              <a:t>г. са били извършени 23 000 полета на американски и английски самолети (с бомбардировачите В-17, В-24</a:t>
            </a:r>
            <a:r>
              <a:rPr lang="ru-RU" altLang="bg-BG" sz="1600" dirty="0">
                <a:solidFill>
                  <a:prstClr val="black"/>
                </a:solidFill>
                <a:latin typeface="Arial" pitchFamily="34" charset="0"/>
                <a:ea typeface="Times New Roman" pitchFamily="18" charset="0"/>
                <a:cs typeface="Arial" pitchFamily="34" charset="0"/>
              </a:rPr>
              <a:t> и 44 Уелингтън</a:t>
            </a:r>
            <a:r>
              <a:rPr lang="bg-BG" altLang="bg-BG" sz="1600" dirty="0">
                <a:solidFill>
                  <a:prstClr val="black"/>
                </a:solidFill>
                <a:latin typeface="Arial" pitchFamily="34" charset="0"/>
                <a:ea typeface="Times New Roman" pitchFamily="18" charset="0"/>
                <a:cs typeface="Arial" pitchFamily="34" charset="0"/>
              </a:rPr>
              <a:t>) и са хвърлени над 45 000 фугасни и запалителни бомби над София и още 186 населени места в страната. Били са разрушени </a:t>
            </a:r>
            <a:r>
              <a:rPr lang="bg-BG" altLang="bg-BG" sz="1600" b="1" dirty="0">
                <a:solidFill>
                  <a:srgbClr val="FF0000"/>
                </a:solidFill>
                <a:latin typeface="Arial" pitchFamily="34" charset="0"/>
                <a:ea typeface="Times New Roman" pitchFamily="18" charset="0"/>
                <a:cs typeface="Arial" pitchFamily="34" charset="0"/>
              </a:rPr>
              <a:t>12 000 сгради, 4208 са убитите и 4744 ранените.</a:t>
            </a:r>
            <a:r>
              <a:rPr lang="bg-BG" altLang="bg-BG" sz="1600" dirty="0">
                <a:solidFill>
                  <a:srgbClr val="FF0000"/>
                </a:solidFill>
                <a:latin typeface="Arial" pitchFamily="34" charset="0"/>
                <a:ea typeface="Times New Roman" pitchFamily="18" charset="0"/>
                <a:cs typeface="Arial" pitchFamily="34" charset="0"/>
              </a:rPr>
              <a:t> </a:t>
            </a:r>
            <a:r>
              <a:rPr lang="bg-BG" altLang="bg-BG" sz="1600" dirty="0">
                <a:solidFill>
                  <a:prstClr val="black"/>
                </a:solidFill>
                <a:latin typeface="Arial" pitchFamily="34" charset="0"/>
                <a:ea typeface="Times New Roman" pitchFamily="18" charset="0"/>
                <a:cs typeface="Arial" pitchFamily="34" charset="0"/>
              </a:rPr>
              <a:t>Нанесени са щети на цялата страна за около </a:t>
            </a:r>
            <a:r>
              <a:rPr lang="bg-BG" altLang="bg-BG" sz="1600" b="1" dirty="0">
                <a:solidFill>
                  <a:srgbClr val="FF0000"/>
                </a:solidFill>
                <a:latin typeface="Arial" pitchFamily="34" charset="0"/>
                <a:ea typeface="Times New Roman" pitchFamily="18" charset="0"/>
                <a:cs typeface="Arial" pitchFamily="34" charset="0"/>
              </a:rPr>
              <a:t>24 млрд. лева.</a:t>
            </a:r>
            <a:r>
              <a:rPr lang="bg-BG" altLang="bg-BG" sz="1600" dirty="0">
                <a:solidFill>
                  <a:srgbClr val="FFFF00"/>
                </a:solidFill>
                <a:latin typeface="Arial" pitchFamily="34" charset="0"/>
                <a:ea typeface="Times New Roman" pitchFamily="18" charset="0"/>
                <a:cs typeface="Arial" pitchFamily="34" charset="0"/>
              </a:rPr>
              <a:t> </a:t>
            </a:r>
          </a:p>
          <a:p>
            <a:pPr lvl="0" algn="just" fontAlgn="base">
              <a:spcBef>
                <a:spcPct val="0"/>
              </a:spcBef>
              <a:spcAft>
                <a:spcPct val="0"/>
              </a:spcAft>
              <a:buClr>
                <a:srgbClr val="0000FF"/>
              </a:buClr>
              <a:buSzPct val="90000"/>
            </a:pPr>
            <a:r>
              <a:rPr lang="bg-BG" altLang="bg-BG" sz="1600" dirty="0">
                <a:solidFill>
                  <a:prstClr val="black"/>
                </a:solidFill>
                <a:latin typeface="Arial" pitchFamily="34" charset="0"/>
                <a:ea typeface="Times New Roman" pitchFamily="18" charset="0"/>
                <a:cs typeface="Arial" pitchFamily="34" charset="0"/>
              </a:rPr>
              <a:t>      Много от авиационните бомби не са сработили. В зависимост от вида на боеприпаса, надеждността на задействане на взривателите тогава е била в рамките на 0,5-0,7. Невзривилите се боеприпаси (авиационни бомби) са останали под повърхността на земята в основите на разрушените здания и представляват още по-голяма опасност в наши дни, поради неконтролируемата промяна в техническите им характеристики, следствие на влиянието на атмосферните и почвените условия.</a:t>
            </a:r>
            <a:endParaRPr lang="bg-BG" altLang="bg-BG" sz="1600" b="1" dirty="0">
              <a:solidFill>
                <a:prstClr val="black"/>
              </a:solidFill>
              <a:latin typeface="Arial" pitchFamily="34" charset="0"/>
              <a:ea typeface="Times New Roman" pitchFamily="18" charset="0"/>
              <a:cs typeface="Arial" pitchFamily="34" charset="0"/>
            </a:endParaRPr>
          </a:p>
        </p:txBody>
      </p:sp>
    </p:spTree>
    <p:extLst>
      <p:ext uri="{BB962C8B-B14F-4D97-AF65-F5344CB8AC3E}">
        <p14:creationId xmlns:p14="http://schemas.microsoft.com/office/powerpoint/2010/main" val="82993280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Контейнер за долния колонтитул 2"/>
          <p:cNvSpPr>
            <a:spLocks noGrp="1"/>
          </p:cNvSpPr>
          <p:nvPr>
            <p:ph type="ftr" sz="quarter" idx="11"/>
          </p:nvPr>
        </p:nvSpPr>
        <p:spPr/>
        <p:txBody>
          <a:bodyPr/>
          <a:lstStyle/>
          <a:p>
            <a:r>
              <a:rPr lang="ru-RU" dirty="0"/>
              <a:t>Национален </a:t>
            </a:r>
            <a:r>
              <a:rPr lang="ru-RU" dirty="0" err="1"/>
              <a:t>военен</a:t>
            </a:r>
            <a:r>
              <a:rPr lang="ru-RU" dirty="0"/>
              <a:t> университет „</a:t>
            </a:r>
            <a:r>
              <a:rPr lang="ru-RU" dirty="0" err="1"/>
              <a:t>Васил</a:t>
            </a:r>
            <a:r>
              <a:rPr lang="ru-RU" dirty="0"/>
              <a:t> </a:t>
            </a:r>
            <a:r>
              <a:rPr lang="ru-RU" dirty="0" err="1"/>
              <a:t>Левски</a:t>
            </a:r>
            <a:r>
              <a:rPr lang="ru-RU" dirty="0"/>
              <a:t>“ </a:t>
            </a:r>
            <a:r>
              <a:rPr lang="ru-RU" dirty="0" err="1"/>
              <a:t>Некласифицирана</a:t>
            </a:r>
            <a:r>
              <a:rPr lang="ru-RU" dirty="0"/>
              <a:t> информация</a:t>
            </a:r>
            <a:endParaRPr lang="bg-BG" dirty="0"/>
          </a:p>
        </p:txBody>
      </p:sp>
      <p:sp>
        <p:nvSpPr>
          <p:cNvPr id="4" name="Контейнер за номер на слайда 3"/>
          <p:cNvSpPr>
            <a:spLocks noGrp="1"/>
          </p:cNvSpPr>
          <p:nvPr>
            <p:ph type="sldNum" sz="quarter" idx="12"/>
          </p:nvPr>
        </p:nvSpPr>
        <p:spPr/>
        <p:txBody>
          <a:bodyPr/>
          <a:lstStyle/>
          <a:p>
            <a:fld id="{309220AF-99D2-4088-BF11-A2536404386D}" type="slidenum">
              <a:rPr lang="en-GB" smtClean="0"/>
              <a:pPr/>
              <a:t>7</a:t>
            </a:fld>
            <a:endParaRPr lang="en-GB" dirty="0"/>
          </a:p>
        </p:txBody>
      </p:sp>
      <p:sp>
        <p:nvSpPr>
          <p:cNvPr id="5" name="Line 2"/>
          <p:cNvSpPr>
            <a:spLocks noChangeShapeType="1"/>
          </p:cNvSpPr>
          <p:nvPr/>
        </p:nvSpPr>
        <p:spPr bwMode="auto">
          <a:xfrm>
            <a:off x="5218114" y="2413000"/>
            <a:ext cx="1587" cy="1588"/>
          </a:xfrm>
          <a:prstGeom prst="line">
            <a:avLst/>
          </a:prstGeom>
          <a:noFill/>
          <a:ln w="127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a:p>
        </p:txBody>
      </p:sp>
      <p:sp>
        <p:nvSpPr>
          <p:cNvPr id="6" name="Line 3"/>
          <p:cNvSpPr>
            <a:spLocks noChangeShapeType="1"/>
          </p:cNvSpPr>
          <p:nvPr/>
        </p:nvSpPr>
        <p:spPr bwMode="auto">
          <a:xfrm>
            <a:off x="4456114" y="3602039"/>
            <a:ext cx="1587" cy="1587"/>
          </a:xfrm>
          <a:prstGeom prst="line">
            <a:avLst/>
          </a:prstGeom>
          <a:noFill/>
          <a:ln w="127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bg-BG"/>
          </a:p>
        </p:txBody>
      </p:sp>
      <p:sp>
        <p:nvSpPr>
          <p:cNvPr id="7" name="Text Box 8"/>
          <p:cNvSpPr txBox="1">
            <a:spLocks noChangeArrowheads="1"/>
          </p:cNvSpPr>
          <p:nvPr/>
        </p:nvSpPr>
        <p:spPr bwMode="auto">
          <a:xfrm>
            <a:off x="4622433" y="946964"/>
            <a:ext cx="3659207"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rPr>
              <a:t>1.2 ЯДРЕНА ПРОМИШЛЕНОСТ</a:t>
            </a:r>
          </a:p>
        </p:txBody>
      </p:sp>
      <p:sp>
        <p:nvSpPr>
          <p:cNvPr id="10" name="Rectangle 11"/>
          <p:cNvSpPr>
            <a:spLocks noChangeArrowheads="1"/>
          </p:cNvSpPr>
          <p:nvPr/>
        </p:nvSpPr>
        <p:spPr bwMode="auto">
          <a:xfrm>
            <a:off x="1524001" y="1948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bg-BG"/>
          </a:p>
        </p:txBody>
      </p:sp>
      <p:sp>
        <p:nvSpPr>
          <p:cNvPr id="14" name="Text Box 24">
            <a:extLst>
              <a:ext uri="{FF2B5EF4-FFF2-40B4-BE49-F238E27FC236}">
                <a16:creationId xmlns:a16="http://schemas.microsoft.com/office/drawing/2014/main" xmlns="" id="{F352E8A9-E434-65C0-CE9E-CDD3A52F9B34}"/>
              </a:ext>
            </a:extLst>
          </p:cNvPr>
          <p:cNvSpPr txBox="1">
            <a:spLocks noChangeArrowheads="1"/>
          </p:cNvSpPr>
          <p:nvPr/>
        </p:nvSpPr>
        <p:spPr bwMode="auto">
          <a:xfrm>
            <a:off x="2091690" y="899891"/>
            <a:ext cx="7852410"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bg-BG" b="1" dirty="0">
                <a:effectLst>
                  <a:outerShdw blurRad="38100" dist="38100" dir="2700000" algn="tl">
                    <a:srgbClr val="FFFFFF"/>
                  </a:outerShdw>
                </a:effectLst>
                <a:latin typeface="Arial" panose="020B0604020202020204" pitchFamily="34" charset="0"/>
                <a:cs typeface="Arial" panose="020B0604020202020204" pitchFamily="34" charset="0"/>
              </a:rPr>
              <a:t>1</a:t>
            </a:r>
            <a:r>
              <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rPr>
              <a:t>. </a:t>
            </a:r>
            <a:r>
              <a:rPr lang="bg-BG" altLang="bg-BG" b="1" dirty="0">
                <a:effectLst>
                  <a:outerShdw blurRad="38100" dist="38100" dir="2700000" algn="tl">
                    <a:srgbClr val="C0C0C0"/>
                  </a:outerShdw>
                </a:effectLst>
                <a:latin typeface="Arial" panose="020B0604020202020204" pitchFamily="34" charset="0"/>
                <a:cs typeface="Arial" panose="020B0604020202020204" pitchFamily="34" charset="0"/>
              </a:rPr>
              <a:t>ДЕЙСТВИЕ </a:t>
            </a:r>
            <a:r>
              <a:rPr lang="bg-BG" altLang="en-US" b="1" dirty="0">
                <a:effectLst>
                  <a:outerShdw blurRad="38100" dist="38100" dir="2700000" algn="tl">
                    <a:srgbClr val="C0C0C0"/>
                  </a:outerShdw>
                </a:effectLst>
                <a:latin typeface="Arial" panose="020B0604020202020204" pitchFamily="34" charset="0"/>
                <a:cs typeface="Arial" panose="020B0604020202020204" pitchFamily="34" charset="0"/>
              </a:rPr>
              <a:t> ПРИ ОТКРИВАНЕ НА НЕВЗРИВЕНИ БОЕПРИПАСИ</a:t>
            </a:r>
            <a:endPar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grpSp>
        <p:nvGrpSpPr>
          <p:cNvPr id="15" name="Group 2"/>
          <p:cNvGrpSpPr>
            <a:grpSpLocks/>
          </p:cNvGrpSpPr>
          <p:nvPr/>
        </p:nvGrpSpPr>
        <p:grpSpPr bwMode="auto">
          <a:xfrm>
            <a:off x="2676207" y="1463040"/>
            <a:ext cx="6683375" cy="4522630"/>
            <a:chOff x="1820" y="5484"/>
            <a:chExt cx="8829" cy="7480"/>
          </a:xfrm>
        </p:grpSpPr>
        <p:sp>
          <p:nvSpPr>
            <p:cNvPr id="16" name="AutoShape 3"/>
            <p:cNvSpPr>
              <a:spLocks noChangeArrowheads="1"/>
            </p:cNvSpPr>
            <p:nvPr/>
          </p:nvSpPr>
          <p:spPr bwMode="auto">
            <a:xfrm>
              <a:off x="5980" y="8861"/>
              <a:ext cx="240" cy="270"/>
            </a:xfrm>
            <a:prstGeom prst="irregularSeal1">
              <a:avLst/>
            </a:prstGeom>
            <a:solidFill>
              <a:srgbClr val="FF0000"/>
            </a:solidFill>
            <a:ln w="9525">
              <a:solidFill>
                <a:srgbClr val="000000"/>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bg-BG" altLang="bg-BG" sz="1800">
                <a:solidFill>
                  <a:prstClr val="black"/>
                </a:solidFill>
                <a:latin typeface="Arial" pitchFamily="34" charset="0"/>
                <a:cs typeface="Arial" pitchFamily="34" charset="0"/>
              </a:endParaRPr>
            </a:p>
          </p:txBody>
        </p:sp>
        <p:sp>
          <p:nvSpPr>
            <p:cNvPr id="17" name="AutoShape 4"/>
            <p:cNvSpPr>
              <a:spLocks noChangeArrowheads="1"/>
            </p:cNvSpPr>
            <p:nvPr/>
          </p:nvSpPr>
          <p:spPr bwMode="auto">
            <a:xfrm>
              <a:off x="5185" y="8846"/>
              <a:ext cx="270" cy="340"/>
            </a:xfrm>
            <a:prstGeom prst="irregularSeal1">
              <a:avLst/>
            </a:prstGeom>
            <a:solidFill>
              <a:srgbClr val="FF0000"/>
            </a:solidFill>
            <a:ln w="9525">
              <a:solidFill>
                <a:srgbClr val="000000"/>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bg-BG" altLang="bg-BG" sz="1800">
                <a:solidFill>
                  <a:prstClr val="black"/>
                </a:solidFill>
                <a:latin typeface="Arial" pitchFamily="34" charset="0"/>
                <a:cs typeface="Arial" pitchFamily="34" charset="0"/>
              </a:endParaRPr>
            </a:p>
          </p:txBody>
        </p:sp>
        <p:pic>
          <p:nvPicPr>
            <p:cNvPr id="18" name="Picture 5" descr="bulgar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0" y="5484"/>
              <a:ext cx="8829" cy="7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AutoShape 6"/>
            <p:cNvSpPr>
              <a:spLocks noChangeArrowheads="1"/>
            </p:cNvSpPr>
            <p:nvPr/>
          </p:nvSpPr>
          <p:spPr bwMode="auto">
            <a:xfrm>
              <a:off x="3640" y="8602"/>
              <a:ext cx="440" cy="420"/>
            </a:xfrm>
            <a:prstGeom prst="irregularSeal2">
              <a:avLst/>
            </a:prstGeom>
            <a:solidFill>
              <a:srgbClr val="FF0000"/>
            </a:solidFill>
            <a:ln w="9525">
              <a:solidFill>
                <a:srgbClr val="000000"/>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bg-BG" altLang="bg-BG" sz="1800">
                <a:solidFill>
                  <a:prstClr val="black"/>
                </a:solidFill>
                <a:latin typeface="Arial" pitchFamily="34" charset="0"/>
                <a:cs typeface="Arial" pitchFamily="34" charset="0"/>
              </a:endParaRPr>
            </a:p>
          </p:txBody>
        </p:sp>
        <p:sp>
          <p:nvSpPr>
            <p:cNvPr id="20" name="AutoShape 7"/>
            <p:cNvSpPr>
              <a:spLocks noChangeArrowheads="1"/>
            </p:cNvSpPr>
            <p:nvPr/>
          </p:nvSpPr>
          <p:spPr bwMode="auto">
            <a:xfrm>
              <a:off x="5340" y="8922"/>
              <a:ext cx="280" cy="280"/>
            </a:xfrm>
            <a:prstGeom prst="irregularSeal2">
              <a:avLst/>
            </a:prstGeom>
            <a:solidFill>
              <a:srgbClr val="FF0000"/>
            </a:solidFill>
            <a:ln w="9525">
              <a:solidFill>
                <a:srgbClr val="000000"/>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bg-BG" altLang="bg-BG" sz="1800">
                <a:solidFill>
                  <a:prstClr val="black"/>
                </a:solidFill>
                <a:latin typeface="Arial" pitchFamily="34" charset="0"/>
                <a:cs typeface="Arial" pitchFamily="34" charset="0"/>
              </a:endParaRPr>
            </a:p>
          </p:txBody>
        </p:sp>
        <p:sp>
          <p:nvSpPr>
            <p:cNvPr id="21" name="AutoShape 8"/>
            <p:cNvSpPr>
              <a:spLocks noChangeArrowheads="1"/>
            </p:cNvSpPr>
            <p:nvPr/>
          </p:nvSpPr>
          <p:spPr bwMode="auto">
            <a:xfrm>
              <a:off x="6060" y="8862"/>
              <a:ext cx="300" cy="260"/>
            </a:xfrm>
            <a:prstGeom prst="irregularSeal2">
              <a:avLst/>
            </a:prstGeom>
            <a:solidFill>
              <a:srgbClr val="FF0000"/>
            </a:solidFill>
            <a:ln w="9525">
              <a:solidFill>
                <a:srgbClr val="000000"/>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bg-BG" altLang="bg-BG" sz="1800">
                <a:solidFill>
                  <a:prstClr val="black"/>
                </a:solidFill>
                <a:latin typeface="Arial" pitchFamily="34" charset="0"/>
                <a:cs typeface="Arial" pitchFamily="34" charset="0"/>
              </a:endParaRPr>
            </a:p>
          </p:txBody>
        </p:sp>
        <p:sp>
          <p:nvSpPr>
            <p:cNvPr id="22" name="AutoShape 9"/>
            <p:cNvSpPr>
              <a:spLocks noChangeArrowheads="1"/>
            </p:cNvSpPr>
            <p:nvPr/>
          </p:nvSpPr>
          <p:spPr bwMode="auto">
            <a:xfrm>
              <a:off x="2320" y="10147"/>
              <a:ext cx="4280" cy="2397"/>
            </a:xfrm>
            <a:prstGeom prst="wedgeRectCallout">
              <a:avLst>
                <a:gd name="adj1" fmla="val -15653"/>
                <a:gd name="adj2" fmla="val -108319"/>
              </a:avLst>
            </a:prstGeom>
            <a:solidFill>
              <a:srgbClr val="FFFFFF">
                <a:alpha val="50195"/>
              </a:srgbClr>
            </a:solidFill>
            <a:ln w="9525">
              <a:solidFill>
                <a:srgbClr val="000000"/>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fontAlgn="base" hangingPunct="1">
                <a:spcBef>
                  <a:spcPct val="0"/>
                </a:spcBef>
                <a:spcAft>
                  <a:spcPts val="1000"/>
                </a:spcAft>
                <a:buFontTx/>
                <a:buNone/>
              </a:pPr>
              <a:r>
                <a:rPr lang="bg-BG" altLang="bg-BG" sz="1100" b="1" u="sng" dirty="0">
                  <a:solidFill>
                    <a:prstClr val="black"/>
                  </a:solidFill>
                  <a:cs typeface="Arial" pitchFamily="34" charset="0"/>
                </a:rPr>
                <a:t>1943 – 1944</a:t>
              </a:r>
            </a:p>
            <a:p>
              <a:pPr algn="just" eaLnBrk="1" fontAlgn="base" hangingPunct="1">
                <a:spcBef>
                  <a:spcPct val="0"/>
                </a:spcBef>
                <a:spcAft>
                  <a:spcPct val="0"/>
                </a:spcAft>
                <a:buFontTx/>
                <a:buNone/>
              </a:pPr>
              <a:r>
                <a:rPr lang="bg-BG" altLang="bg-BG" sz="1200" b="1" dirty="0">
                  <a:solidFill>
                    <a:prstClr val="black"/>
                  </a:solidFill>
                  <a:latin typeface="Times New Roman" pitchFamily="18" charset="0"/>
                  <a:cs typeface="Arial" pitchFamily="34" charset="0"/>
                </a:rPr>
                <a:t>полети</a:t>
              </a:r>
              <a:r>
                <a:rPr lang="bg-BG" altLang="bg-BG" sz="1200" dirty="0">
                  <a:solidFill>
                    <a:prstClr val="black"/>
                  </a:solidFill>
                  <a:latin typeface="Times New Roman" pitchFamily="18" charset="0"/>
                  <a:cs typeface="Arial" pitchFamily="34" charset="0"/>
                </a:rPr>
                <a:t> - </a:t>
              </a:r>
              <a:r>
                <a:rPr lang="bg-BG" altLang="bg-BG" sz="1200" b="1" dirty="0">
                  <a:solidFill>
                    <a:prstClr val="black"/>
                  </a:solidFill>
                  <a:latin typeface="Times New Roman" pitchFamily="18" charset="0"/>
                  <a:cs typeface="Arial" pitchFamily="34" charset="0"/>
                </a:rPr>
                <a:t>23 000</a:t>
              </a:r>
              <a:endParaRPr lang="bg-BG" altLang="bg-BG" sz="1200" dirty="0">
                <a:solidFill>
                  <a:prstClr val="black"/>
                </a:solidFill>
                <a:latin typeface="Times New Roman" pitchFamily="18" charset="0"/>
                <a:cs typeface="Arial" pitchFamily="34" charset="0"/>
              </a:endParaRPr>
            </a:p>
            <a:p>
              <a:pPr algn="just" eaLnBrk="1" fontAlgn="base" hangingPunct="1">
                <a:spcBef>
                  <a:spcPct val="0"/>
                </a:spcBef>
                <a:spcAft>
                  <a:spcPct val="0"/>
                </a:spcAft>
                <a:buFontTx/>
                <a:buNone/>
              </a:pPr>
              <a:r>
                <a:rPr lang="bg-BG" altLang="bg-BG" sz="1200" b="1" dirty="0">
                  <a:solidFill>
                    <a:prstClr val="black"/>
                  </a:solidFill>
                  <a:latin typeface="Times New Roman" pitchFamily="18" charset="0"/>
                  <a:cs typeface="Arial" pitchFamily="34" charset="0"/>
                </a:rPr>
                <a:t>фугасни и запалителни бомби</a:t>
              </a:r>
              <a:r>
                <a:rPr lang="bg-BG" altLang="bg-BG" sz="1200" dirty="0">
                  <a:solidFill>
                    <a:prstClr val="black"/>
                  </a:solidFill>
                  <a:latin typeface="Times New Roman" pitchFamily="18" charset="0"/>
                  <a:cs typeface="Arial" pitchFamily="34" charset="0"/>
                </a:rPr>
                <a:t> - </a:t>
              </a:r>
              <a:r>
                <a:rPr lang="bg-BG" altLang="bg-BG" sz="1200" b="1" dirty="0">
                  <a:solidFill>
                    <a:prstClr val="black"/>
                  </a:solidFill>
                  <a:latin typeface="Times New Roman" pitchFamily="18" charset="0"/>
                  <a:cs typeface="Arial" pitchFamily="34" charset="0"/>
                </a:rPr>
                <a:t>45 000</a:t>
              </a:r>
              <a:endParaRPr lang="bg-BG" altLang="bg-BG" sz="1200" dirty="0">
                <a:solidFill>
                  <a:prstClr val="black"/>
                </a:solidFill>
                <a:latin typeface="Times New Roman" pitchFamily="18" charset="0"/>
                <a:cs typeface="Arial" pitchFamily="34" charset="0"/>
              </a:endParaRPr>
            </a:p>
            <a:p>
              <a:pPr algn="just" eaLnBrk="1" fontAlgn="base" hangingPunct="1">
                <a:spcBef>
                  <a:spcPct val="0"/>
                </a:spcBef>
                <a:spcAft>
                  <a:spcPct val="0"/>
                </a:spcAft>
                <a:buFontTx/>
                <a:buNone/>
              </a:pPr>
              <a:r>
                <a:rPr lang="bg-BG" altLang="bg-BG" sz="1200" b="1" dirty="0">
                  <a:solidFill>
                    <a:prstClr val="black"/>
                  </a:solidFill>
                  <a:latin typeface="Times New Roman" pitchFamily="18" charset="0"/>
                  <a:cs typeface="Arial" pitchFamily="34" charset="0"/>
                </a:rPr>
                <a:t>бомбардирани населени пункта</a:t>
              </a:r>
              <a:r>
                <a:rPr lang="bg-BG" altLang="bg-BG" sz="1200" dirty="0">
                  <a:solidFill>
                    <a:prstClr val="black"/>
                  </a:solidFill>
                  <a:latin typeface="Times New Roman" pitchFamily="18" charset="0"/>
                  <a:cs typeface="Arial" pitchFamily="34" charset="0"/>
                </a:rPr>
                <a:t> – </a:t>
              </a:r>
              <a:r>
                <a:rPr lang="bg-BG" altLang="bg-BG" sz="1200" b="1" dirty="0">
                  <a:solidFill>
                    <a:prstClr val="black"/>
                  </a:solidFill>
                  <a:latin typeface="Times New Roman" pitchFamily="18" charset="0"/>
                  <a:cs typeface="Arial" pitchFamily="34" charset="0"/>
                </a:rPr>
                <a:t>186</a:t>
              </a:r>
            </a:p>
            <a:p>
              <a:pPr algn="just" eaLnBrk="1" fontAlgn="base" hangingPunct="1">
                <a:spcBef>
                  <a:spcPct val="0"/>
                </a:spcBef>
                <a:spcAft>
                  <a:spcPct val="0"/>
                </a:spcAft>
                <a:buFontTx/>
                <a:buNone/>
              </a:pPr>
              <a:r>
                <a:rPr lang="bg-BG" altLang="bg-BG" sz="1200" b="1" dirty="0">
                  <a:solidFill>
                    <a:prstClr val="black"/>
                  </a:solidFill>
                  <a:latin typeface="Times New Roman" pitchFamily="18" charset="0"/>
                  <a:cs typeface="Arial" pitchFamily="34" charset="0"/>
                </a:rPr>
                <a:t>разрушени сгради</a:t>
              </a:r>
              <a:r>
                <a:rPr lang="bg-BG" altLang="bg-BG" sz="1200" dirty="0">
                  <a:solidFill>
                    <a:prstClr val="black"/>
                  </a:solidFill>
                  <a:latin typeface="Times New Roman" pitchFamily="18" charset="0"/>
                  <a:cs typeface="Arial" pitchFamily="34" charset="0"/>
                </a:rPr>
                <a:t> – </a:t>
              </a:r>
              <a:r>
                <a:rPr lang="bg-BG" altLang="bg-BG" sz="1200" b="1" dirty="0">
                  <a:solidFill>
                    <a:prstClr val="black"/>
                  </a:solidFill>
                  <a:latin typeface="Times New Roman" pitchFamily="18" charset="0"/>
                  <a:cs typeface="Arial" pitchFamily="34" charset="0"/>
                </a:rPr>
                <a:t>12 000</a:t>
              </a:r>
              <a:endParaRPr lang="bg-BG" altLang="bg-BG" sz="1200" dirty="0">
                <a:solidFill>
                  <a:prstClr val="black"/>
                </a:solidFill>
                <a:latin typeface="Times New Roman" pitchFamily="18" charset="0"/>
                <a:cs typeface="Arial" pitchFamily="34" charset="0"/>
              </a:endParaRPr>
            </a:p>
            <a:p>
              <a:pPr algn="just" eaLnBrk="1" fontAlgn="base" hangingPunct="1">
                <a:spcBef>
                  <a:spcPct val="0"/>
                </a:spcBef>
                <a:spcAft>
                  <a:spcPct val="0"/>
                </a:spcAft>
                <a:buFontTx/>
                <a:buNone/>
              </a:pPr>
              <a:r>
                <a:rPr lang="bg-BG" altLang="bg-BG" sz="1200" b="1" dirty="0">
                  <a:solidFill>
                    <a:prstClr val="black"/>
                  </a:solidFill>
                  <a:latin typeface="Times New Roman" pitchFamily="18" charset="0"/>
                  <a:cs typeface="Arial" pitchFamily="34" charset="0"/>
                </a:rPr>
                <a:t>убити</a:t>
              </a:r>
              <a:r>
                <a:rPr lang="bg-BG" altLang="bg-BG" sz="1200" dirty="0">
                  <a:solidFill>
                    <a:prstClr val="black"/>
                  </a:solidFill>
                  <a:latin typeface="Times New Roman" pitchFamily="18" charset="0"/>
                  <a:cs typeface="Arial" pitchFamily="34" charset="0"/>
                </a:rPr>
                <a:t> – </a:t>
              </a:r>
              <a:r>
                <a:rPr lang="bg-BG" altLang="bg-BG" sz="1200" b="1" dirty="0">
                  <a:solidFill>
                    <a:prstClr val="black"/>
                  </a:solidFill>
                  <a:latin typeface="Times New Roman" pitchFamily="18" charset="0"/>
                  <a:cs typeface="Arial" pitchFamily="34" charset="0"/>
                </a:rPr>
                <a:t>4 208</a:t>
              </a:r>
              <a:endParaRPr lang="bg-BG" altLang="bg-BG" sz="1200" dirty="0">
                <a:solidFill>
                  <a:prstClr val="black"/>
                </a:solidFill>
                <a:latin typeface="Times New Roman" pitchFamily="18" charset="0"/>
                <a:cs typeface="Arial" pitchFamily="34" charset="0"/>
              </a:endParaRPr>
            </a:p>
            <a:p>
              <a:pPr algn="just" eaLnBrk="1" fontAlgn="base" hangingPunct="1">
                <a:spcBef>
                  <a:spcPct val="0"/>
                </a:spcBef>
                <a:spcAft>
                  <a:spcPct val="0"/>
                </a:spcAft>
                <a:buFontTx/>
                <a:buNone/>
              </a:pPr>
              <a:r>
                <a:rPr lang="bg-BG" altLang="bg-BG" sz="1200" b="1" dirty="0">
                  <a:solidFill>
                    <a:prstClr val="black"/>
                  </a:solidFill>
                  <a:latin typeface="Times New Roman" pitchFamily="18" charset="0"/>
                  <a:cs typeface="Arial" pitchFamily="34" charset="0"/>
                </a:rPr>
                <a:t>ранени</a:t>
              </a:r>
              <a:r>
                <a:rPr lang="bg-BG" altLang="bg-BG" sz="1200" dirty="0">
                  <a:solidFill>
                    <a:prstClr val="black"/>
                  </a:solidFill>
                  <a:latin typeface="Times New Roman" pitchFamily="18" charset="0"/>
                  <a:cs typeface="Arial" pitchFamily="34" charset="0"/>
                </a:rPr>
                <a:t> – </a:t>
              </a:r>
              <a:r>
                <a:rPr lang="bg-BG" altLang="bg-BG" sz="1200" b="1" dirty="0">
                  <a:solidFill>
                    <a:prstClr val="black"/>
                  </a:solidFill>
                  <a:latin typeface="Times New Roman" pitchFamily="18" charset="0"/>
                  <a:cs typeface="Arial" pitchFamily="34" charset="0"/>
                </a:rPr>
                <a:t>4 744</a:t>
              </a:r>
              <a:endParaRPr lang="bg-BG" altLang="bg-BG" sz="1200" dirty="0">
                <a:solidFill>
                  <a:prstClr val="black"/>
                </a:solidFill>
                <a:latin typeface="Times New Roman" pitchFamily="18" charset="0"/>
                <a:cs typeface="Arial" pitchFamily="34" charset="0"/>
              </a:endParaRPr>
            </a:p>
            <a:p>
              <a:pPr eaLnBrk="1" fontAlgn="base" hangingPunct="1">
                <a:spcBef>
                  <a:spcPct val="0"/>
                </a:spcBef>
                <a:spcAft>
                  <a:spcPct val="0"/>
                </a:spcAft>
                <a:buFontTx/>
                <a:buNone/>
              </a:pPr>
              <a:endParaRPr lang="bg-BG" altLang="bg-BG" sz="1800" dirty="0">
                <a:solidFill>
                  <a:prstClr val="black"/>
                </a:solidFill>
                <a:latin typeface="Arial" pitchFamily="34" charset="0"/>
                <a:cs typeface="Arial" pitchFamily="34" charset="0"/>
              </a:endParaRPr>
            </a:p>
          </p:txBody>
        </p:sp>
        <p:sp>
          <p:nvSpPr>
            <p:cNvPr id="23" name="AutoShape 10"/>
            <p:cNvSpPr>
              <a:spLocks noChangeArrowheads="1"/>
            </p:cNvSpPr>
            <p:nvPr/>
          </p:nvSpPr>
          <p:spPr bwMode="auto">
            <a:xfrm>
              <a:off x="6610" y="7302"/>
              <a:ext cx="280" cy="280"/>
            </a:xfrm>
            <a:prstGeom prst="irregularSeal2">
              <a:avLst/>
            </a:prstGeom>
            <a:solidFill>
              <a:srgbClr val="FF0000"/>
            </a:solidFill>
            <a:ln w="9525">
              <a:solidFill>
                <a:srgbClr val="000000"/>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bg-BG" altLang="bg-BG" sz="1800">
                <a:solidFill>
                  <a:prstClr val="black"/>
                </a:solidFill>
                <a:latin typeface="Arial" pitchFamily="34" charset="0"/>
                <a:cs typeface="Arial" pitchFamily="34" charset="0"/>
              </a:endParaRPr>
            </a:p>
          </p:txBody>
        </p:sp>
        <p:sp>
          <p:nvSpPr>
            <p:cNvPr id="24" name="AutoShape 11"/>
            <p:cNvSpPr>
              <a:spLocks noChangeArrowheads="1"/>
            </p:cNvSpPr>
            <p:nvPr/>
          </p:nvSpPr>
          <p:spPr bwMode="auto">
            <a:xfrm>
              <a:off x="3520" y="7862"/>
              <a:ext cx="280" cy="280"/>
            </a:xfrm>
            <a:prstGeom prst="irregularSeal2">
              <a:avLst/>
            </a:prstGeom>
            <a:solidFill>
              <a:srgbClr val="FF0000"/>
            </a:solidFill>
            <a:ln w="9525">
              <a:solidFill>
                <a:srgbClr val="000000"/>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bg-BG" altLang="bg-BG" sz="1800">
                <a:solidFill>
                  <a:prstClr val="black"/>
                </a:solidFill>
                <a:latin typeface="Arial" pitchFamily="34" charset="0"/>
                <a:cs typeface="Arial" pitchFamily="34" charset="0"/>
              </a:endParaRPr>
            </a:p>
          </p:txBody>
        </p:sp>
        <p:sp>
          <p:nvSpPr>
            <p:cNvPr id="25" name="AutoShape 12"/>
            <p:cNvSpPr>
              <a:spLocks noChangeArrowheads="1"/>
            </p:cNvSpPr>
            <p:nvPr/>
          </p:nvSpPr>
          <p:spPr bwMode="auto">
            <a:xfrm>
              <a:off x="3280" y="9132"/>
              <a:ext cx="280" cy="280"/>
            </a:xfrm>
            <a:prstGeom prst="irregularSeal2">
              <a:avLst/>
            </a:prstGeom>
            <a:solidFill>
              <a:srgbClr val="FF0000"/>
            </a:solidFill>
            <a:ln w="9525">
              <a:solidFill>
                <a:srgbClr val="000000"/>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bg-BG" altLang="bg-BG" sz="1800">
                <a:solidFill>
                  <a:prstClr val="black"/>
                </a:solidFill>
                <a:latin typeface="Arial" pitchFamily="34" charset="0"/>
                <a:cs typeface="Arial" pitchFamily="34" charset="0"/>
              </a:endParaRPr>
            </a:p>
          </p:txBody>
        </p:sp>
        <p:sp>
          <p:nvSpPr>
            <p:cNvPr id="26" name="AutoShape 13"/>
            <p:cNvSpPr>
              <a:spLocks noChangeArrowheads="1"/>
            </p:cNvSpPr>
            <p:nvPr/>
          </p:nvSpPr>
          <p:spPr bwMode="auto">
            <a:xfrm>
              <a:off x="3420" y="7302"/>
              <a:ext cx="280" cy="280"/>
            </a:xfrm>
            <a:prstGeom prst="irregularSeal2">
              <a:avLst/>
            </a:prstGeom>
            <a:solidFill>
              <a:srgbClr val="FF0000"/>
            </a:solidFill>
            <a:ln w="9525">
              <a:solidFill>
                <a:srgbClr val="000000"/>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bg-BG" altLang="bg-BG" sz="1800">
                <a:solidFill>
                  <a:prstClr val="black"/>
                </a:solidFill>
                <a:latin typeface="Arial" pitchFamily="34" charset="0"/>
                <a:cs typeface="Arial" pitchFamily="34" charset="0"/>
              </a:endParaRPr>
            </a:p>
          </p:txBody>
        </p:sp>
        <p:sp>
          <p:nvSpPr>
            <p:cNvPr id="27" name="AutoShape 14"/>
            <p:cNvSpPr>
              <a:spLocks noChangeArrowheads="1"/>
            </p:cNvSpPr>
            <p:nvPr/>
          </p:nvSpPr>
          <p:spPr bwMode="auto">
            <a:xfrm>
              <a:off x="4980" y="9712"/>
              <a:ext cx="280" cy="280"/>
            </a:xfrm>
            <a:prstGeom prst="irregularSeal2">
              <a:avLst/>
            </a:prstGeom>
            <a:solidFill>
              <a:srgbClr val="FF0000"/>
            </a:solidFill>
            <a:ln w="9525">
              <a:solidFill>
                <a:srgbClr val="000000"/>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bg-BG" altLang="bg-BG" sz="1800">
                <a:solidFill>
                  <a:prstClr val="black"/>
                </a:solidFill>
                <a:latin typeface="Arial" pitchFamily="34" charset="0"/>
                <a:cs typeface="Arial" pitchFamily="34" charset="0"/>
              </a:endParaRPr>
            </a:p>
          </p:txBody>
        </p:sp>
        <p:sp>
          <p:nvSpPr>
            <p:cNvPr id="28" name="AutoShape 15"/>
            <p:cNvSpPr>
              <a:spLocks noChangeArrowheads="1"/>
            </p:cNvSpPr>
            <p:nvPr/>
          </p:nvSpPr>
          <p:spPr bwMode="auto">
            <a:xfrm>
              <a:off x="5340" y="9422"/>
              <a:ext cx="300" cy="260"/>
            </a:xfrm>
            <a:prstGeom prst="irregularSeal2">
              <a:avLst/>
            </a:prstGeom>
            <a:solidFill>
              <a:srgbClr val="FF0000"/>
            </a:solidFill>
            <a:ln w="9525">
              <a:solidFill>
                <a:srgbClr val="000000"/>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bg-BG" altLang="bg-BG" sz="1800">
                <a:solidFill>
                  <a:prstClr val="black"/>
                </a:solidFill>
                <a:latin typeface="Arial" pitchFamily="34" charset="0"/>
                <a:cs typeface="Arial" pitchFamily="34" charset="0"/>
              </a:endParaRPr>
            </a:p>
          </p:txBody>
        </p:sp>
        <p:sp>
          <p:nvSpPr>
            <p:cNvPr id="29" name="AutoShape 16"/>
            <p:cNvSpPr>
              <a:spLocks noChangeArrowheads="1"/>
            </p:cNvSpPr>
            <p:nvPr/>
          </p:nvSpPr>
          <p:spPr bwMode="auto">
            <a:xfrm>
              <a:off x="5430" y="7782"/>
              <a:ext cx="280" cy="280"/>
            </a:xfrm>
            <a:prstGeom prst="irregularSeal2">
              <a:avLst/>
            </a:prstGeom>
            <a:solidFill>
              <a:srgbClr val="FF0000"/>
            </a:solidFill>
            <a:ln w="9525">
              <a:solidFill>
                <a:srgbClr val="000000"/>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bg-BG" altLang="bg-BG" sz="1800">
                <a:solidFill>
                  <a:prstClr val="black"/>
                </a:solidFill>
                <a:latin typeface="Arial" pitchFamily="34" charset="0"/>
                <a:cs typeface="Arial" pitchFamily="34" charset="0"/>
              </a:endParaRPr>
            </a:p>
          </p:txBody>
        </p:sp>
        <p:sp>
          <p:nvSpPr>
            <p:cNvPr id="30" name="AutoShape 17"/>
            <p:cNvSpPr>
              <a:spLocks noChangeArrowheads="1"/>
            </p:cNvSpPr>
            <p:nvPr/>
          </p:nvSpPr>
          <p:spPr bwMode="auto">
            <a:xfrm>
              <a:off x="3880" y="8082"/>
              <a:ext cx="280" cy="280"/>
            </a:xfrm>
            <a:prstGeom prst="irregularSeal2">
              <a:avLst/>
            </a:prstGeom>
            <a:solidFill>
              <a:srgbClr val="FF0000"/>
            </a:solidFill>
            <a:ln w="9525">
              <a:solidFill>
                <a:srgbClr val="000000"/>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bg-BG" altLang="bg-BG" sz="1800">
                <a:solidFill>
                  <a:prstClr val="black"/>
                </a:solidFill>
                <a:latin typeface="Arial" pitchFamily="34" charset="0"/>
                <a:cs typeface="Arial" pitchFamily="34" charset="0"/>
              </a:endParaRPr>
            </a:p>
          </p:txBody>
        </p:sp>
        <p:sp>
          <p:nvSpPr>
            <p:cNvPr id="31" name="AutoShape 18"/>
            <p:cNvSpPr>
              <a:spLocks noChangeArrowheads="1"/>
            </p:cNvSpPr>
            <p:nvPr/>
          </p:nvSpPr>
          <p:spPr bwMode="auto">
            <a:xfrm>
              <a:off x="5290" y="9732"/>
              <a:ext cx="300" cy="260"/>
            </a:xfrm>
            <a:prstGeom prst="irregularSeal2">
              <a:avLst/>
            </a:prstGeom>
            <a:solidFill>
              <a:srgbClr val="FF0000"/>
            </a:solidFill>
            <a:ln w="9525">
              <a:solidFill>
                <a:srgbClr val="000000"/>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bg-BG" altLang="bg-BG" sz="1800">
                <a:solidFill>
                  <a:prstClr val="black"/>
                </a:solidFill>
                <a:latin typeface="Arial" pitchFamily="34" charset="0"/>
                <a:cs typeface="Arial" pitchFamily="34" charset="0"/>
              </a:endParaRPr>
            </a:p>
          </p:txBody>
        </p:sp>
      </p:grpSp>
      <p:sp>
        <p:nvSpPr>
          <p:cNvPr id="32" name="Текстово поле 23"/>
          <p:cNvSpPr txBox="1">
            <a:spLocks noChangeArrowheads="1"/>
          </p:cNvSpPr>
          <p:nvPr/>
        </p:nvSpPr>
        <p:spPr bwMode="auto">
          <a:xfrm>
            <a:off x="1919548" y="5788820"/>
            <a:ext cx="7993063"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lnSpc>
                <a:spcPct val="120000"/>
              </a:lnSpc>
              <a:spcBef>
                <a:spcPct val="0"/>
              </a:spcBef>
              <a:buFont typeface="Wingdings" pitchFamily="2" charset="2"/>
              <a:buNone/>
            </a:pPr>
            <a:r>
              <a:rPr lang="bg-BG" altLang="bg-BG" sz="1800" dirty="0">
                <a:latin typeface="Arial" pitchFamily="34" charset="0"/>
              </a:rPr>
              <a:t>Бомбардирани населени пунктове в България</a:t>
            </a:r>
          </a:p>
        </p:txBody>
      </p:sp>
    </p:spTree>
    <p:extLst>
      <p:ext uri="{BB962C8B-B14F-4D97-AF65-F5344CB8AC3E}">
        <p14:creationId xmlns:p14="http://schemas.microsoft.com/office/powerpoint/2010/main" val="2265845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Контейнер за долния колонтитул 2"/>
          <p:cNvSpPr>
            <a:spLocks noGrp="1"/>
          </p:cNvSpPr>
          <p:nvPr>
            <p:ph type="ftr" sz="quarter" idx="11"/>
          </p:nvPr>
        </p:nvSpPr>
        <p:spPr/>
        <p:txBody>
          <a:bodyPr/>
          <a:lstStyle/>
          <a:p>
            <a:r>
              <a:rPr lang="ru-RU"/>
              <a:t>Национален военен университет „Васил Левски“ Некласифицирана информация</a:t>
            </a:r>
            <a:endParaRPr lang="bg-BG" dirty="0"/>
          </a:p>
        </p:txBody>
      </p:sp>
      <p:sp>
        <p:nvSpPr>
          <p:cNvPr id="4" name="Контейнер за номер на слайда 3"/>
          <p:cNvSpPr>
            <a:spLocks noGrp="1"/>
          </p:cNvSpPr>
          <p:nvPr>
            <p:ph type="sldNum" sz="quarter" idx="12"/>
          </p:nvPr>
        </p:nvSpPr>
        <p:spPr/>
        <p:txBody>
          <a:bodyPr/>
          <a:lstStyle/>
          <a:p>
            <a:fld id="{309220AF-99D2-4088-BF11-A2536404386D}" type="slidenum">
              <a:rPr lang="en-GB" smtClean="0"/>
              <a:pPr/>
              <a:t>8</a:t>
            </a:fld>
            <a:endParaRPr lang="en-GB" dirty="0"/>
          </a:p>
        </p:txBody>
      </p:sp>
      <p:sp>
        <p:nvSpPr>
          <p:cNvPr id="7" name="Text Box 24"/>
          <p:cNvSpPr txBox="1">
            <a:spLocks noChangeArrowheads="1"/>
          </p:cNvSpPr>
          <p:nvPr/>
        </p:nvSpPr>
        <p:spPr bwMode="auto">
          <a:xfrm>
            <a:off x="4534887" y="905783"/>
            <a:ext cx="2980303"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rPr>
              <a:t>1.3 ТЕЛЕКОМУНИКАЦИИ</a:t>
            </a:r>
          </a:p>
        </p:txBody>
      </p:sp>
      <p:sp>
        <p:nvSpPr>
          <p:cNvPr id="14" name="Text Box 24">
            <a:extLst>
              <a:ext uri="{FF2B5EF4-FFF2-40B4-BE49-F238E27FC236}">
                <a16:creationId xmlns:a16="http://schemas.microsoft.com/office/drawing/2014/main" xmlns="" id="{F352E8A9-E434-65C0-CE9E-CDD3A52F9B34}"/>
              </a:ext>
            </a:extLst>
          </p:cNvPr>
          <p:cNvSpPr txBox="1">
            <a:spLocks noChangeArrowheads="1"/>
          </p:cNvSpPr>
          <p:nvPr/>
        </p:nvSpPr>
        <p:spPr bwMode="auto">
          <a:xfrm>
            <a:off x="2091690" y="899891"/>
            <a:ext cx="7852410"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bg-BG" b="1" dirty="0">
                <a:effectLst>
                  <a:outerShdw blurRad="38100" dist="38100" dir="2700000" algn="tl">
                    <a:srgbClr val="FFFFFF"/>
                  </a:outerShdw>
                </a:effectLst>
                <a:latin typeface="Arial" panose="020B0604020202020204" pitchFamily="34" charset="0"/>
                <a:cs typeface="Arial" panose="020B0604020202020204" pitchFamily="34" charset="0"/>
              </a:rPr>
              <a:t>1</a:t>
            </a:r>
            <a:r>
              <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rPr>
              <a:t>. </a:t>
            </a:r>
            <a:r>
              <a:rPr lang="bg-BG" altLang="bg-BG" b="1" dirty="0">
                <a:effectLst>
                  <a:outerShdw blurRad="38100" dist="38100" dir="2700000" algn="tl">
                    <a:srgbClr val="C0C0C0"/>
                  </a:outerShdw>
                </a:effectLst>
                <a:latin typeface="Arial" panose="020B0604020202020204" pitchFamily="34" charset="0"/>
                <a:cs typeface="Arial" panose="020B0604020202020204" pitchFamily="34" charset="0"/>
              </a:rPr>
              <a:t>ДЕЙСТВИЕ </a:t>
            </a:r>
            <a:r>
              <a:rPr lang="bg-BG" altLang="en-US" b="1" dirty="0">
                <a:effectLst>
                  <a:outerShdw blurRad="38100" dist="38100" dir="2700000" algn="tl">
                    <a:srgbClr val="C0C0C0"/>
                  </a:outerShdw>
                </a:effectLst>
                <a:latin typeface="Arial" panose="020B0604020202020204" pitchFamily="34" charset="0"/>
                <a:cs typeface="Arial" panose="020B0604020202020204" pitchFamily="34" charset="0"/>
              </a:rPr>
              <a:t> ПРИ ОТКРИВАНЕ НА НЕВЗРИВЕНИ БОЕПРИПАСИ</a:t>
            </a:r>
            <a:endPar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15" name="Rectangle 2"/>
          <p:cNvSpPr txBox="1">
            <a:spLocks noChangeArrowheads="1"/>
          </p:cNvSpPr>
          <p:nvPr/>
        </p:nvSpPr>
        <p:spPr bwMode="auto">
          <a:xfrm>
            <a:off x="1699895" y="1326234"/>
            <a:ext cx="3525838" cy="1506538"/>
          </a:xfrm>
          <a:prstGeom prst="rect">
            <a:avLst/>
          </a:prstGeom>
          <a:solidFill>
            <a:srgbClr val="20BC20"/>
          </a:solidFill>
        </p:spPr>
        <p:txBody>
          <a:bodyPr vert="horz" wrap="square" lIns="91440" tIns="45720" rIns="91440" bIns="45720" numCol="1" anchor="t" anchorCtr="0" compatLnSpc="1">
            <a:prstTxWarp prst="textNoShape">
              <a:avLst/>
            </a:prstTxWarp>
            <a:normAutofit/>
          </a:bodyPr>
          <a:lstStyle>
            <a:lvl1pPr marL="484188" indent="-484188" algn="l" rtl="0" eaLnBrk="0" fontAlgn="base" hangingPunct="0">
              <a:spcBef>
                <a:spcPct val="0"/>
              </a:spcBef>
              <a:spcAft>
                <a:spcPct val="0"/>
              </a:spcAft>
              <a:defRPr sz="4200" kern="1200">
                <a:ln w="6350">
                  <a:solidFill>
                    <a:schemeClr val="accent1">
                      <a:shade val="43000"/>
                    </a:schemeClr>
                  </a:solidFill>
                </a:ln>
                <a:solidFill>
                  <a:srgbClr val="FF5C9C"/>
                </a:solidFill>
                <a:effectLst>
                  <a:outerShdw blurRad="26000" dist="26000" dir="14500000" algn="tl" rotWithShape="0">
                    <a:srgbClr val="000000">
                      <a:alpha val="40000"/>
                    </a:srgbClr>
                  </a:outerShdw>
                </a:effectLst>
                <a:latin typeface="+mj-lt"/>
                <a:ea typeface="+mj-ea"/>
                <a:cs typeface="+mj-cs"/>
              </a:defRPr>
            </a:lvl1pPr>
            <a:lvl2pPr marL="484188" indent="-484188" algn="l" rtl="0" eaLnBrk="0" fontAlgn="base" hangingPunct="0">
              <a:spcBef>
                <a:spcPct val="0"/>
              </a:spcBef>
              <a:spcAft>
                <a:spcPct val="0"/>
              </a:spcAft>
              <a:defRPr sz="4200">
                <a:solidFill>
                  <a:srgbClr val="FF5C9C"/>
                </a:solidFill>
                <a:latin typeface="Century Gothic" pitchFamily="34" charset="0"/>
              </a:defRPr>
            </a:lvl2pPr>
            <a:lvl3pPr marL="484188" indent="-484188" algn="l" rtl="0" eaLnBrk="0" fontAlgn="base" hangingPunct="0">
              <a:spcBef>
                <a:spcPct val="0"/>
              </a:spcBef>
              <a:spcAft>
                <a:spcPct val="0"/>
              </a:spcAft>
              <a:defRPr sz="4200">
                <a:solidFill>
                  <a:srgbClr val="FF5C9C"/>
                </a:solidFill>
                <a:latin typeface="Century Gothic" pitchFamily="34" charset="0"/>
              </a:defRPr>
            </a:lvl3pPr>
            <a:lvl4pPr marL="484188" indent="-484188" algn="l" rtl="0" eaLnBrk="0" fontAlgn="base" hangingPunct="0">
              <a:spcBef>
                <a:spcPct val="0"/>
              </a:spcBef>
              <a:spcAft>
                <a:spcPct val="0"/>
              </a:spcAft>
              <a:defRPr sz="4200">
                <a:solidFill>
                  <a:srgbClr val="FF5C9C"/>
                </a:solidFill>
                <a:latin typeface="Century Gothic" pitchFamily="34" charset="0"/>
              </a:defRPr>
            </a:lvl4pPr>
            <a:lvl5pPr marL="484188" indent="-484188" algn="l" rtl="0" eaLnBrk="0" fontAlgn="base" hangingPunct="0">
              <a:spcBef>
                <a:spcPct val="0"/>
              </a:spcBef>
              <a:spcAft>
                <a:spcPct val="0"/>
              </a:spcAft>
              <a:defRPr sz="4200">
                <a:solidFill>
                  <a:srgbClr val="FF5C9C"/>
                </a:solidFill>
                <a:latin typeface="Century Gothic" pitchFamily="34" charset="0"/>
              </a:defRPr>
            </a:lvl5pPr>
            <a:lvl6pPr marL="941388" indent="-484188" algn="l" rtl="0" fontAlgn="base">
              <a:spcBef>
                <a:spcPct val="0"/>
              </a:spcBef>
              <a:spcAft>
                <a:spcPct val="0"/>
              </a:spcAft>
              <a:defRPr sz="4200">
                <a:solidFill>
                  <a:srgbClr val="FF5C9C"/>
                </a:solidFill>
                <a:latin typeface="Century Gothic" pitchFamily="34" charset="0"/>
              </a:defRPr>
            </a:lvl6pPr>
            <a:lvl7pPr marL="1398588" indent="-484188" algn="l" rtl="0" fontAlgn="base">
              <a:spcBef>
                <a:spcPct val="0"/>
              </a:spcBef>
              <a:spcAft>
                <a:spcPct val="0"/>
              </a:spcAft>
              <a:defRPr sz="4200">
                <a:solidFill>
                  <a:srgbClr val="FF5C9C"/>
                </a:solidFill>
                <a:latin typeface="Century Gothic" pitchFamily="34" charset="0"/>
              </a:defRPr>
            </a:lvl7pPr>
            <a:lvl8pPr marL="1855788" indent="-484188" algn="l" rtl="0" fontAlgn="base">
              <a:spcBef>
                <a:spcPct val="0"/>
              </a:spcBef>
              <a:spcAft>
                <a:spcPct val="0"/>
              </a:spcAft>
              <a:defRPr sz="4200">
                <a:solidFill>
                  <a:srgbClr val="FF5C9C"/>
                </a:solidFill>
                <a:latin typeface="Century Gothic" pitchFamily="34" charset="0"/>
              </a:defRPr>
            </a:lvl8pPr>
            <a:lvl9pPr marL="2312988" indent="-484188" algn="l" rtl="0" fontAlgn="base">
              <a:spcBef>
                <a:spcPct val="0"/>
              </a:spcBef>
              <a:spcAft>
                <a:spcPct val="0"/>
              </a:spcAft>
              <a:defRPr sz="4200">
                <a:solidFill>
                  <a:srgbClr val="FF5C9C"/>
                </a:solidFill>
                <a:latin typeface="Century Gothic" pitchFamily="34" charset="0"/>
              </a:defRPr>
            </a:lvl9pPr>
          </a:lstStyle>
          <a:p>
            <a:pPr marL="484632"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w="6350">
                  <a:solidFill>
                    <a:srgbClr val="FF388C">
                      <a:shade val="43000"/>
                    </a:srgbClr>
                  </a:solidFill>
                </a:ln>
                <a:solidFill>
                  <a:srgbClr val="FF388C">
                    <a:tint val="83000"/>
                    <a:satMod val="150000"/>
                  </a:srgbClr>
                </a:solidFill>
                <a:effectLst>
                  <a:outerShdw blurRad="26000" dist="26000" dir="14500000" algn="tl" rotWithShape="0">
                    <a:srgbClr val="000000">
                      <a:alpha val="40000"/>
                    </a:srgbClr>
                  </a:outerShdw>
                </a:effectLst>
                <a:uLnTx/>
                <a:uFillTx/>
                <a:latin typeface="Century Gothic"/>
                <a:ea typeface="+mj-ea"/>
                <a:cs typeface="+mj-cs"/>
              </a:rPr>
              <a:t>UXO</a:t>
            </a:r>
            <a:r>
              <a:rPr kumimoji="0" lang="bg-BG" sz="2800" b="0" i="0" u="none" strike="noStrike" kern="1200" cap="none" spc="0" normalizeH="0" baseline="0" noProof="0" dirty="0">
                <a:ln w="6350">
                  <a:solidFill>
                    <a:srgbClr val="FF388C">
                      <a:shade val="43000"/>
                    </a:srgbClr>
                  </a:solidFill>
                </a:ln>
                <a:solidFill>
                  <a:srgbClr val="FF388C">
                    <a:tint val="83000"/>
                    <a:satMod val="150000"/>
                  </a:srgbClr>
                </a:solidFill>
                <a:effectLst>
                  <a:outerShdw blurRad="26000" dist="26000" dir="14500000" algn="tl" rotWithShape="0">
                    <a:srgbClr val="000000">
                      <a:alpha val="40000"/>
                    </a:srgbClr>
                  </a:outerShdw>
                </a:effectLst>
                <a:uLnTx/>
                <a:uFillTx/>
                <a:latin typeface="Century Gothic"/>
                <a:ea typeface="+mj-ea"/>
                <a:cs typeface="+mj-cs"/>
              </a:rPr>
              <a:t/>
            </a:r>
            <a:br>
              <a:rPr kumimoji="0" lang="bg-BG" sz="2800" b="0" i="0" u="none" strike="noStrike" kern="1200" cap="none" spc="0" normalizeH="0" baseline="0" noProof="0" dirty="0">
                <a:ln w="6350">
                  <a:solidFill>
                    <a:srgbClr val="FF388C">
                      <a:shade val="43000"/>
                    </a:srgbClr>
                  </a:solidFill>
                </a:ln>
                <a:solidFill>
                  <a:srgbClr val="FF388C">
                    <a:tint val="83000"/>
                    <a:satMod val="150000"/>
                  </a:srgbClr>
                </a:solidFill>
                <a:effectLst>
                  <a:outerShdw blurRad="26000" dist="26000" dir="14500000" algn="tl" rotWithShape="0">
                    <a:srgbClr val="000000">
                      <a:alpha val="40000"/>
                    </a:srgbClr>
                  </a:outerShdw>
                </a:effectLst>
                <a:uLnTx/>
                <a:uFillTx/>
                <a:latin typeface="Century Gothic"/>
                <a:ea typeface="+mj-ea"/>
                <a:cs typeface="+mj-cs"/>
              </a:rPr>
            </a:br>
            <a:r>
              <a:rPr kumimoji="0" lang="bg-BG" sz="2800" b="0" i="0" u="none" strike="noStrike" kern="1200" cap="none" spc="0" normalizeH="0" baseline="0" noProof="0" dirty="0">
                <a:ln w="6350">
                  <a:solidFill>
                    <a:srgbClr val="FF388C">
                      <a:shade val="43000"/>
                    </a:srgbClr>
                  </a:solidFill>
                </a:ln>
                <a:solidFill>
                  <a:srgbClr val="FF388C">
                    <a:tint val="83000"/>
                    <a:satMod val="150000"/>
                  </a:srgbClr>
                </a:solidFill>
                <a:effectLst>
                  <a:outerShdw blurRad="26000" dist="26000" dir="14500000" algn="tl" rotWithShape="0">
                    <a:srgbClr val="000000">
                      <a:alpha val="40000"/>
                    </a:srgbClr>
                  </a:outerShdw>
                </a:effectLst>
                <a:uLnTx/>
                <a:uFillTx/>
                <a:latin typeface="Century Gothic"/>
                <a:ea typeface="+mj-ea"/>
                <a:cs typeface="+mj-cs"/>
              </a:rPr>
              <a:t>(</a:t>
            </a:r>
            <a:r>
              <a:rPr kumimoji="0" lang="en-US" sz="2800" b="0" i="0" u="none" strike="noStrike" kern="1200" cap="none" spc="0" normalizeH="0" baseline="0" noProof="0" dirty="0">
                <a:ln w="6350">
                  <a:solidFill>
                    <a:srgbClr val="FF388C">
                      <a:shade val="43000"/>
                    </a:srgbClr>
                  </a:solidFill>
                </a:ln>
                <a:solidFill>
                  <a:srgbClr val="FF388C">
                    <a:tint val="83000"/>
                    <a:satMod val="150000"/>
                  </a:srgbClr>
                </a:solidFill>
                <a:effectLst>
                  <a:outerShdw blurRad="26000" dist="26000" dir="14500000" algn="tl" rotWithShape="0">
                    <a:srgbClr val="000000">
                      <a:alpha val="40000"/>
                    </a:srgbClr>
                  </a:outerShdw>
                </a:effectLst>
                <a:uLnTx/>
                <a:uFillTx/>
                <a:latin typeface="Century Gothic"/>
                <a:ea typeface="+mj-ea"/>
                <a:cs typeface="+mj-cs"/>
              </a:rPr>
              <a:t>Unexploded Ordnance</a:t>
            </a:r>
            <a:r>
              <a:rPr kumimoji="0" lang="bg-BG" sz="2800" b="0" i="0" u="none" strike="noStrike" kern="1200" cap="none" spc="0" normalizeH="0" baseline="0" noProof="0" dirty="0">
                <a:ln w="6350">
                  <a:solidFill>
                    <a:srgbClr val="FF388C">
                      <a:shade val="43000"/>
                    </a:srgbClr>
                  </a:solidFill>
                </a:ln>
                <a:solidFill>
                  <a:srgbClr val="FF388C">
                    <a:tint val="83000"/>
                    <a:satMod val="150000"/>
                  </a:srgbClr>
                </a:solidFill>
                <a:effectLst>
                  <a:outerShdw blurRad="26000" dist="26000" dir="14500000" algn="tl" rotWithShape="0">
                    <a:srgbClr val="000000">
                      <a:alpha val="40000"/>
                    </a:srgbClr>
                  </a:outerShdw>
                </a:effectLst>
                <a:uLnTx/>
                <a:uFillTx/>
                <a:latin typeface="Century Gothic"/>
                <a:ea typeface="+mj-ea"/>
                <a:cs typeface="+mj-cs"/>
              </a:rPr>
              <a:t>)</a:t>
            </a:r>
          </a:p>
        </p:txBody>
      </p:sp>
      <p:sp>
        <p:nvSpPr>
          <p:cNvPr id="16" name="Rectangle 9"/>
          <p:cNvSpPr>
            <a:spLocks noChangeArrowheads="1"/>
          </p:cNvSpPr>
          <p:nvPr/>
        </p:nvSpPr>
        <p:spPr bwMode="auto">
          <a:xfrm>
            <a:off x="6667976" y="1308912"/>
            <a:ext cx="3525837" cy="1506537"/>
          </a:xfrm>
          <a:prstGeom prst="rect">
            <a:avLst/>
          </a:prstGeom>
          <a:solidFill>
            <a:srgbClr val="20BC20"/>
          </a:solidFill>
          <a:ln>
            <a:noFill/>
          </a:ln>
          <a:effectLst/>
        </p:spPr>
        <p:txBody>
          <a:bodyPr/>
          <a:lstStyle/>
          <a:p>
            <a:pPr algn="ctr">
              <a:spcBef>
                <a:spcPct val="0"/>
              </a:spcBef>
              <a:defRPr/>
            </a:pPr>
            <a:r>
              <a:rPr lang="bg-BG" sz="2800" dirty="0">
                <a:solidFill>
                  <a:srgbClr val="D2D2D2"/>
                </a:solidFill>
                <a:effectLst>
                  <a:outerShdw blurRad="38100" dist="38100" dir="2700000" algn="tl">
                    <a:srgbClr val="000000"/>
                  </a:outerShdw>
                </a:effectLst>
                <a:latin typeface="Arial" pitchFamily="34" charset="0"/>
              </a:rPr>
              <a:t>Невзривен боеприпас</a:t>
            </a:r>
          </a:p>
        </p:txBody>
      </p:sp>
      <p:grpSp>
        <p:nvGrpSpPr>
          <p:cNvPr id="17" name="Group 6"/>
          <p:cNvGrpSpPr>
            <a:grpSpLocks/>
          </p:cNvGrpSpPr>
          <p:nvPr/>
        </p:nvGrpSpPr>
        <p:grpSpPr bwMode="auto">
          <a:xfrm>
            <a:off x="5756751" y="1850146"/>
            <a:ext cx="522288" cy="304800"/>
            <a:chOff x="2633" y="1481"/>
            <a:chExt cx="329" cy="192"/>
          </a:xfrm>
        </p:grpSpPr>
        <p:sp>
          <p:nvSpPr>
            <p:cNvPr id="18" name="Line 7"/>
            <p:cNvSpPr>
              <a:spLocks noChangeShapeType="1"/>
            </p:cNvSpPr>
            <p:nvPr/>
          </p:nvSpPr>
          <p:spPr bwMode="auto">
            <a:xfrm>
              <a:off x="2633" y="1481"/>
              <a:ext cx="320" cy="0"/>
            </a:xfrm>
            <a:prstGeom prst="line">
              <a:avLst/>
            </a:prstGeom>
            <a:noFill/>
            <a:ln w="76200">
              <a:solidFill>
                <a:srgbClr val="FF6600"/>
              </a:solidFill>
              <a:round/>
              <a:headEnd/>
              <a:tailEnd/>
            </a:ln>
            <a:extLst>
              <a:ext uri="{909E8E84-426E-40DD-AFC4-6F175D3DCCD1}">
                <a14:hiddenFill xmlns:a14="http://schemas.microsoft.com/office/drawing/2010/main">
                  <a:noFill/>
                </a14:hiddenFill>
              </a:ext>
            </a:extLst>
          </p:spPr>
          <p:txBody>
            <a:bodyPr>
              <a:spAutoFit/>
            </a:bodyPr>
            <a:lstStyle/>
            <a:p>
              <a:pPr fontAlgn="base">
                <a:spcBef>
                  <a:spcPct val="0"/>
                </a:spcBef>
                <a:spcAft>
                  <a:spcPct val="0"/>
                </a:spcAft>
              </a:pPr>
              <a:endParaRPr lang="bg-BG">
                <a:solidFill>
                  <a:prstClr val="white"/>
                </a:solidFill>
                <a:latin typeface="Arial" pitchFamily="34" charset="0"/>
              </a:endParaRPr>
            </a:p>
          </p:txBody>
        </p:sp>
        <p:sp>
          <p:nvSpPr>
            <p:cNvPr id="19" name="Line 8"/>
            <p:cNvSpPr>
              <a:spLocks noChangeShapeType="1"/>
            </p:cNvSpPr>
            <p:nvPr/>
          </p:nvSpPr>
          <p:spPr bwMode="auto">
            <a:xfrm>
              <a:off x="2642" y="1673"/>
              <a:ext cx="320" cy="0"/>
            </a:xfrm>
            <a:prstGeom prst="line">
              <a:avLst/>
            </a:prstGeom>
            <a:noFill/>
            <a:ln w="76200">
              <a:solidFill>
                <a:srgbClr val="FF6600"/>
              </a:solidFill>
              <a:round/>
              <a:headEnd/>
              <a:tailEnd/>
            </a:ln>
            <a:extLst>
              <a:ext uri="{909E8E84-426E-40DD-AFC4-6F175D3DCCD1}">
                <a14:hiddenFill xmlns:a14="http://schemas.microsoft.com/office/drawing/2010/main">
                  <a:noFill/>
                </a14:hiddenFill>
              </a:ext>
            </a:extLst>
          </p:spPr>
          <p:txBody>
            <a:bodyPr>
              <a:spAutoFit/>
            </a:bodyPr>
            <a:lstStyle/>
            <a:p>
              <a:pPr fontAlgn="base">
                <a:spcBef>
                  <a:spcPct val="0"/>
                </a:spcBef>
                <a:spcAft>
                  <a:spcPct val="0"/>
                </a:spcAft>
              </a:pPr>
              <a:endParaRPr lang="bg-BG">
                <a:solidFill>
                  <a:prstClr val="white"/>
                </a:solidFill>
                <a:latin typeface="Arial" pitchFamily="34" charset="0"/>
              </a:endParaRPr>
            </a:p>
          </p:txBody>
        </p:sp>
      </p:grpSp>
      <p:sp>
        <p:nvSpPr>
          <p:cNvPr id="20" name="Rectangle 3"/>
          <p:cNvSpPr txBox="1">
            <a:spLocks noChangeArrowheads="1"/>
          </p:cNvSpPr>
          <p:nvPr/>
        </p:nvSpPr>
        <p:spPr bwMode="auto">
          <a:xfrm>
            <a:off x="1888896" y="2880080"/>
            <a:ext cx="8751709" cy="1051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47675" indent="-382588" algn="l" rtl="0" eaLnBrk="0" fontAlgn="base" hangingPunct="0">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itchFamily="34" charset="0"/>
              <a:buChar char="›"/>
              <a:defRPr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18" charset="2"/>
              <a:buChar char=""/>
              <a:defRPr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18" charset="2"/>
              <a:buChar char=""/>
              <a:defRPr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FF90B2"/>
              </a:buClr>
              <a:buFont typeface="Wingdings 2" pitchFamily="18" charset="2"/>
              <a:buChar char=""/>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a:lstStyle>
          <a:p>
            <a:pPr marL="447675" marR="0" lvl="0" indent="-382588" algn="ctr" defTabSz="914400" rtl="0" eaLnBrk="1" fontAlgn="base" latinLnBrk="0" hangingPunct="1">
              <a:lnSpc>
                <a:spcPct val="80000"/>
              </a:lnSpc>
              <a:spcBef>
                <a:spcPct val="20000"/>
              </a:spcBef>
              <a:spcAft>
                <a:spcPct val="0"/>
              </a:spcAft>
              <a:buClr>
                <a:srgbClr val="FF388C"/>
              </a:buClr>
              <a:buSzPct val="80000"/>
              <a:buFont typeface="Wingdings" pitchFamily="2" charset="2"/>
              <a:buNone/>
              <a:tabLst/>
              <a:defRPr/>
            </a:pPr>
            <a:r>
              <a:rPr kumimoji="0" lang="bg-BG" altLang="bg-BG" sz="2400" b="0" i="0" u="none" strike="noStrike" kern="1200" cap="none" spc="0" normalizeH="0" baseline="0" noProof="0" dirty="0">
                <a:ln>
                  <a:noFill/>
                </a:ln>
                <a:solidFill>
                  <a:sysClr val="windowText" lastClr="000000"/>
                </a:solidFill>
                <a:effectLst/>
                <a:uLnTx/>
                <a:uFillTx/>
                <a:latin typeface="Calibri" pitchFamily="34" charset="0"/>
                <a:ea typeface="+mn-ea"/>
                <a:cs typeface="+mn-cs"/>
              </a:rPr>
              <a:t>    Означава боеприпас, който е бил готов за употреба,  снабден с взривател,  зареден или по друг начин подготвен за използване или използван във въоръжен конфликт. </a:t>
            </a:r>
          </a:p>
        </p:txBody>
      </p:sp>
      <p:pic>
        <p:nvPicPr>
          <p:cNvPr id="6146" name="Picture 2" descr="Сапьори от НВУ унищожиха 10 гранати тип бухалка | Национален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30895" y="3931921"/>
            <a:ext cx="3333750" cy="2297430"/>
          </a:xfrm>
          <a:prstGeom prst="rect">
            <a:avLst/>
          </a:prstGeom>
          <a:noFill/>
          <a:extLst>
            <a:ext uri="{909E8E84-426E-40DD-AFC4-6F175D3DCCD1}">
              <a14:hiddenFill xmlns:a14="http://schemas.microsoft.com/office/drawing/2010/main">
                <a:solidFill>
                  <a:srgbClr val="FFFFFF"/>
                </a:solidFill>
              </a14:hiddenFill>
            </a:ext>
          </a:extLst>
        </p:spPr>
      </p:pic>
      <p:pic>
        <p:nvPicPr>
          <p:cNvPr id="6160" name="Picture 16" descr="Снаряд №2 152 мм - Официальный сайт ВятГУ"/>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753" y="3905250"/>
            <a:ext cx="3876497" cy="2324101"/>
          </a:xfrm>
          <a:prstGeom prst="rect">
            <a:avLst/>
          </a:prstGeom>
          <a:noFill/>
          <a:extLst>
            <a:ext uri="{909E8E84-426E-40DD-AFC4-6F175D3DCCD1}">
              <a14:hiddenFill xmlns:a14="http://schemas.microsoft.com/office/drawing/2010/main">
                <a:solidFill>
                  <a:srgbClr val="FFFFFF"/>
                </a:solidFill>
              </a14:hiddenFill>
            </a:ext>
          </a:extLst>
        </p:spPr>
      </p:pic>
      <p:pic>
        <p:nvPicPr>
          <p:cNvPr id="6163" name="Picture 1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83430" y="3905250"/>
            <a:ext cx="3657600" cy="23241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1981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Effect transition="in" filter="fade">
                                      <p:cBhvr>
                                        <p:cTn id="9" dur="1000"/>
                                        <p:tgtEl>
                                          <p:spTgt spid="15"/>
                                        </p:tgtEl>
                                      </p:cBhvr>
                                    </p:animEffect>
                                  </p:childTnLst>
                                </p:cTn>
                              </p:par>
                            </p:childTnLst>
                          </p:cTn>
                        </p:par>
                        <p:par>
                          <p:cTn id="10" fill="hold">
                            <p:stCondLst>
                              <p:cond delay="1000"/>
                            </p:stCondLst>
                            <p:childTnLst>
                              <p:par>
                                <p:cTn id="11" presetID="51" presetClass="entr" presetSubtype="0" fill="hold" grpId="0" nodeType="afterEffect">
                                  <p:stCondLst>
                                    <p:cond delay="100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770" decel="100000"/>
                                        <p:tgtEl>
                                          <p:spTgt spid="16"/>
                                        </p:tgtEl>
                                      </p:cBhvr>
                                    </p:animEffect>
                                    <p:animScale>
                                      <p:cBhvr>
                                        <p:cTn id="14" dur="770" decel="100000"/>
                                        <p:tgtEl>
                                          <p:spTgt spid="16"/>
                                        </p:tgtEl>
                                      </p:cBhvr>
                                      <p:from x="10000" y="10000"/>
                                      <p:to x="200000" y="450000"/>
                                    </p:animScale>
                                    <p:animScale>
                                      <p:cBhvr>
                                        <p:cTn id="15" dur="1230" accel="100000" fill="hold">
                                          <p:stCondLst>
                                            <p:cond delay="770"/>
                                          </p:stCondLst>
                                        </p:cTn>
                                        <p:tgtEl>
                                          <p:spTgt spid="16"/>
                                        </p:tgtEl>
                                      </p:cBhvr>
                                      <p:from x="200000" y="450000"/>
                                      <p:to x="100000" y="100000"/>
                                    </p:animScale>
                                    <p:set>
                                      <p:cBhvr>
                                        <p:cTn id="16" dur="770" fill="hold"/>
                                        <p:tgtEl>
                                          <p:spTgt spid="16"/>
                                        </p:tgtEl>
                                        <p:attrNameLst>
                                          <p:attrName>ppt_x</p:attrName>
                                        </p:attrNameLst>
                                      </p:cBhvr>
                                      <p:to>
                                        <p:strVal val="(0.5)"/>
                                      </p:to>
                                    </p:set>
                                    <p:anim from="(0.5)" to="(#ppt_x)" calcmode="lin" valueType="num">
                                      <p:cBhvr>
                                        <p:cTn id="17" dur="1230" accel="100000" fill="hold">
                                          <p:stCondLst>
                                            <p:cond delay="770"/>
                                          </p:stCondLst>
                                        </p:cTn>
                                        <p:tgtEl>
                                          <p:spTgt spid="16"/>
                                        </p:tgtEl>
                                        <p:attrNameLst>
                                          <p:attrName>ppt_x</p:attrName>
                                        </p:attrNameLst>
                                      </p:cBhvr>
                                    </p:anim>
                                    <p:set>
                                      <p:cBhvr>
                                        <p:cTn id="18" dur="770" fill="hold"/>
                                        <p:tgtEl>
                                          <p:spTgt spid="16"/>
                                        </p:tgtEl>
                                        <p:attrNameLst>
                                          <p:attrName>ppt_y</p:attrName>
                                        </p:attrNameLst>
                                      </p:cBhvr>
                                      <p:to>
                                        <p:strVal val="(#ppt_y+0.4)"/>
                                      </p:to>
                                    </p:set>
                                    <p:anim from="(#ppt_y+0.4)" to="(#ppt_y)" calcmode="lin" valueType="num">
                                      <p:cBhvr>
                                        <p:cTn id="19" dur="1230" accel="100000" fill="hold">
                                          <p:stCondLst>
                                            <p:cond delay="770"/>
                                          </p:stCondLst>
                                        </p:cTn>
                                        <p:tgtEl>
                                          <p:spTgt spid="16"/>
                                        </p:tgtEl>
                                        <p:attrNameLst>
                                          <p:attrName>ppt_y</p:attrName>
                                        </p:attrNameLst>
                                      </p:cBhvr>
                                    </p:anim>
                                  </p:childTnLst>
                                </p:cTn>
                              </p:par>
                            </p:childTnLst>
                          </p:cTn>
                        </p:par>
                        <p:par>
                          <p:cTn id="20" fill="hold">
                            <p:stCondLst>
                              <p:cond delay="4000"/>
                            </p:stCondLst>
                            <p:childTnLst>
                              <p:par>
                                <p:cTn id="21" presetID="42" presetClass="entr" presetSubtype="0"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1000"/>
                                        <p:tgtEl>
                                          <p:spTgt spid="17"/>
                                        </p:tgtEl>
                                      </p:cBhvr>
                                    </p:animEffect>
                                    <p:anim calcmode="lin" valueType="num">
                                      <p:cBhvr>
                                        <p:cTn id="24" dur="1000" fill="hold"/>
                                        <p:tgtEl>
                                          <p:spTgt spid="17"/>
                                        </p:tgtEl>
                                        <p:attrNameLst>
                                          <p:attrName>ppt_x</p:attrName>
                                        </p:attrNameLst>
                                      </p:cBhvr>
                                      <p:tavLst>
                                        <p:tav tm="0">
                                          <p:val>
                                            <p:strVal val="#ppt_x"/>
                                          </p:val>
                                        </p:tav>
                                        <p:tav tm="100000">
                                          <p:val>
                                            <p:strVal val="#ppt_x"/>
                                          </p:val>
                                        </p:tav>
                                      </p:tavLst>
                                    </p:anim>
                                    <p:anim calcmode="lin" valueType="num">
                                      <p:cBhvr>
                                        <p:cTn id="25" dur="1000" fill="hold"/>
                                        <p:tgtEl>
                                          <p:spTgt spid="17"/>
                                        </p:tgtEl>
                                        <p:attrNameLst>
                                          <p:attrName>ppt_y</p:attrName>
                                        </p:attrNameLst>
                                      </p:cBhvr>
                                      <p:tavLst>
                                        <p:tav tm="0">
                                          <p:val>
                                            <p:strVal val="#ppt_y+.1"/>
                                          </p:val>
                                        </p:tav>
                                        <p:tav tm="100000">
                                          <p:val>
                                            <p:strVal val="#ppt_y"/>
                                          </p:val>
                                        </p:tav>
                                      </p:tavLst>
                                    </p:anim>
                                  </p:childTnLst>
                                </p:cTn>
                              </p:par>
                            </p:childTnLst>
                          </p:cTn>
                        </p:par>
                        <p:par>
                          <p:cTn id="26" fill="hold">
                            <p:stCondLst>
                              <p:cond delay="5000"/>
                            </p:stCondLst>
                            <p:childTnLst>
                              <p:par>
                                <p:cTn id="27" presetID="6" presetClass="emph" presetSubtype="0" fill="hold" nodeType="afterEffect">
                                  <p:stCondLst>
                                    <p:cond delay="0"/>
                                  </p:stCondLst>
                                  <p:childTnLst>
                                    <p:animScale>
                                      <p:cBhvr>
                                        <p:cTn id="28" dur="1000" fill="hold"/>
                                        <p:tgtEl>
                                          <p:spTgt spid="17"/>
                                        </p:tgtEl>
                                      </p:cBhvr>
                                      <p:by x="150000" y="150000"/>
                                    </p:animScale>
                                  </p:childTnLst>
                                </p:cTn>
                              </p:par>
                            </p:childTnLst>
                          </p:cTn>
                        </p:par>
                        <p:par>
                          <p:cTn id="29" fill="hold">
                            <p:stCondLst>
                              <p:cond delay="6000"/>
                            </p:stCondLst>
                            <p:childTnLst>
                              <p:par>
                                <p:cTn id="30" presetID="42" presetClass="entr" presetSubtype="0" fill="hold" grpId="0" nodeType="afterEffect">
                                  <p:stCondLst>
                                    <p:cond delay="2000"/>
                                  </p:stCondLst>
                                  <p:childTnLst>
                                    <p:set>
                                      <p:cBhvr>
                                        <p:cTn id="31" dur="1" fill="hold">
                                          <p:stCondLst>
                                            <p:cond delay="0"/>
                                          </p:stCondLst>
                                        </p:cTn>
                                        <p:tgtEl>
                                          <p:spTgt spid="20">
                                            <p:txEl>
                                              <p:pRg st="0" end="0"/>
                                            </p:txEl>
                                          </p:spTgt>
                                        </p:tgtEl>
                                        <p:attrNameLst>
                                          <p:attrName>style.visibility</p:attrName>
                                        </p:attrNameLst>
                                      </p:cBhvr>
                                      <p:to>
                                        <p:strVal val="visible"/>
                                      </p:to>
                                    </p:set>
                                    <p:animEffect transition="in" filter="fade">
                                      <p:cBhvr>
                                        <p:cTn id="32" dur="1000"/>
                                        <p:tgtEl>
                                          <p:spTgt spid="20">
                                            <p:txEl>
                                              <p:pRg st="0" end="0"/>
                                            </p:txEl>
                                          </p:spTgt>
                                        </p:tgtEl>
                                      </p:cBhvr>
                                    </p:animEffect>
                                    <p:anim calcmode="lin" valueType="num">
                                      <p:cBhvr>
                                        <p:cTn id="33"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Контейнер за долния колонтитул 2"/>
          <p:cNvSpPr>
            <a:spLocks noGrp="1"/>
          </p:cNvSpPr>
          <p:nvPr>
            <p:ph type="ftr" sz="quarter" idx="11"/>
          </p:nvPr>
        </p:nvSpPr>
        <p:spPr/>
        <p:txBody>
          <a:bodyPr/>
          <a:lstStyle/>
          <a:p>
            <a:r>
              <a:rPr lang="ru-RU"/>
              <a:t>Национален военен университет „Васил Левски“ Некласифицирана информация</a:t>
            </a:r>
            <a:endParaRPr lang="bg-BG" dirty="0"/>
          </a:p>
        </p:txBody>
      </p:sp>
      <p:sp>
        <p:nvSpPr>
          <p:cNvPr id="4" name="Контейнер за номер на слайда 3"/>
          <p:cNvSpPr>
            <a:spLocks noGrp="1"/>
          </p:cNvSpPr>
          <p:nvPr>
            <p:ph type="sldNum" sz="quarter" idx="12"/>
          </p:nvPr>
        </p:nvSpPr>
        <p:spPr/>
        <p:txBody>
          <a:bodyPr/>
          <a:lstStyle/>
          <a:p>
            <a:fld id="{309220AF-99D2-4088-BF11-A2536404386D}" type="slidenum">
              <a:rPr lang="en-GB" smtClean="0"/>
              <a:pPr/>
              <a:t>9</a:t>
            </a:fld>
            <a:endParaRPr lang="en-GB" dirty="0"/>
          </a:p>
        </p:txBody>
      </p:sp>
      <p:sp>
        <p:nvSpPr>
          <p:cNvPr id="5" name="Text Box 24"/>
          <p:cNvSpPr txBox="1">
            <a:spLocks noChangeArrowheads="1"/>
          </p:cNvSpPr>
          <p:nvPr/>
        </p:nvSpPr>
        <p:spPr bwMode="auto">
          <a:xfrm>
            <a:off x="4669968" y="891436"/>
            <a:ext cx="2892715"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rPr>
              <a:t>1.4 ВОДОСНАБДЯВАНЕ</a:t>
            </a:r>
          </a:p>
        </p:txBody>
      </p:sp>
      <p:sp>
        <p:nvSpPr>
          <p:cNvPr id="10" name="Text Box 24">
            <a:extLst>
              <a:ext uri="{FF2B5EF4-FFF2-40B4-BE49-F238E27FC236}">
                <a16:creationId xmlns:a16="http://schemas.microsoft.com/office/drawing/2014/main" xmlns="" id="{F352E8A9-E434-65C0-CE9E-CDD3A52F9B34}"/>
              </a:ext>
            </a:extLst>
          </p:cNvPr>
          <p:cNvSpPr txBox="1">
            <a:spLocks noChangeArrowheads="1"/>
          </p:cNvSpPr>
          <p:nvPr/>
        </p:nvSpPr>
        <p:spPr bwMode="auto">
          <a:xfrm>
            <a:off x="2091690" y="899891"/>
            <a:ext cx="7852410" cy="369332"/>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bg-BG" b="1" dirty="0">
                <a:effectLst>
                  <a:outerShdw blurRad="38100" dist="38100" dir="2700000" algn="tl">
                    <a:srgbClr val="FFFFFF"/>
                  </a:outerShdw>
                </a:effectLst>
                <a:latin typeface="Arial" panose="020B0604020202020204" pitchFamily="34" charset="0"/>
                <a:cs typeface="Arial" panose="020B0604020202020204" pitchFamily="34" charset="0"/>
              </a:rPr>
              <a:t>1</a:t>
            </a:r>
            <a:r>
              <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rPr>
              <a:t>. </a:t>
            </a:r>
            <a:r>
              <a:rPr lang="bg-BG" altLang="bg-BG" b="1" dirty="0">
                <a:effectLst>
                  <a:outerShdw blurRad="38100" dist="38100" dir="2700000" algn="tl">
                    <a:srgbClr val="C0C0C0"/>
                  </a:outerShdw>
                </a:effectLst>
                <a:latin typeface="Arial" panose="020B0604020202020204" pitchFamily="34" charset="0"/>
                <a:cs typeface="Arial" panose="020B0604020202020204" pitchFamily="34" charset="0"/>
              </a:rPr>
              <a:t>ДЕЙСТВИЕ </a:t>
            </a:r>
            <a:r>
              <a:rPr lang="bg-BG" altLang="en-US" b="1" dirty="0">
                <a:effectLst>
                  <a:outerShdw blurRad="38100" dist="38100" dir="2700000" algn="tl">
                    <a:srgbClr val="C0C0C0"/>
                  </a:outerShdw>
                </a:effectLst>
                <a:latin typeface="Arial" panose="020B0604020202020204" pitchFamily="34" charset="0"/>
                <a:cs typeface="Arial" panose="020B0604020202020204" pitchFamily="34" charset="0"/>
              </a:rPr>
              <a:t> ПРИ ОТКРИВАНЕ НА НЕВЗРИВЕНИ БОЕПРИПАСИ</a:t>
            </a:r>
            <a:endParaRPr lang="bg-BG" altLang="bg-BG"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11" name="Rectangle 2"/>
          <p:cNvSpPr txBox="1">
            <a:spLocks noChangeArrowheads="1"/>
          </p:cNvSpPr>
          <p:nvPr/>
        </p:nvSpPr>
        <p:spPr bwMode="auto">
          <a:xfrm>
            <a:off x="1771650" y="1290753"/>
            <a:ext cx="3580993" cy="1227609"/>
          </a:xfrm>
          <a:prstGeom prst="rect">
            <a:avLst/>
          </a:prstGeom>
          <a:solidFill>
            <a:srgbClr val="20BC20"/>
          </a:solidFill>
        </p:spPr>
        <p:txBody>
          <a:bodyPr vert="horz" wrap="square" lIns="91440" tIns="45720" rIns="91440" bIns="45720" numCol="1" anchor="t" anchorCtr="0" compatLnSpc="1">
            <a:prstTxWarp prst="textNoShape">
              <a:avLst/>
            </a:prstTxWarp>
            <a:normAutofit fontScale="92500"/>
          </a:bodyPr>
          <a:lstStyle>
            <a:lvl1pPr marL="484188" indent="-484188" algn="l" rtl="0" eaLnBrk="0" fontAlgn="base" hangingPunct="0">
              <a:spcBef>
                <a:spcPct val="0"/>
              </a:spcBef>
              <a:spcAft>
                <a:spcPct val="0"/>
              </a:spcAft>
              <a:defRPr sz="4200" kern="1200">
                <a:ln w="6350">
                  <a:solidFill>
                    <a:schemeClr val="accent1">
                      <a:shade val="43000"/>
                    </a:schemeClr>
                  </a:solidFill>
                </a:ln>
                <a:solidFill>
                  <a:srgbClr val="FF5C9C"/>
                </a:solidFill>
                <a:effectLst>
                  <a:outerShdw blurRad="26000" dist="26000" dir="14500000" algn="tl" rotWithShape="0">
                    <a:srgbClr val="000000">
                      <a:alpha val="40000"/>
                    </a:srgbClr>
                  </a:outerShdw>
                </a:effectLst>
                <a:latin typeface="+mj-lt"/>
                <a:ea typeface="+mj-ea"/>
                <a:cs typeface="+mj-cs"/>
              </a:defRPr>
            </a:lvl1pPr>
            <a:lvl2pPr marL="484188" indent="-484188" algn="l" rtl="0" eaLnBrk="0" fontAlgn="base" hangingPunct="0">
              <a:spcBef>
                <a:spcPct val="0"/>
              </a:spcBef>
              <a:spcAft>
                <a:spcPct val="0"/>
              </a:spcAft>
              <a:defRPr sz="4200">
                <a:solidFill>
                  <a:srgbClr val="FF5C9C"/>
                </a:solidFill>
                <a:latin typeface="Century Gothic" pitchFamily="34" charset="0"/>
              </a:defRPr>
            </a:lvl2pPr>
            <a:lvl3pPr marL="484188" indent="-484188" algn="l" rtl="0" eaLnBrk="0" fontAlgn="base" hangingPunct="0">
              <a:spcBef>
                <a:spcPct val="0"/>
              </a:spcBef>
              <a:spcAft>
                <a:spcPct val="0"/>
              </a:spcAft>
              <a:defRPr sz="4200">
                <a:solidFill>
                  <a:srgbClr val="FF5C9C"/>
                </a:solidFill>
                <a:latin typeface="Century Gothic" pitchFamily="34" charset="0"/>
              </a:defRPr>
            </a:lvl3pPr>
            <a:lvl4pPr marL="484188" indent="-484188" algn="l" rtl="0" eaLnBrk="0" fontAlgn="base" hangingPunct="0">
              <a:spcBef>
                <a:spcPct val="0"/>
              </a:spcBef>
              <a:spcAft>
                <a:spcPct val="0"/>
              </a:spcAft>
              <a:defRPr sz="4200">
                <a:solidFill>
                  <a:srgbClr val="FF5C9C"/>
                </a:solidFill>
                <a:latin typeface="Century Gothic" pitchFamily="34" charset="0"/>
              </a:defRPr>
            </a:lvl4pPr>
            <a:lvl5pPr marL="484188" indent="-484188" algn="l" rtl="0" eaLnBrk="0" fontAlgn="base" hangingPunct="0">
              <a:spcBef>
                <a:spcPct val="0"/>
              </a:spcBef>
              <a:spcAft>
                <a:spcPct val="0"/>
              </a:spcAft>
              <a:defRPr sz="4200">
                <a:solidFill>
                  <a:srgbClr val="FF5C9C"/>
                </a:solidFill>
                <a:latin typeface="Century Gothic" pitchFamily="34" charset="0"/>
              </a:defRPr>
            </a:lvl5pPr>
            <a:lvl6pPr marL="941388" indent="-484188" algn="l" rtl="0" fontAlgn="base">
              <a:spcBef>
                <a:spcPct val="0"/>
              </a:spcBef>
              <a:spcAft>
                <a:spcPct val="0"/>
              </a:spcAft>
              <a:defRPr sz="4200">
                <a:solidFill>
                  <a:srgbClr val="FF5C9C"/>
                </a:solidFill>
                <a:latin typeface="Century Gothic" pitchFamily="34" charset="0"/>
              </a:defRPr>
            </a:lvl6pPr>
            <a:lvl7pPr marL="1398588" indent="-484188" algn="l" rtl="0" fontAlgn="base">
              <a:spcBef>
                <a:spcPct val="0"/>
              </a:spcBef>
              <a:spcAft>
                <a:spcPct val="0"/>
              </a:spcAft>
              <a:defRPr sz="4200">
                <a:solidFill>
                  <a:srgbClr val="FF5C9C"/>
                </a:solidFill>
                <a:latin typeface="Century Gothic" pitchFamily="34" charset="0"/>
              </a:defRPr>
            </a:lvl7pPr>
            <a:lvl8pPr marL="1855788" indent="-484188" algn="l" rtl="0" fontAlgn="base">
              <a:spcBef>
                <a:spcPct val="0"/>
              </a:spcBef>
              <a:spcAft>
                <a:spcPct val="0"/>
              </a:spcAft>
              <a:defRPr sz="4200">
                <a:solidFill>
                  <a:srgbClr val="FF5C9C"/>
                </a:solidFill>
                <a:latin typeface="Century Gothic" pitchFamily="34" charset="0"/>
              </a:defRPr>
            </a:lvl8pPr>
            <a:lvl9pPr marL="2312988" indent="-484188" algn="l" rtl="0" fontAlgn="base">
              <a:spcBef>
                <a:spcPct val="0"/>
              </a:spcBef>
              <a:spcAft>
                <a:spcPct val="0"/>
              </a:spcAft>
              <a:defRPr sz="4200">
                <a:solidFill>
                  <a:srgbClr val="FF5C9C"/>
                </a:solidFill>
                <a:latin typeface="Century Gothic" pitchFamily="34" charset="0"/>
              </a:defRPr>
            </a:lvl9pPr>
          </a:lstStyle>
          <a:p>
            <a:pPr marL="484632"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w="6350">
                  <a:solidFill>
                    <a:srgbClr val="FF388C">
                      <a:shade val="43000"/>
                    </a:srgbClr>
                  </a:solidFill>
                </a:ln>
                <a:solidFill>
                  <a:srgbClr val="FF388C">
                    <a:tint val="83000"/>
                    <a:satMod val="150000"/>
                  </a:srgbClr>
                </a:solidFill>
                <a:effectLst>
                  <a:outerShdw blurRad="26000" dist="26000" dir="14500000" algn="tl" rotWithShape="0">
                    <a:srgbClr val="000000">
                      <a:alpha val="40000"/>
                    </a:srgbClr>
                  </a:outerShdw>
                </a:effectLst>
                <a:uLnTx/>
                <a:uFillTx/>
                <a:latin typeface="Century Gothic"/>
                <a:ea typeface="+mj-ea"/>
                <a:cs typeface="+mj-cs"/>
              </a:rPr>
              <a:t>AXO </a:t>
            </a:r>
            <a:r>
              <a:rPr kumimoji="0" lang="bg-BG" sz="2400" b="0" i="0" u="none" strike="noStrike" kern="1200" cap="none" spc="0" normalizeH="0" baseline="0" noProof="0" dirty="0">
                <a:ln w="6350">
                  <a:solidFill>
                    <a:srgbClr val="FF388C">
                      <a:shade val="43000"/>
                    </a:srgbClr>
                  </a:solidFill>
                </a:ln>
                <a:solidFill>
                  <a:srgbClr val="FF388C">
                    <a:tint val="83000"/>
                    <a:satMod val="150000"/>
                  </a:srgbClr>
                </a:solidFill>
                <a:effectLst>
                  <a:outerShdw blurRad="26000" dist="26000" dir="14500000" algn="tl" rotWithShape="0">
                    <a:srgbClr val="000000">
                      <a:alpha val="40000"/>
                    </a:srgbClr>
                  </a:outerShdw>
                </a:effectLst>
                <a:uLnTx/>
                <a:uFillTx/>
                <a:latin typeface="Century Gothic"/>
                <a:ea typeface="+mj-ea"/>
                <a:cs typeface="+mj-cs"/>
              </a:rPr>
              <a:t/>
            </a:r>
            <a:br>
              <a:rPr kumimoji="0" lang="bg-BG" sz="2400" b="0" i="0" u="none" strike="noStrike" kern="1200" cap="none" spc="0" normalizeH="0" baseline="0" noProof="0" dirty="0">
                <a:ln w="6350">
                  <a:solidFill>
                    <a:srgbClr val="FF388C">
                      <a:shade val="43000"/>
                    </a:srgbClr>
                  </a:solidFill>
                </a:ln>
                <a:solidFill>
                  <a:srgbClr val="FF388C">
                    <a:tint val="83000"/>
                    <a:satMod val="150000"/>
                  </a:srgbClr>
                </a:solidFill>
                <a:effectLst>
                  <a:outerShdw blurRad="26000" dist="26000" dir="14500000" algn="tl" rotWithShape="0">
                    <a:srgbClr val="000000">
                      <a:alpha val="40000"/>
                    </a:srgbClr>
                  </a:outerShdw>
                </a:effectLst>
                <a:uLnTx/>
                <a:uFillTx/>
                <a:latin typeface="Century Gothic"/>
                <a:ea typeface="+mj-ea"/>
                <a:cs typeface="+mj-cs"/>
              </a:rPr>
            </a:br>
            <a:r>
              <a:rPr kumimoji="0" lang="bg-BG" sz="2400" b="0" i="0" u="none" strike="noStrike" kern="1200" cap="none" spc="0" normalizeH="0" baseline="0" noProof="0" dirty="0">
                <a:ln w="6350">
                  <a:solidFill>
                    <a:srgbClr val="FF388C">
                      <a:shade val="43000"/>
                    </a:srgbClr>
                  </a:solidFill>
                </a:ln>
                <a:solidFill>
                  <a:srgbClr val="FF388C">
                    <a:tint val="83000"/>
                    <a:satMod val="150000"/>
                  </a:srgbClr>
                </a:solidFill>
                <a:effectLst>
                  <a:outerShdw blurRad="26000" dist="26000" dir="14500000" algn="tl" rotWithShape="0">
                    <a:srgbClr val="000000">
                      <a:alpha val="40000"/>
                    </a:srgbClr>
                  </a:outerShdw>
                </a:effectLst>
                <a:uLnTx/>
                <a:uFillTx/>
                <a:latin typeface="Century Gothic"/>
                <a:ea typeface="+mj-ea"/>
                <a:cs typeface="+mj-cs"/>
              </a:rPr>
              <a:t> </a:t>
            </a:r>
            <a:r>
              <a:rPr kumimoji="0" lang="en-US" sz="2400" b="0" i="0" u="none" strike="noStrike" kern="1200" cap="none" spc="0" normalizeH="0" baseline="0" noProof="0" dirty="0">
                <a:ln w="6350">
                  <a:solidFill>
                    <a:srgbClr val="FF388C">
                      <a:shade val="43000"/>
                    </a:srgbClr>
                  </a:solidFill>
                </a:ln>
                <a:solidFill>
                  <a:srgbClr val="FF388C">
                    <a:tint val="83000"/>
                    <a:satMod val="150000"/>
                  </a:srgbClr>
                </a:solidFill>
                <a:effectLst>
                  <a:outerShdw blurRad="26000" dist="26000" dir="14500000" algn="tl" rotWithShape="0">
                    <a:srgbClr val="000000">
                      <a:alpha val="40000"/>
                    </a:srgbClr>
                  </a:outerShdw>
                </a:effectLst>
                <a:uLnTx/>
                <a:uFillTx/>
                <a:latin typeface="Century Gothic"/>
                <a:ea typeface="+mj-ea"/>
                <a:cs typeface="+mj-cs"/>
              </a:rPr>
              <a:t>Abandoned</a:t>
            </a:r>
            <a:r>
              <a:rPr kumimoji="0" lang="bg-BG" sz="2400" b="0" i="0" u="none" strike="noStrike" kern="1200" cap="none" spc="0" normalizeH="0" baseline="0" noProof="0" dirty="0">
                <a:ln w="6350">
                  <a:solidFill>
                    <a:srgbClr val="FF388C">
                      <a:shade val="43000"/>
                    </a:srgbClr>
                  </a:solidFill>
                </a:ln>
                <a:solidFill>
                  <a:srgbClr val="FF388C">
                    <a:tint val="83000"/>
                    <a:satMod val="150000"/>
                  </a:srgbClr>
                </a:solidFill>
                <a:effectLst>
                  <a:outerShdw blurRad="26000" dist="26000" dir="14500000" algn="tl" rotWithShape="0">
                    <a:srgbClr val="000000">
                      <a:alpha val="40000"/>
                    </a:srgbClr>
                  </a:outerShdw>
                </a:effectLst>
                <a:uLnTx/>
                <a:uFillTx/>
                <a:latin typeface="Century Gothic"/>
                <a:ea typeface="+mj-ea"/>
                <a:cs typeface="+mj-cs"/>
              </a:rPr>
              <a:t> </a:t>
            </a:r>
            <a:r>
              <a:rPr kumimoji="0" lang="en-US" sz="2400" b="0" i="0" u="none" strike="noStrike" kern="1200" cap="none" spc="0" normalizeH="0" baseline="0" noProof="0" dirty="0">
                <a:ln w="6350">
                  <a:solidFill>
                    <a:srgbClr val="FF388C">
                      <a:shade val="43000"/>
                    </a:srgbClr>
                  </a:solidFill>
                </a:ln>
                <a:solidFill>
                  <a:srgbClr val="FF388C">
                    <a:tint val="83000"/>
                    <a:satMod val="150000"/>
                  </a:srgbClr>
                </a:solidFill>
                <a:effectLst>
                  <a:outerShdw blurRad="26000" dist="26000" dir="14500000" algn="tl" rotWithShape="0">
                    <a:srgbClr val="000000">
                      <a:alpha val="40000"/>
                    </a:srgbClr>
                  </a:outerShdw>
                </a:effectLst>
                <a:uLnTx/>
                <a:uFillTx/>
                <a:latin typeface="Century Gothic"/>
                <a:ea typeface="+mj-ea"/>
                <a:cs typeface="+mj-cs"/>
              </a:rPr>
              <a:t>Explosive Ordnance</a:t>
            </a:r>
            <a:endParaRPr kumimoji="0" lang="bg-BG" sz="2400" b="0" i="0" u="none" strike="noStrike" kern="1200" cap="none" spc="0" normalizeH="0" baseline="0" noProof="0" dirty="0">
              <a:ln w="6350">
                <a:solidFill>
                  <a:srgbClr val="FF388C">
                    <a:shade val="43000"/>
                  </a:srgbClr>
                </a:solidFill>
              </a:ln>
              <a:solidFill>
                <a:srgbClr val="FF388C">
                  <a:tint val="83000"/>
                  <a:satMod val="150000"/>
                </a:srgbClr>
              </a:solidFill>
              <a:effectLst>
                <a:outerShdw blurRad="26000" dist="26000" dir="14500000" algn="tl" rotWithShape="0">
                  <a:srgbClr val="000000">
                    <a:alpha val="40000"/>
                  </a:srgbClr>
                </a:outerShdw>
              </a:effectLst>
              <a:uLnTx/>
              <a:uFillTx/>
              <a:latin typeface="Century Gothic"/>
              <a:ea typeface="+mj-ea"/>
              <a:cs typeface="+mj-cs"/>
            </a:endParaRPr>
          </a:p>
        </p:txBody>
      </p:sp>
      <p:sp>
        <p:nvSpPr>
          <p:cNvPr id="12" name="Rectangle 9"/>
          <p:cNvSpPr>
            <a:spLocks noChangeArrowheads="1"/>
          </p:cNvSpPr>
          <p:nvPr/>
        </p:nvSpPr>
        <p:spPr bwMode="auto">
          <a:xfrm>
            <a:off x="6756718" y="1289767"/>
            <a:ext cx="3525837" cy="1223963"/>
          </a:xfrm>
          <a:prstGeom prst="rect">
            <a:avLst/>
          </a:prstGeom>
          <a:solidFill>
            <a:srgbClr val="20BC20"/>
          </a:solidFill>
          <a:ln>
            <a:noFill/>
          </a:ln>
          <a:effectLst/>
        </p:spPr>
        <p:txBody>
          <a:bodyPr/>
          <a:lstStyle/>
          <a:p>
            <a:pPr algn="ctr">
              <a:spcBef>
                <a:spcPct val="0"/>
              </a:spcBef>
              <a:defRPr/>
            </a:pPr>
            <a:r>
              <a:rPr lang="bg-BG" sz="2600" dirty="0">
                <a:solidFill>
                  <a:srgbClr val="D2D2D2"/>
                </a:solidFill>
                <a:effectLst>
                  <a:outerShdw blurRad="38100" dist="38100" dir="2700000" algn="tl">
                    <a:srgbClr val="000000"/>
                  </a:outerShdw>
                </a:effectLst>
                <a:latin typeface="Arial" pitchFamily="34" charset="0"/>
              </a:rPr>
              <a:t>Изоставени взривни бо</a:t>
            </a:r>
            <a:r>
              <a:rPr lang="en-US" sz="2600" dirty="0">
                <a:solidFill>
                  <a:srgbClr val="D2D2D2"/>
                </a:solidFill>
                <a:effectLst>
                  <a:outerShdw blurRad="38100" dist="38100" dir="2700000" algn="tl">
                    <a:srgbClr val="000000"/>
                  </a:outerShdw>
                </a:effectLst>
                <a:latin typeface="Arial" pitchFamily="34" charset="0"/>
              </a:rPr>
              <a:t>e</a:t>
            </a:r>
            <a:r>
              <a:rPr lang="bg-BG" sz="2600" dirty="0">
                <a:solidFill>
                  <a:srgbClr val="D2D2D2"/>
                </a:solidFill>
                <a:effectLst>
                  <a:outerShdw blurRad="38100" dist="38100" dir="2700000" algn="tl">
                    <a:srgbClr val="000000"/>
                  </a:outerShdw>
                </a:effectLst>
                <a:latin typeface="Arial" pitchFamily="34" charset="0"/>
              </a:rPr>
              <a:t>припаси</a:t>
            </a:r>
          </a:p>
        </p:txBody>
      </p:sp>
      <p:grpSp>
        <p:nvGrpSpPr>
          <p:cNvPr id="13" name="Group 6"/>
          <p:cNvGrpSpPr>
            <a:grpSpLocks/>
          </p:cNvGrpSpPr>
          <p:nvPr/>
        </p:nvGrpSpPr>
        <p:grpSpPr bwMode="auto">
          <a:xfrm>
            <a:off x="5744210" y="1730527"/>
            <a:ext cx="522288" cy="304800"/>
            <a:chOff x="2633" y="1481"/>
            <a:chExt cx="329" cy="192"/>
          </a:xfrm>
        </p:grpSpPr>
        <p:sp>
          <p:nvSpPr>
            <p:cNvPr id="14" name="Line 7"/>
            <p:cNvSpPr>
              <a:spLocks noChangeShapeType="1"/>
            </p:cNvSpPr>
            <p:nvPr/>
          </p:nvSpPr>
          <p:spPr bwMode="auto">
            <a:xfrm>
              <a:off x="2633" y="1481"/>
              <a:ext cx="320" cy="0"/>
            </a:xfrm>
            <a:prstGeom prst="line">
              <a:avLst/>
            </a:prstGeom>
            <a:noFill/>
            <a:ln w="76200">
              <a:solidFill>
                <a:srgbClr val="FF6600"/>
              </a:solidFill>
              <a:round/>
              <a:headEnd/>
              <a:tailEnd/>
            </a:ln>
            <a:extLst>
              <a:ext uri="{909E8E84-426E-40DD-AFC4-6F175D3DCCD1}">
                <a14:hiddenFill xmlns:a14="http://schemas.microsoft.com/office/drawing/2010/main">
                  <a:noFill/>
                </a14:hiddenFill>
              </a:ext>
            </a:extLst>
          </p:spPr>
          <p:txBody>
            <a:bodyPr>
              <a:spAutoFit/>
            </a:bodyPr>
            <a:lstStyle/>
            <a:p>
              <a:pPr fontAlgn="base">
                <a:spcBef>
                  <a:spcPct val="0"/>
                </a:spcBef>
                <a:spcAft>
                  <a:spcPct val="0"/>
                </a:spcAft>
              </a:pPr>
              <a:endParaRPr lang="bg-BG">
                <a:solidFill>
                  <a:prstClr val="white"/>
                </a:solidFill>
                <a:latin typeface="Arial" pitchFamily="34" charset="0"/>
              </a:endParaRPr>
            </a:p>
          </p:txBody>
        </p:sp>
        <p:sp>
          <p:nvSpPr>
            <p:cNvPr id="15" name="Line 8"/>
            <p:cNvSpPr>
              <a:spLocks noChangeShapeType="1"/>
            </p:cNvSpPr>
            <p:nvPr/>
          </p:nvSpPr>
          <p:spPr bwMode="auto">
            <a:xfrm>
              <a:off x="2642" y="1673"/>
              <a:ext cx="320" cy="0"/>
            </a:xfrm>
            <a:prstGeom prst="line">
              <a:avLst/>
            </a:prstGeom>
            <a:noFill/>
            <a:ln w="76200">
              <a:solidFill>
                <a:srgbClr val="FF6600"/>
              </a:solidFill>
              <a:round/>
              <a:headEnd/>
              <a:tailEnd/>
            </a:ln>
            <a:extLst>
              <a:ext uri="{909E8E84-426E-40DD-AFC4-6F175D3DCCD1}">
                <a14:hiddenFill xmlns:a14="http://schemas.microsoft.com/office/drawing/2010/main">
                  <a:noFill/>
                </a14:hiddenFill>
              </a:ext>
            </a:extLst>
          </p:spPr>
          <p:txBody>
            <a:bodyPr>
              <a:spAutoFit/>
            </a:bodyPr>
            <a:lstStyle/>
            <a:p>
              <a:pPr fontAlgn="base">
                <a:spcBef>
                  <a:spcPct val="0"/>
                </a:spcBef>
                <a:spcAft>
                  <a:spcPct val="0"/>
                </a:spcAft>
              </a:pPr>
              <a:endParaRPr lang="bg-BG">
                <a:solidFill>
                  <a:prstClr val="white"/>
                </a:solidFill>
                <a:latin typeface="Arial" pitchFamily="34" charset="0"/>
              </a:endParaRPr>
            </a:p>
          </p:txBody>
        </p:sp>
      </p:grpSp>
      <p:sp>
        <p:nvSpPr>
          <p:cNvPr id="16" name="Rectangle 3"/>
          <p:cNvSpPr txBox="1">
            <a:spLocks noChangeArrowheads="1"/>
          </p:cNvSpPr>
          <p:nvPr/>
        </p:nvSpPr>
        <p:spPr bwMode="auto">
          <a:xfrm>
            <a:off x="814388" y="2518363"/>
            <a:ext cx="10081260" cy="108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47675" indent="-382588" algn="l" rtl="0" eaLnBrk="0" fontAlgn="base" hangingPunct="0">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itchFamily="34" charset="0"/>
              <a:buChar char="›"/>
              <a:defRPr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18" charset="2"/>
              <a:buChar char=""/>
              <a:defRPr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18" charset="2"/>
              <a:buChar char=""/>
              <a:defRPr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FF90B2"/>
              </a:buClr>
              <a:buFont typeface="Wingdings 2" pitchFamily="18" charset="2"/>
              <a:buChar char=""/>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a:lstStyle>
          <a:p>
            <a:pPr marL="447675" marR="0" lvl="0" indent="-382588" algn="ctr" defTabSz="914400" rtl="0" eaLnBrk="1" fontAlgn="base" latinLnBrk="0" hangingPunct="1">
              <a:lnSpc>
                <a:spcPct val="90000"/>
              </a:lnSpc>
              <a:spcBef>
                <a:spcPct val="20000"/>
              </a:spcBef>
              <a:spcAft>
                <a:spcPct val="0"/>
              </a:spcAft>
              <a:buClr>
                <a:srgbClr val="FF388C"/>
              </a:buClr>
              <a:buSzPct val="80000"/>
              <a:buFont typeface="Wingdings" pitchFamily="2" charset="2"/>
              <a:buNone/>
              <a:tabLst/>
              <a:defRPr/>
            </a:pPr>
            <a:r>
              <a:rPr kumimoji="0" lang="bg-BG" altLang="bg-BG" sz="2400" b="0" i="0" u="none" strike="noStrike" kern="1200" cap="none" spc="0" normalizeH="0" baseline="0" noProof="0" dirty="0">
                <a:ln>
                  <a:noFill/>
                </a:ln>
                <a:solidFill>
                  <a:sysClr val="windowText" lastClr="000000"/>
                </a:solidFill>
                <a:effectLst/>
                <a:uLnTx/>
                <a:uFillTx/>
                <a:latin typeface="Calibri" pitchFamily="34" charset="0"/>
                <a:ea typeface="+mn-ea"/>
                <a:cs typeface="+mn-cs"/>
              </a:rPr>
              <a:t>      Означава взривен боеприпас, който не е бил използван по време на въоръжен конфликт и който е бил изоставен или изхвърлен от страна по въоръжен конфликт и който вече не е под контрола на тази страна.</a:t>
            </a:r>
            <a:r>
              <a:rPr kumimoji="0" lang="bg-BG" altLang="bg-BG" sz="2400" b="0" i="0" u="none" strike="noStrike" kern="1200" cap="none" spc="0" normalizeH="0" baseline="0" noProof="0" dirty="0">
                <a:ln>
                  <a:noFill/>
                </a:ln>
                <a:solidFill>
                  <a:sysClr val="window" lastClr="FFFFFF"/>
                </a:solidFill>
                <a:effectLst/>
                <a:uLnTx/>
                <a:uFillTx/>
                <a:latin typeface="Calibri" pitchFamily="34" charset="0"/>
                <a:ea typeface="+mn-ea"/>
                <a:cs typeface="+mn-cs"/>
              </a:rPr>
              <a:t> </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003" y="3714750"/>
            <a:ext cx="3810000" cy="2411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7522" y="3714750"/>
            <a:ext cx="4013518" cy="2411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19635" y="3714751"/>
            <a:ext cx="3443597" cy="2411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8045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Effect transition="in" filter="fade">
                                      <p:cBhvr>
                                        <p:cTn id="9" dur="1000"/>
                                        <p:tgtEl>
                                          <p:spTgt spid="11"/>
                                        </p:tgtEl>
                                      </p:cBhvr>
                                    </p:animEffect>
                                  </p:childTnLst>
                                </p:cTn>
                              </p:par>
                            </p:childTnLst>
                          </p:cTn>
                        </p:par>
                        <p:par>
                          <p:cTn id="10" fill="hold">
                            <p:stCondLst>
                              <p:cond delay="1000"/>
                            </p:stCondLst>
                            <p:childTnLst>
                              <p:par>
                                <p:cTn id="11" presetID="51" presetClass="entr" presetSubtype="0" fill="hold" grpId="0" nodeType="afterEffect">
                                  <p:stCondLst>
                                    <p:cond delay="100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770" decel="100000"/>
                                        <p:tgtEl>
                                          <p:spTgt spid="12"/>
                                        </p:tgtEl>
                                      </p:cBhvr>
                                    </p:animEffect>
                                    <p:animScale>
                                      <p:cBhvr>
                                        <p:cTn id="14" dur="770" decel="100000"/>
                                        <p:tgtEl>
                                          <p:spTgt spid="12"/>
                                        </p:tgtEl>
                                      </p:cBhvr>
                                      <p:from x="10000" y="10000"/>
                                      <p:to x="200000" y="450000"/>
                                    </p:animScale>
                                    <p:animScale>
                                      <p:cBhvr>
                                        <p:cTn id="15" dur="1230" accel="100000" fill="hold">
                                          <p:stCondLst>
                                            <p:cond delay="770"/>
                                          </p:stCondLst>
                                        </p:cTn>
                                        <p:tgtEl>
                                          <p:spTgt spid="12"/>
                                        </p:tgtEl>
                                      </p:cBhvr>
                                      <p:from x="200000" y="450000"/>
                                      <p:to x="100000" y="100000"/>
                                    </p:animScale>
                                    <p:set>
                                      <p:cBhvr>
                                        <p:cTn id="16" dur="770" fill="hold"/>
                                        <p:tgtEl>
                                          <p:spTgt spid="12"/>
                                        </p:tgtEl>
                                        <p:attrNameLst>
                                          <p:attrName>ppt_x</p:attrName>
                                        </p:attrNameLst>
                                      </p:cBhvr>
                                      <p:to>
                                        <p:strVal val="(0.5)"/>
                                      </p:to>
                                    </p:set>
                                    <p:anim from="(0.5)" to="(#ppt_x)" calcmode="lin" valueType="num">
                                      <p:cBhvr>
                                        <p:cTn id="17" dur="1230" accel="100000" fill="hold">
                                          <p:stCondLst>
                                            <p:cond delay="770"/>
                                          </p:stCondLst>
                                        </p:cTn>
                                        <p:tgtEl>
                                          <p:spTgt spid="12"/>
                                        </p:tgtEl>
                                        <p:attrNameLst>
                                          <p:attrName>ppt_x</p:attrName>
                                        </p:attrNameLst>
                                      </p:cBhvr>
                                    </p:anim>
                                    <p:set>
                                      <p:cBhvr>
                                        <p:cTn id="18" dur="770" fill="hold"/>
                                        <p:tgtEl>
                                          <p:spTgt spid="12"/>
                                        </p:tgtEl>
                                        <p:attrNameLst>
                                          <p:attrName>ppt_y</p:attrName>
                                        </p:attrNameLst>
                                      </p:cBhvr>
                                      <p:to>
                                        <p:strVal val="(#ppt_y+0.4)"/>
                                      </p:to>
                                    </p:set>
                                    <p:anim from="(#ppt_y+0.4)" to="(#ppt_y)" calcmode="lin" valueType="num">
                                      <p:cBhvr>
                                        <p:cTn id="19" dur="1230" accel="100000" fill="hold">
                                          <p:stCondLst>
                                            <p:cond delay="770"/>
                                          </p:stCondLst>
                                        </p:cTn>
                                        <p:tgtEl>
                                          <p:spTgt spid="12"/>
                                        </p:tgtEl>
                                        <p:attrNameLst>
                                          <p:attrName>ppt_y</p:attrName>
                                        </p:attrNameLst>
                                      </p:cBhvr>
                                    </p:anim>
                                  </p:childTnLst>
                                </p:cTn>
                              </p:par>
                            </p:childTnLst>
                          </p:cTn>
                        </p:par>
                        <p:par>
                          <p:cTn id="20" fill="hold">
                            <p:stCondLst>
                              <p:cond delay="4000"/>
                            </p:stCondLst>
                            <p:childTnLst>
                              <p:par>
                                <p:cTn id="21" presetID="42" presetClass="entr" presetSubtype="0"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cTn>
                              </p:par>
                            </p:childTnLst>
                          </p:cTn>
                        </p:par>
                        <p:par>
                          <p:cTn id="26" fill="hold">
                            <p:stCondLst>
                              <p:cond delay="5000"/>
                            </p:stCondLst>
                            <p:childTnLst>
                              <p:par>
                                <p:cTn id="27" presetID="6" presetClass="emph" presetSubtype="0" fill="hold" nodeType="afterEffect">
                                  <p:stCondLst>
                                    <p:cond delay="0"/>
                                  </p:stCondLst>
                                  <p:childTnLst>
                                    <p:animScale>
                                      <p:cBhvr>
                                        <p:cTn id="28" dur="1000" fill="hold"/>
                                        <p:tgtEl>
                                          <p:spTgt spid="13"/>
                                        </p:tgtEl>
                                      </p:cBhvr>
                                      <p:by x="150000" y="150000"/>
                                    </p:animScale>
                                  </p:childTnLst>
                                </p:cTn>
                              </p:par>
                            </p:childTnLst>
                          </p:cTn>
                        </p:par>
                        <p:par>
                          <p:cTn id="29" fill="hold">
                            <p:stCondLst>
                              <p:cond delay="6000"/>
                            </p:stCondLst>
                            <p:childTnLst>
                              <p:par>
                                <p:cTn id="30" presetID="42" presetClass="entr" presetSubtype="0" fill="hold" grpId="0" nodeType="afterEffect">
                                  <p:stCondLst>
                                    <p:cond delay="2000"/>
                                  </p:stCondLst>
                                  <p:childTnLst>
                                    <p:set>
                                      <p:cBhvr>
                                        <p:cTn id="31" dur="1" fill="hold">
                                          <p:stCondLst>
                                            <p:cond delay="0"/>
                                          </p:stCondLst>
                                        </p:cTn>
                                        <p:tgtEl>
                                          <p:spTgt spid="16">
                                            <p:txEl>
                                              <p:pRg st="0" end="0"/>
                                            </p:txEl>
                                          </p:spTgt>
                                        </p:tgtEl>
                                        <p:attrNameLst>
                                          <p:attrName>style.visibility</p:attrName>
                                        </p:attrNameLst>
                                      </p:cBhvr>
                                      <p:to>
                                        <p:strVal val="visible"/>
                                      </p:to>
                                    </p:set>
                                    <p:animEffect transition="in" filter="fade">
                                      <p:cBhvr>
                                        <p:cTn id="32" dur="1000"/>
                                        <p:tgtEl>
                                          <p:spTgt spid="16">
                                            <p:txEl>
                                              <p:pRg st="0" end="0"/>
                                            </p:txEl>
                                          </p:spTgt>
                                        </p:tgtEl>
                                      </p:cBhvr>
                                    </p:animEffect>
                                    <p:anim calcmode="lin" valueType="num">
                                      <p:cBhvr>
                                        <p:cTn id="33"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18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тема">
  <a:themeElements>
    <a:clrScheme name="О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11732</TotalTime>
  <Words>3351</Words>
  <Application>Microsoft Office PowerPoint</Application>
  <PresentationFormat>Custom</PresentationFormat>
  <Paragraphs>297</Paragraphs>
  <Slides>31</Slides>
  <Notes>23</Notes>
  <HiddenSlides>0</HiddenSlides>
  <MMClips>0</MMClips>
  <ScaleCrop>false</ScaleCrop>
  <HeadingPairs>
    <vt:vector size="4" baseType="variant">
      <vt:variant>
        <vt:lpstr>Theme</vt:lpstr>
      </vt:variant>
      <vt:variant>
        <vt:i4>3</vt:i4>
      </vt:variant>
      <vt:variant>
        <vt:lpstr>Slide Titles</vt:lpstr>
      </vt:variant>
      <vt:variant>
        <vt:i4>31</vt:i4>
      </vt:variant>
    </vt:vector>
  </HeadingPairs>
  <TitlesOfParts>
    <vt:vector size="34" baseType="lpstr">
      <vt:lpstr>Office Theme</vt:lpstr>
      <vt:lpstr>1_Office Theme</vt:lpstr>
      <vt:lpstr>18_Office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ДОКЛАД на началника на НВУ „Васил Левски“ за състоянието и перспективите за развитие на университета</dc:title>
  <dc:creator>Nikolay Urumov</dc:creator>
  <cp:lastModifiedBy>user</cp:lastModifiedBy>
  <cp:revision>959</cp:revision>
  <cp:lastPrinted>2023-03-07T15:23:43Z</cp:lastPrinted>
  <dcterms:created xsi:type="dcterms:W3CDTF">2019-12-29T08:06:21Z</dcterms:created>
  <dcterms:modified xsi:type="dcterms:W3CDTF">2026-05-13T10:41:25Z</dcterms:modified>
</cp:coreProperties>
</file>